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7" r:id="rId2"/>
    <p:sldMasterId id="2147483689" r:id="rId3"/>
    <p:sldMasterId id="2147483691" r:id="rId4"/>
    <p:sldMasterId id="2147483693" r:id="rId5"/>
    <p:sldMasterId id="2147483719" r:id="rId6"/>
  </p:sldMasterIdLst>
  <p:notesMasterIdLst>
    <p:notesMasterId r:id="rId26"/>
  </p:notesMasterIdLst>
  <p:handoutMasterIdLst>
    <p:handoutMasterId r:id="rId27"/>
  </p:handoutMasterIdLst>
  <p:sldIdLst>
    <p:sldId id="256" r:id="rId7"/>
    <p:sldId id="284" r:id="rId8"/>
    <p:sldId id="265" r:id="rId9"/>
    <p:sldId id="269" r:id="rId10"/>
    <p:sldId id="286" r:id="rId11"/>
    <p:sldId id="270" r:id="rId12"/>
    <p:sldId id="285" r:id="rId13"/>
    <p:sldId id="271" r:id="rId14"/>
    <p:sldId id="272" r:id="rId15"/>
    <p:sldId id="287" r:id="rId16"/>
    <p:sldId id="274" r:id="rId17"/>
    <p:sldId id="276" r:id="rId18"/>
    <p:sldId id="277" r:id="rId19"/>
    <p:sldId id="288" r:id="rId20"/>
    <p:sldId id="278" r:id="rId21"/>
    <p:sldId id="279" r:id="rId22"/>
    <p:sldId id="280" r:id="rId23"/>
    <p:sldId id="281" r:id="rId24"/>
    <p:sldId id="283" r:id="rId2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4" autoAdjust="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934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1" cy="465693"/>
          </a:xfrm>
          <a:prstGeom prst="rect">
            <a:avLst/>
          </a:prstGeom>
        </p:spPr>
        <p:txBody>
          <a:bodyPr vert="horz" lIns="92395" tIns="46198" rIns="92395" bIns="461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1" cy="465693"/>
          </a:xfrm>
          <a:prstGeom prst="rect">
            <a:avLst/>
          </a:prstGeom>
        </p:spPr>
        <p:txBody>
          <a:bodyPr vert="horz" lIns="92395" tIns="46198" rIns="92395" bIns="46198" rtlCol="0"/>
          <a:lstStyle>
            <a:lvl1pPr algn="r">
              <a:defRPr sz="1200"/>
            </a:lvl1pPr>
          </a:lstStyle>
          <a:p>
            <a:fld id="{C3C75B4F-6954-4CAF-B4CE-362B06713B44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5"/>
            <a:ext cx="2971801" cy="465693"/>
          </a:xfrm>
          <a:prstGeom prst="rect">
            <a:avLst/>
          </a:prstGeom>
        </p:spPr>
        <p:txBody>
          <a:bodyPr vert="horz" lIns="92395" tIns="46198" rIns="92395" bIns="461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5"/>
            <a:ext cx="2971801" cy="465693"/>
          </a:xfrm>
          <a:prstGeom prst="rect">
            <a:avLst/>
          </a:prstGeom>
        </p:spPr>
        <p:txBody>
          <a:bodyPr vert="horz" lIns="92395" tIns="46198" rIns="92395" bIns="46198" rtlCol="0" anchor="b"/>
          <a:lstStyle>
            <a:lvl1pPr algn="r">
              <a:defRPr sz="1200"/>
            </a:lvl1pPr>
          </a:lstStyle>
          <a:p>
            <a:fld id="{A3445751-8885-424E-9622-C2CBE7BDB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1" cy="465693"/>
          </a:xfrm>
          <a:prstGeom prst="rect">
            <a:avLst/>
          </a:prstGeom>
        </p:spPr>
        <p:txBody>
          <a:bodyPr vert="horz" lIns="92395" tIns="46198" rIns="92395" bIns="461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1" cy="465693"/>
          </a:xfrm>
          <a:prstGeom prst="rect">
            <a:avLst/>
          </a:prstGeom>
        </p:spPr>
        <p:txBody>
          <a:bodyPr vert="horz" lIns="92395" tIns="46198" rIns="92395" bIns="46198" rtlCol="0"/>
          <a:lstStyle>
            <a:lvl1pPr algn="r">
              <a:defRPr sz="1200"/>
            </a:lvl1pPr>
          </a:lstStyle>
          <a:p>
            <a:fld id="{37EEA3E4-ACB1-4499-AE30-BC931379FF33}" type="datetimeFigureOut">
              <a:rPr lang="en-US" smtClean="0"/>
              <a:pPr/>
              <a:t>12/18/2009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8500"/>
            <a:ext cx="4657725" cy="3494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5" tIns="46198" rIns="92395" bIns="4619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8"/>
          </a:xfrm>
          <a:prstGeom prst="rect">
            <a:avLst/>
          </a:prstGeom>
        </p:spPr>
        <p:txBody>
          <a:bodyPr vert="horz" lIns="92395" tIns="46198" rIns="92395" bIns="4619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5"/>
            <a:ext cx="2971801" cy="465693"/>
          </a:xfrm>
          <a:prstGeom prst="rect">
            <a:avLst/>
          </a:prstGeom>
        </p:spPr>
        <p:txBody>
          <a:bodyPr vert="horz" lIns="92395" tIns="46198" rIns="92395" bIns="461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5"/>
            <a:ext cx="2971801" cy="465693"/>
          </a:xfrm>
          <a:prstGeom prst="rect">
            <a:avLst/>
          </a:prstGeom>
        </p:spPr>
        <p:txBody>
          <a:bodyPr vert="horz" lIns="92395" tIns="46198" rIns="92395" bIns="46198" rtlCol="0" anchor="b"/>
          <a:lstStyle>
            <a:lvl1pPr algn="r">
              <a:defRPr sz="1200"/>
            </a:lvl1pPr>
          </a:lstStyle>
          <a:p>
            <a:fld id="{C7CEA430-4751-4EA4-ACF4-1981EAAE2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EA430-4751-4EA4-ACF4-1981EAAE2F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gradFill flip="none" rotWithShape="1">
                  <a:gsLst>
                    <a:gs pos="0">
                      <a:schemeClr val="accent1"/>
                    </a:gs>
                    <a:gs pos="8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400" baseline="0">
                <a:latin typeface="Arial" pitchFamily="34" charset="0"/>
              </a:defRPr>
            </a:lvl1pPr>
          </a:lstStyle>
          <a:p>
            <a:r>
              <a:rPr lang="en-US" smtClean="0"/>
              <a:t>11/26/2009</a:t>
            </a: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400" baseline="0">
                <a:latin typeface="Arial" pitchFamily="34" charset="0"/>
                <a:ea typeface="+mn-ea"/>
              </a:defRPr>
            </a:lvl1pPr>
          </a:lstStyle>
          <a:p>
            <a:r>
              <a:rPr lang="en-US" smtClean="0"/>
              <a:t>Lecture 22</a:t>
            </a:r>
            <a:endParaRPr lang="en-US" dirty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400" baseline="0">
                <a:latin typeface="Arial" pitchFamily="34" charset="0"/>
              </a:defRPr>
            </a:lvl1pPr>
          </a:lstStyle>
          <a:p>
            <a:fld id="{F4184D55-4FC4-415C-8305-84D9E57BDE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aseline="0"/>
            </a:lvl1pPr>
          </a:lstStyle>
          <a:p>
            <a:r>
              <a:rPr lang="en-US" smtClean="0"/>
              <a:t>11/26/2009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aseline="0"/>
            </a:lvl1pPr>
          </a:lstStyle>
          <a:p>
            <a:r>
              <a:rPr lang="en-US" smtClean="0"/>
              <a:t>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aseline="0"/>
            </a:lvl1pPr>
          </a:lstStyle>
          <a:p>
            <a:fld id="{02BE8971-2785-43CB-8BD0-2A0E6BF923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11/26/2009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Lecture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AEE3D-0F8D-4D29-B677-363B84945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11/26/2009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Lecture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267D9-DB91-4995-B44B-96C960529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11/26/2009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Lecture 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3C98E-F995-409E-9C85-C9089A3D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11/26/2009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Lecture 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213ED-1370-412C-9E37-4C160D0A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11/26/2009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17054-5FBE-438C-92BA-A0C266338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11/26/2009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Lecture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08C08-3542-45A2-BBD8-A59B3ADC1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11/26/2009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Lecture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57EA2-A89F-4560-9C99-08BE4052D8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11/26/2009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Lecture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D809B-9432-455B-BC3B-AF6E9B782A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11/26/2009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Lecture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1698D-C03A-4F02-A4E5-F9033D2A14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11/26/2009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22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E91FAF0-82BA-4EF8-B567-757B81464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11/26/2009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E91FAF0-82BA-4EF8-B567-757B81464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>
    <p:fade/>
  </p:transition>
  <p:hf sldNum="0"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chemeClr val="accent1"/>
              </a:gs>
              <a:gs pos="8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ransition>
    <p:fade/>
  </p:transition>
  <p:hf sldNum="0"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ransition>
    <p:fade/>
  </p:transition>
  <p:hf sldNum="0"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ransition>
    <p:fade/>
  </p:transition>
  <p:hf sldNum="0"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ransition>
    <p:fade/>
  </p:transition>
  <p:hf sldNum="0"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smtClean="0"/>
              <a:t>11/26/2009</a:t>
            </a: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Lecture 22</a:t>
            </a: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AB8A52A-3C89-43D9-A4A3-CBB9FA3FEA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I/O and Space-Efficient Path Traversal in Planar Graphs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Craig </a:t>
            </a:r>
            <a:r>
              <a:rPr lang="en-US" sz="2800" dirty="0" err="1" smtClean="0"/>
              <a:t>Dillabaugh</a:t>
            </a:r>
            <a:r>
              <a:rPr lang="en-US" sz="2800" dirty="0" smtClean="0"/>
              <a:t>, Carleton University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Meng He</a:t>
            </a:r>
            <a:r>
              <a:rPr lang="en-US" sz="2800" dirty="0" smtClean="0"/>
              <a:t>, University of Waterloo</a:t>
            </a:r>
          </a:p>
          <a:p>
            <a:r>
              <a:rPr lang="en-US" sz="2800" dirty="0" smtClean="0"/>
              <a:t>Anil </a:t>
            </a:r>
            <a:r>
              <a:rPr lang="en-US" sz="2800" dirty="0" err="1" smtClean="0"/>
              <a:t>Maheshwari</a:t>
            </a:r>
            <a:r>
              <a:rPr lang="en-US" sz="2800" dirty="0" smtClean="0"/>
              <a:t>, Carleton University </a:t>
            </a:r>
          </a:p>
          <a:p>
            <a:r>
              <a:rPr lang="en-US" sz="2800" dirty="0" smtClean="0"/>
              <a:t>Norbert </a:t>
            </a:r>
            <a:r>
              <a:rPr lang="en-US" sz="2800" dirty="0" err="1" smtClean="0"/>
              <a:t>Zeh</a:t>
            </a:r>
            <a:r>
              <a:rPr lang="en-US" sz="2800" dirty="0" smtClean="0"/>
              <a:t>, Dalhousie University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/>
              <a:t>Region-Labels and Graph-Labels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325563" y="3489325"/>
            <a:ext cx="2303462" cy="576263"/>
            <a:chOff x="748" y="1797"/>
            <a:chExt cx="1497" cy="363"/>
          </a:xfrm>
        </p:grpSpPr>
        <p:sp>
          <p:nvSpPr>
            <p:cNvPr id="177164" name="Rectangle 12"/>
            <p:cNvSpPr>
              <a:spLocks noChangeArrowheads="1"/>
            </p:cNvSpPr>
            <p:nvPr/>
          </p:nvSpPr>
          <p:spPr bwMode="auto">
            <a:xfrm>
              <a:off x="748" y="1797"/>
              <a:ext cx="1497" cy="36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63" name="Text Box 11"/>
            <p:cNvSpPr txBox="1">
              <a:spLocks noChangeArrowheads="1"/>
            </p:cNvSpPr>
            <p:nvPr/>
          </p:nvSpPr>
          <p:spPr bwMode="auto">
            <a:xfrm>
              <a:off x="793" y="1842"/>
              <a:ext cx="14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2400"/>
                <a:t>1, 2, 3, 4, 5, 6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770313" y="3489325"/>
            <a:ext cx="1944687" cy="576263"/>
            <a:chOff x="2381" y="1797"/>
            <a:chExt cx="1497" cy="363"/>
          </a:xfrm>
        </p:grpSpPr>
        <p:sp>
          <p:nvSpPr>
            <p:cNvPr id="177165" name="Rectangle 13"/>
            <p:cNvSpPr>
              <a:spLocks noChangeArrowheads="1"/>
            </p:cNvSpPr>
            <p:nvPr/>
          </p:nvSpPr>
          <p:spPr bwMode="auto">
            <a:xfrm>
              <a:off x="2381" y="1797"/>
              <a:ext cx="1497" cy="36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66" name="Text Box 14"/>
            <p:cNvSpPr txBox="1">
              <a:spLocks noChangeArrowheads="1"/>
            </p:cNvSpPr>
            <p:nvPr/>
          </p:nvSpPr>
          <p:spPr bwMode="auto">
            <a:xfrm>
              <a:off x="2426" y="1842"/>
              <a:ext cx="14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2400"/>
                <a:t>1, 2, 3, 4, 5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867400" y="3489325"/>
            <a:ext cx="2663825" cy="576263"/>
            <a:chOff x="748" y="1797"/>
            <a:chExt cx="1497" cy="363"/>
          </a:xfrm>
        </p:grpSpPr>
        <p:sp>
          <p:nvSpPr>
            <p:cNvPr id="177170" name="Rectangle 18"/>
            <p:cNvSpPr>
              <a:spLocks noChangeArrowheads="1"/>
            </p:cNvSpPr>
            <p:nvPr/>
          </p:nvSpPr>
          <p:spPr bwMode="auto">
            <a:xfrm>
              <a:off x="748" y="1797"/>
              <a:ext cx="1497" cy="36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71" name="Text Box 19"/>
            <p:cNvSpPr txBox="1">
              <a:spLocks noChangeArrowheads="1"/>
            </p:cNvSpPr>
            <p:nvPr/>
          </p:nvSpPr>
          <p:spPr bwMode="auto">
            <a:xfrm>
              <a:off x="793" y="1842"/>
              <a:ext cx="14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2400"/>
                <a:t>1, 2, 3, 4, 5, 6, 7</a:t>
              </a:r>
            </a:p>
          </p:txBody>
        </p:sp>
      </p:grpSp>
      <p:sp>
        <p:nvSpPr>
          <p:cNvPr id="177173" name="Text Box 21"/>
          <p:cNvSpPr txBox="1">
            <a:spLocks noChangeArrowheads="1"/>
          </p:cNvSpPr>
          <p:nvPr/>
        </p:nvSpPr>
        <p:spPr bwMode="auto">
          <a:xfrm>
            <a:off x="2044700" y="420052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>
                <a:solidFill>
                  <a:srgbClr val="0070C0"/>
                </a:solidFill>
              </a:rPr>
              <a:t>R</a:t>
            </a:r>
            <a:r>
              <a:rPr lang="en-CA" sz="2400" baseline="-25000">
                <a:solidFill>
                  <a:srgbClr val="0070C0"/>
                </a:solidFill>
              </a:rPr>
              <a:t>1,1</a:t>
            </a:r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4346575" y="417512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>
                <a:solidFill>
                  <a:srgbClr val="0070C0"/>
                </a:solidFill>
              </a:rPr>
              <a:t>R</a:t>
            </a:r>
            <a:r>
              <a:rPr lang="en-CA" sz="2400" baseline="-25000">
                <a:solidFill>
                  <a:srgbClr val="0070C0"/>
                </a:solidFill>
              </a:rPr>
              <a:t>1,2</a:t>
            </a:r>
          </a:p>
        </p:txBody>
      </p:sp>
      <p:sp>
        <p:nvSpPr>
          <p:cNvPr id="177175" name="Text Box 23"/>
          <p:cNvSpPr txBox="1">
            <a:spLocks noChangeArrowheads="1"/>
          </p:cNvSpPr>
          <p:nvPr/>
        </p:nvSpPr>
        <p:spPr bwMode="auto">
          <a:xfrm>
            <a:off x="6804025" y="41275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>
                <a:solidFill>
                  <a:srgbClr val="0070C0"/>
                </a:solidFill>
              </a:rPr>
              <a:t>R</a:t>
            </a:r>
            <a:r>
              <a:rPr lang="en-CA" sz="2400" baseline="-25000">
                <a:solidFill>
                  <a:srgbClr val="0070C0"/>
                </a:solidFill>
              </a:rPr>
              <a:t>1,3</a:t>
            </a:r>
          </a:p>
        </p:txBody>
      </p:sp>
      <p:sp>
        <p:nvSpPr>
          <p:cNvPr id="177177" name="Rectangle 25"/>
          <p:cNvSpPr>
            <a:spLocks noChangeArrowheads="1"/>
          </p:cNvSpPr>
          <p:nvPr/>
        </p:nvSpPr>
        <p:spPr bwMode="auto">
          <a:xfrm>
            <a:off x="1757363" y="3479800"/>
            <a:ext cx="288925" cy="576263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2" name="Rectangle 30"/>
          <p:cNvSpPr>
            <a:spLocks noChangeArrowheads="1"/>
          </p:cNvSpPr>
          <p:nvPr/>
        </p:nvSpPr>
        <p:spPr bwMode="auto">
          <a:xfrm>
            <a:off x="3844925" y="3479800"/>
            <a:ext cx="288925" cy="576263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3" name="Rectangle 31"/>
          <p:cNvSpPr>
            <a:spLocks noChangeArrowheads="1"/>
          </p:cNvSpPr>
          <p:nvPr/>
        </p:nvSpPr>
        <p:spPr bwMode="auto">
          <a:xfrm>
            <a:off x="8001000" y="3479800"/>
            <a:ext cx="288925" cy="576263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4" name="Rectangle 32"/>
          <p:cNvSpPr>
            <a:spLocks noChangeArrowheads="1"/>
          </p:cNvSpPr>
          <p:nvPr/>
        </p:nvSpPr>
        <p:spPr bwMode="auto">
          <a:xfrm>
            <a:off x="2760662" y="3479800"/>
            <a:ext cx="287338" cy="576263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5" name="Rectangle 33"/>
          <p:cNvSpPr>
            <a:spLocks noChangeArrowheads="1"/>
          </p:cNvSpPr>
          <p:nvPr/>
        </p:nvSpPr>
        <p:spPr bwMode="auto">
          <a:xfrm>
            <a:off x="6300788" y="3479800"/>
            <a:ext cx="287337" cy="576263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6" name="Text Box 34"/>
          <p:cNvSpPr txBox="1">
            <a:spLocks noChangeArrowheads="1"/>
          </p:cNvSpPr>
          <p:nvPr/>
        </p:nvSpPr>
        <p:spPr bwMode="auto">
          <a:xfrm>
            <a:off x="3995738" y="25908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>
                <a:solidFill>
                  <a:srgbClr val="7030A0"/>
                </a:solidFill>
              </a:rPr>
              <a:t>R</a:t>
            </a:r>
            <a:r>
              <a:rPr lang="en-CA" sz="2400" baseline="-25000" dirty="0">
                <a:solidFill>
                  <a:srgbClr val="7030A0"/>
                </a:solidFill>
              </a:rPr>
              <a:t>1</a:t>
            </a: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457200" y="1981200"/>
            <a:ext cx="8208962" cy="576262"/>
            <a:chOff x="385" y="1525"/>
            <a:chExt cx="5171" cy="363"/>
          </a:xfrm>
        </p:grpSpPr>
        <p:sp>
          <p:nvSpPr>
            <p:cNvPr id="177188" name="Rectangle 36"/>
            <p:cNvSpPr>
              <a:spLocks noChangeArrowheads="1"/>
            </p:cNvSpPr>
            <p:nvPr/>
          </p:nvSpPr>
          <p:spPr bwMode="auto">
            <a:xfrm>
              <a:off x="385" y="1525"/>
              <a:ext cx="5126" cy="36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89" name="Text Box 37"/>
            <p:cNvSpPr txBox="1">
              <a:spLocks noChangeArrowheads="1"/>
            </p:cNvSpPr>
            <p:nvPr/>
          </p:nvSpPr>
          <p:spPr bwMode="auto">
            <a:xfrm>
              <a:off x="385" y="1554"/>
              <a:ext cx="517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2400" dirty="0"/>
                <a:t>1, </a:t>
              </a:r>
              <a:r>
                <a:rPr lang="en-CA" sz="2400" dirty="0" smtClean="0"/>
                <a:t>2,    3</a:t>
              </a:r>
              <a:r>
                <a:rPr lang="en-CA" sz="2400" dirty="0"/>
                <a:t>, </a:t>
              </a:r>
              <a:r>
                <a:rPr lang="en-CA" sz="2400" dirty="0" smtClean="0"/>
                <a:t>    4, 5,     6           7, </a:t>
              </a:r>
              <a:r>
                <a:rPr lang="en-CA" sz="2400" dirty="0"/>
                <a:t>8, 9, </a:t>
              </a:r>
              <a:r>
                <a:rPr lang="en-CA" sz="2400" dirty="0" smtClean="0"/>
                <a:t>10,  11</a:t>
              </a:r>
              <a:r>
                <a:rPr lang="en-CA" sz="2400" dirty="0"/>
                <a:t>,   </a:t>
              </a:r>
              <a:r>
                <a:rPr lang="en-CA" sz="2400" dirty="0" smtClean="0"/>
                <a:t>12,13,14,15 </a:t>
              </a:r>
              <a:r>
                <a:rPr lang="en-CA" sz="2400" dirty="0"/>
                <a:t>… </a:t>
              </a:r>
            </a:p>
          </p:txBody>
        </p:sp>
      </p:grpSp>
      <p:sp>
        <p:nvSpPr>
          <p:cNvPr id="177198" name="Text Box 46"/>
          <p:cNvSpPr txBox="1">
            <a:spLocks noChangeArrowheads="1"/>
          </p:cNvSpPr>
          <p:nvPr/>
        </p:nvSpPr>
        <p:spPr bwMode="auto">
          <a:xfrm>
            <a:off x="611188" y="4703763"/>
            <a:ext cx="7221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sz="2400" dirty="0"/>
              <a:t>The assignment of graph-labels are similar</a:t>
            </a:r>
          </a:p>
        </p:txBody>
      </p:sp>
      <p:sp>
        <p:nvSpPr>
          <p:cNvPr id="177199" name="Text Box 47"/>
          <p:cNvSpPr txBox="1">
            <a:spLocks noChangeArrowheads="1"/>
          </p:cNvSpPr>
          <p:nvPr/>
        </p:nvSpPr>
        <p:spPr bwMode="auto">
          <a:xfrm>
            <a:off x="611188" y="5280025"/>
            <a:ext cx="81375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sz="2400" dirty="0"/>
              <a:t>Succinct structures of </a:t>
            </a:r>
            <a:r>
              <a:rPr lang="en-CA" sz="2400" dirty="0">
                <a:solidFill>
                  <a:srgbClr val="0070C0"/>
                </a:solidFill>
              </a:rPr>
              <a:t>o(n)</a:t>
            </a:r>
            <a:r>
              <a:rPr lang="en-CA" sz="2400" dirty="0"/>
              <a:t> bits are constructed to support </a:t>
            </a:r>
            <a:r>
              <a:rPr lang="en-US" sz="2400" dirty="0"/>
              <a:t>conversion between labels at different levels in </a:t>
            </a:r>
            <a:r>
              <a:rPr lang="en-US" sz="2400" dirty="0">
                <a:solidFill>
                  <a:srgbClr val="0070C0"/>
                </a:solidFill>
              </a:rPr>
              <a:t>O(1)</a:t>
            </a:r>
            <a:r>
              <a:rPr lang="en-US" sz="2400" dirty="0"/>
              <a:t> </a:t>
            </a:r>
            <a:r>
              <a:rPr lang="en-US" sz="2400" dirty="0" smtClean="0"/>
              <a:t>I/O’s</a:t>
            </a:r>
            <a:endParaRPr lang="en-CA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77" grpId="0" animBg="1"/>
      <p:bldP spid="177182" grpId="0" animBg="1"/>
      <p:bldP spid="177183" grpId="0" animBg="1"/>
      <p:bldP spid="177184" grpId="0" animBg="1"/>
      <p:bldP spid="177185" grpId="0" animBg="1"/>
      <p:bldP spid="177186" grpId="0"/>
      <p:bldP spid="177198" grpId="0"/>
      <p:bldP spid="1771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Denote by </a:t>
            </a:r>
            <a:r>
              <a:rPr lang="en-CA" sz="2400" dirty="0" smtClean="0">
                <a:solidFill>
                  <a:srgbClr val="0070C0"/>
                </a:solidFill>
              </a:rPr>
              <a:t>A</a:t>
            </a:r>
            <a:r>
              <a:rPr lang="en-CA" sz="2400" dirty="0" smtClean="0"/>
              <a:t> the maximum number of vertices that may be stored in a block, and this is our maximum sub-region size</a:t>
            </a:r>
          </a:p>
          <a:p>
            <a:r>
              <a:rPr lang="en-CA" sz="2400" dirty="0" smtClean="0"/>
              <a:t>Choose </a:t>
            </a:r>
            <a:r>
              <a:rPr lang="en-CA" sz="2400" dirty="0" smtClean="0">
                <a:solidFill>
                  <a:srgbClr val="0070C0"/>
                </a:solidFill>
              </a:rPr>
              <a:t>Alg</a:t>
            </a:r>
            <a:r>
              <a:rPr lang="en-CA" sz="2400" baseline="30000" dirty="0" smtClean="0">
                <a:solidFill>
                  <a:srgbClr val="0070C0"/>
                </a:solidFill>
              </a:rPr>
              <a:t>3</a:t>
            </a:r>
            <a:r>
              <a:rPr lang="en-CA" sz="2400" dirty="0" smtClean="0">
                <a:solidFill>
                  <a:srgbClr val="0070C0"/>
                </a:solidFill>
              </a:rPr>
              <a:t>N</a:t>
            </a:r>
            <a:r>
              <a:rPr lang="en-CA" sz="2400" dirty="0" smtClean="0"/>
              <a:t> to be the maximum size of each region</a:t>
            </a:r>
          </a:p>
          <a:p>
            <a:r>
              <a:rPr lang="en-CA" sz="2400" dirty="0" smtClean="0"/>
              <a:t>We only encode sub-regions and </a:t>
            </a:r>
            <a:r>
              <a:rPr lang="el-GR" sz="2400" dirty="0" smtClean="0"/>
              <a:t>α</a:t>
            </a:r>
            <a:r>
              <a:rPr lang="en-CA" sz="2400" dirty="0" smtClean="0"/>
              <a:t>-neighbourhoods of boundary vertices as components</a:t>
            </a:r>
          </a:p>
          <a:p>
            <a:r>
              <a:rPr lang="en-CA" sz="2400" dirty="0" smtClean="0"/>
              <a:t>Encode the graph structure of each component in a succinct fashion</a:t>
            </a:r>
          </a:p>
          <a:p>
            <a:r>
              <a:rPr lang="en-CA" sz="2400" dirty="0" smtClean="0"/>
              <a:t>Information is encoded so that we can retrieve the graph labels of the internal vertices in an </a:t>
            </a:r>
            <a:r>
              <a:rPr lang="el-GR" sz="2400" dirty="0" smtClean="0"/>
              <a:t>α</a:t>
            </a:r>
            <a:r>
              <a:rPr lang="en-CA" sz="2400" dirty="0" smtClean="0"/>
              <a:t>-neighbourhood without requiring additional I/O’s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Space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We assume </a:t>
            </a:r>
            <a:r>
              <a:rPr lang="en-CA" sz="2400" dirty="0" smtClean="0">
                <a:solidFill>
                  <a:srgbClr val="0070C0"/>
                </a:solidFill>
              </a:rPr>
              <a:t>B = </a:t>
            </a:r>
            <a:r>
              <a:rPr lang="el-GR" sz="2400" dirty="0" smtClean="0">
                <a:solidFill>
                  <a:srgbClr val="0070C0"/>
                </a:solidFill>
              </a:rPr>
              <a:t>Ω</a:t>
            </a:r>
            <a:r>
              <a:rPr lang="en-CA" sz="2400" dirty="0" smtClean="0">
                <a:solidFill>
                  <a:srgbClr val="0070C0"/>
                </a:solidFill>
              </a:rPr>
              <a:t>(</a:t>
            </a:r>
            <a:r>
              <a:rPr lang="en-CA" sz="2400" dirty="0" err="1" smtClean="0">
                <a:solidFill>
                  <a:srgbClr val="0070C0"/>
                </a:solidFill>
              </a:rPr>
              <a:t>lg</a:t>
            </a:r>
            <a:r>
              <a:rPr lang="en-CA" sz="2400" dirty="0" smtClean="0">
                <a:solidFill>
                  <a:srgbClr val="0070C0"/>
                </a:solidFill>
              </a:rPr>
              <a:t> N)</a:t>
            </a:r>
          </a:p>
          <a:p>
            <a:r>
              <a:rPr lang="en-CA" sz="2400" dirty="0" smtClean="0">
                <a:solidFill>
                  <a:srgbClr val="0070C0"/>
                </a:solidFill>
              </a:rPr>
              <a:t>A = (B </a:t>
            </a:r>
            <a:r>
              <a:rPr lang="en-CA" sz="2400" dirty="0" err="1" smtClean="0">
                <a:solidFill>
                  <a:srgbClr val="0070C0"/>
                </a:solidFill>
              </a:rPr>
              <a:t>lg</a:t>
            </a:r>
            <a:r>
              <a:rPr lang="en-CA" sz="2400" dirty="0" smtClean="0">
                <a:solidFill>
                  <a:srgbClr val="0070C0"/>
                </a:solidFill>
              </a:rPr>
              <a:t> N) / (c + q)</a:t>
            </a:r>
          </a:p>
          <a:p>
            <a:pPr lvl="1"/>
            <a:r>
              <a:rPr lang="en-CA" sz="2000" dirty="0" smtClean="0">
                <a:solidFill>
                  <a:srgbClr val="0070C0"/>
                </a:solidFill>
              </a:rPr>
              <a:t>c</a:t>
            </a:r>
            <a:r>
              <a:rPr lang="en-CA" sz="2000" dirty="0" smtClean="0"/>
              <a:t>: number of bits per vertex required to the sub-graph structure and boundary bit vector</a:t>
            </a:r>
          </a:p>
          <a:p>
            <a:r>
              <a:rPr lang="en-CA" dirty="0" smtClean="0"/>
              <a:t>Choose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CA" dirty="0" smtClean="0">
                <a:solidFill>
                  <a:srgbClr val="0070C0"/>
                </a:solidFill>
              </a:rPr>
              <a:t> = A</a:t>
            </a:r>
            <a:r>
              <a:rPr lang="en-CA" baseline="30000" dirty="0" smtClean="0">
                <a:solidFill>
                  <a:srgbClr val="0070C0"/>
                </a:solidFill>
              </a:rPr>
              <a:t>1/3</a:t>
            </a:r>
          </a:p>
          <a:p>
            <a:r>
              <a:rPr lang="en-CA" sz="2400" dirty="0" smtClean="0"/>
              <a:t>Intuitively, our structures are space-efficient because:</a:t>
            </a:r>
          </a:p>
          <a:p>
            <a:pPr lvl="1"/>
            <a:r>
              <a:rPr lang="en-CA" sz="2000" dirty="0" smtClean="0"/>
              <a:t>Region boundary vertices are few enough, so that information such as the graph labels of the vertices in their </a:t>
            </a:r>
            <a:r>
              <a:rPr lang="el-GR" sz="2000" dirty="0" smtClean="0"/>
              <a:t>α</a:t>
            </a:r>
            <a:r>
              <a:rPr lang="en-CA" sz="2000" dirty="0" smtClean="0"/>
              <a:t>-neighbourhoods do not occupy too much space</a:t>
            </a:r>
          </a:p>
          <a:p>
            <a:pPr lvl="1"/>
            <a:r>
              <a:rPr lang="en-CA" sz="2000" dirty="0" smtClean="0"/>
              <a:t>The number of sub-region boundary vertices is larger, but information such as region-labels uses fewer bits (</a:t>
            </a:r>
            <a:r>
              <a:rPr lang="en-CA" sz="2000" dirty="0" err="1" smtClean="0">
                <a:solidFill>
                  <a:srgbClr val="0070C0"/>
                </a:solidFill>
              </a:rPr>
              <a:t>lg</a:t>
            </a:r>
            <a:r>
              <a:rPr lang="en-CA" sz="2000" dirty="0" smtClean="0">
                <a:solidFill>
                  <a:srgbClr val="0070C0"/>
                </a:solidFill>
              </a:rPr>
              <a:t> (Alg</a:t>
            </a:r>
            <a:r>
              <a:rPr lang="en-CA" sz="2000" baseline="30000" dirty="0" smtClean="0">
                <a:solidFill>
                  <a:srgbClr val="0070C0"/>
                </a:solidFill>
              </a:rPr>
              <a:t>3</a:t>
            </a:r>
            <a:r>
              <a:rPr lang="en-CA" sz="2000" dirty="0" smtClean="0">
                <a:solidFill>
                  <a:srgbClr val="0070C0"/>
                </a:solidFill>
              </a:rPr>
              <a:t>N)</a:t>
            </a:r>
            <a:r>
              <a:rPr lang="en-CA" sz="2000" dirty="0" smtClean="0"/>
              <a:t>)</a:t>
            </a:r>
          </a:p>
          <a:p>
            <a:r>
              <a:rPr lang="en-CA" sz="2400" dirty="0" smtClean="0"/>
              <a:t>Total space: </a:t>
            </a:r>
            <a:r>
              <a:rPr lang="en-CA" sz="2400" dirty="0" smtClean="0">
                <a:solidFill>
                  <a:srgbClr val="0070C0"/>
                </a:solidFill>
              </a:rPr>
              <a:t>O(N) + </a:t>
            </a:r>
            <a:r>
              <a:rPr lang="en-CA" sz="2400" dirty="0" err="1" smtClean="0">
                <a:solidFill>
                  <a:srgbClr val="0070C0"/>
                </a:solidFill>
              </a:rPr>
              <a:t>Nq</a:t>
            </a:r>
            <a:r>
              <a:rPr lang="en-CA" sz="2400" dirty="0" smtClean="0">
                <a:solidFill>
                  <a:srgbClr val="0070C0"/>
                </a:solidFill>
              </a:rPr>
              <a:t> + o(</a:t>
            </a:r>
            <a:r>
              <a:rPr lang="en-CA" sz="2400" dirty="0" err="1" smtClean="0">
                <a:solidFill>
                  <a:srgbClr val="0070C0"/>
                </a:solidFill>
              </a:rPr>
              <a:t>Nq</a:t>
            </a:r>
            <a:r>
              <a:rPr lang="en-CA" sz="2400" dirty="0" smtClean="0">
                <a:solidFill>
                  <a:srgbClr val="0070C0"/>
                </a:solidFill>
              </a:rPr>
              <a:t>)</a:t>
            </a:r>
            <a:r>
              <a:rPr lang="en-CA" sz="2400" dirty="0" smtClean="0"/>
              <a:t> bits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Traversal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Load either a sub-region or the </a:t>
            </a:r>
            <a:r>
              <a:rPr lang="el-GR" dirty="0" smtClean="0"/>
              <a:t>α</a:t>
            </a:r>
            <a:r>
              <a:rPr lang="en-CA" dirty="0" smtClean="0"/>
              <a:t>-neighbourhood of a boundary vertex</a:t>
            </a:r>
          </a:p>
          <a:p>
            <a:endParaRPr lang="en-CA" dirty="0" smtClean="0"/>
          </a:p>
          <a:p>
            <a:r>
              <a:rPr lang="en-CA" dirty="0" smtClean="0"/>
              <a:t>Traverse the above component until a boundary/terminal vertex is encountered</a:t>
            </a:r>
          </a:p>
          <a:p>
            <a:endParaRPr lang="en-CA" dirty="0" smtClean="0"/>
          </a:p>
          <a:p>
            <a:r>
              <a:rPr lang="en-CA" dirty="0" smtClean="0"/>
              <a:t>Load the next component from external memory and traversal continues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I/O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Observations</a:t>
            </a:r>
          </a:p>
          <a:p>
            <a:pPr lvl="1"/>
            <a:r>
              <a:rPr lang="en-CA" dirty="0" smtClean="0"/>
              <a:t>When encountering a terminal/boundary vertex, the next component can be loaded in </a:t>
            </a:r>
            <a:r>
              <a:rPr lang="en-CA" dirty="0" smtClean="0">
                <a:solidFill>
                  <a:srgbClr val="0070C0"/>
                </a:solidFill>
              </a:rPr>
              <a:t>O(1)</a:t>
            </a:r>
            <a:r>
              <a:rPr lang="en-CA" dirty="0" smtClean="0"/>
              <a:t> I/O’s</a:t>
            </a:r>
          </a:p>
          <a:p>
            <a:pPr lvl="1"/>
            <a:r>
              <a:rPr lang="en-CA" dirty="0" smtClean="0"/>
              <a:t>Given a component, the graph labels of all interior/internal vertices can be reported without incurring any additional I/O’s</a:t>
            </a:r>
          </a:p>
          <a:p>
            <a:pPr lvl="1"/>
            <a:r>
              <a:rPr lang="en-CA" dirty="0" smtClean="0"/>
              <a:t>By loading a constant number of components, we can visit </a:t>
            </a:r>
            <a:r>
              <a:rPr lang="el-GR" dirty="0" smtClean="0">
                <a:solidFill>
                  <a:srgbClr val="0070C0"/>
                </a:solidFill>
              </a:rPr>
              <a:t>Ω</a:t>
            </a:r>
            <a:r>
              <a:rPr lang="en-CA" dirty="0" smtClean="0">
                <a:solidFill>
                  <a:srgbClr val="0070C0"/>
                </a:solidFill>
              </a:rPr>
              <a:t>(</a:t>
            </a:r>
            <a:r>
              <a:rPr lang="en-CA" dirty="0" err="1" smtClean="0">
                <a:solidFill>
                  <a:srgbClr val="0070C0"/>
                </a:solidFill>
              </a:rPr>
              <a:t>lg</a:t>
            </a:r>
            <a:r>
              <a:rPr lang="en-CA" dirty="0" smtClean="0">
                <a:solidFill>
                  <a:srgbClr val="0070C0"/>
                </a:solidFill>
              </a:rPr>
              <a:t> B) </a:t>
            </a:r>
            <a:r>
              <a:rPr lang="en-CA" dirty="0" smtClean="0"/>
              <a:t>vertices along the path</a:t>
            </a:r>
          </a:p>
          <a:p>
            <a:r>
              <a:rPr lang="en-CA" dirty="0" smtClean="0"/>
              <a:t>I/O complexity: </a:t>
            </a:r>
            <a:r>
              <a:rPr lang="en-CA" dirty="0" smtClean="0">
                <a:solidFill>
                  <a:srgbClr val="0070C0"/>
                </a:solidFill>
              </a:rPr>
              <a:t>O(K / </a:t>
            </a:r>
            <a:r>
              <a:rPr lang="en-CA" dirty="0" err="1" smtClean="0">
                <a:solidFill>
                  <a:srgbClr val="0070C0"/>
                </a:solidFill>
              </a:rPr>
              <a:t>lg</a:t>
            </a:r>
            <a:r>
              <a:rPr lang="en-CA" dirty="0" smtClean="0">
                <a:solidFill>
                  <a:srgbClr val="0070C0"/>
                </a:solidFill>
              </a:rPr>
              <a:t> B)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Main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A succinct representation of bounded-degree planar graph:</a:t>
            </a:r>
          </a:p>
          <a:p>
            <a:endParaRPr lang="en-CA" sz="3200" dirty="0" smtClean="0"/>
          </a:p>
          <a:p>
            <a:pPr lvl="1"/>
            <a:r>
              <a:rPr lang="en-CA" sz="2800" dirty="0" smtClean="0"/>
              <a:t>Space: </a:t>
            </a:r>
            <a:r>
              <a:rPr lang="en-CA" sz="2800" dirty="0" smtClean="0">
                <a:solidFill>
                  <a:srgbClr val="0070C0"/>
                </a:solidFill>
              </a:rPr>
              <a:t>O(N) + </a:t>
            </a:r>
            <a:r>
              <a:rPr lang="en-CA" sz="2800" dirty="0" err="1" smtClean="0">
                <a:solidFill>
                  <a:srgbClr val="0070C0"/>
                </a:solidFill>
              </a:rPr>
              <a:t>Nq</a:t>
            </a:r>
            <a:r>
              <a:rPr lang="en-CA" sz="2800" dirty="0" smtClean="0">
                <a:solidFill>
                  <a:srgbClr val="0070C0"/>
                </a:solidFill>
              </a:rPr>
              <a:t> + o(</a:t>
            </a:r>
            <a:r>
              <a:rPr lang="en-CA" sz="2800" dirty="0" err="1" smtClean="0">
                <a:solidFill>
                  <a:srgbClr val="0070C0"/>
                </a:solidFill>
              </a:rPr>
              <a:t>Nq</a:t>
            </a:r>
            <a:r>
              <a:rPr lang="en-CA" sz="2800" dirty="0" smtClean="0">
                <a:solidFill>
                  <a:srgbClr val="0070C0"/>
                </a:solidFill>
              </a:rPr>
              <a:t>)</a:t>
            </a:r>
            <a:r>
              <a:rPr lang="en-CA" sz="2800" dirty="0" smtClean="0"/>
              <a:t> bits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1"/>
            <a:endParaRPr lang="en-CA" sz="2800" dirty="0" smtClean="0"/>
          </a:p>
          <a:p>
            <a:pPr lvl="1"/>
            <a:r>
              <a:rPr lang="en-CA" sz="2800" dirty="0" smtClean="0"/>
              <a:t>I/O complexity for path traversal:</a:t>
            </a:r>
            <a:r>
              <a:rPr lang="en-CA" sz="2800" dirty="0" smtClean="0">
                <a:solidFill>
                  <a:srgbClr val="0070C0"/>
                </a:solidFill>
              </a:rPr>
              <a:t> O(K / </a:t>
            </a:r>
            <a:r>
              <a:rPr lang="en-CA" sz="2800" dirty="0" err="1" smtClean="0">
                <a:solidFill>
                  <a:srgbClr val="0070C0"/>
                </a:solidFill>
              </a:rPr>
              <a:t>lg</a:t>
            </a:r>
            <a:r>
              <a:rPr lang="en-CA" sz="2800" dirty="0" smtClean="0">
                <a:solidFill>
                  <a:srgbClr val="0070C0"/>
                </a:solidFill>
              </a:rPr>
              <a:t> B)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Terrains Modeled as Triangular-Irregular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Notation</a:t>
            </a:r>
          </a:p>
          <a:p>
            <a:pPr lvl="1"/>
            <a:r>
              <a:rPr lang="en-CA" dirty="0" smtClean="0">
                <a:solidFill>
                  <a:srgbClr val="0070C0"/>
                </a:solidFill>
              </a:rPr>
              <a:t>N</a:t>
            </a:r>
            <a:r>
              <a:rPr lang="en-CA" dirty="0" smtClean="0"/>
              <a:t>: number of points</a:t>
            </a:r>
          </a:p>
          <a:p>
            <a:pPr lvl="1"/>
            <a:r>
              <a:rPr lang="en-CA" dirty="0" smtClean="0">
                <a:solidFill>
                  <a:srgbClr val="0070C0"/>
                </a:solidFill>
              </a:rPr>
              <a:t>Φ</a:t>
            </a:r>
            <a:r>
              <a:rPr lang="en-CA" dirty="0" smtClean="0"/>
              <a:t>: number of bits required to store the coordinates of each point</a:t>
            </a:r>
          </a:p>
          <a:p>
            <a:r>
              <a:rPr lang="en-US" dirty="0" smtClean="0"/>
              <a:t>Space: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 + O(N) + o(N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bits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I/O complexity:</a:t>
            </a:r>
          </a:p>
          <a:p>
            <a:pPr lvl="1"/>
            <a:r>
              <a:rPr lang="en-US" dirty="0" smtClean="0"/>
              <a:t>Reporting a path crossing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faces: </a:t>
            </a:r>
            <a:r>
              <a:rPr lang="en-US" dirty="0" smtClean="0">
                <a:solidFill>
                  <a:srgbClr val="0070C0"/>
                </a:solidFill>
              </a:rPr>
              <a:t>O(K /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B) </a:t>
            </a:r>
          </a:p>
          <a:p>
            <a:endParaRPr lang="en-CA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Queries on Triangulated Terrains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Point location:</a:t>
            </a:r>
            <a:r>
              <a:rPr lang="en-US" dirty="0" smtClean="0">
                <a:solidFill>
                  <a:srgbClr val="0070C0"/>
                </a:solidFill>
              </a:rPr>
              <a:t> O(log </a:t>
            </a:r>
            <a:r>
              <a:rPr lang="en-US" baseline="-25000" dirty="0" smtClean="0">
                <a:solidFill>
                  <a:srgbClr val="0070C0"/>
                </a:solidFill>
              </a:rPr>
              <a:t>B</a:t>
            </a:r>
            <a:r>
              <a:rPr lang="en-US" dirty="0" smtClean="0">
                <a:solidFill>
                  <a:srgbClr val="0070C0"/>
                </a:solidFill>
              </a:rPr>
              <a:t> N) </a:t>
            </a:r>
            <a:r>
              <a:rPr lang="en-US" dirty="0" smtClean="0"/>
              <a:t>I/O’s</a:t>
            </a:r>
            <a:endParaRPr lang="en-CA" dirty="0" smtClean="0"/>
          </a:p>
          <a:p>
            <a:r>
              <a:rPr lang="en-CA" dirty="0" smtClean="0"/>
              <a:t>Terrain profile: </a:t>
            </a:r>
            <a:r>
              <a:rPr lang="en-US" dirty="0" smtClean="0">
                <a:solidFill>
                  <a:srgbClr val="0070C0"/>
                </a:solidFill>
              </a:rPr>
              <a:t>O(K /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B) </a:t>
            </a:r>
            <a:r>
              <a:rPr lang="en-US" dirty="0" smtClean="0"/>
              <a:t>I/O’s</a:t>
            </a:r>
            <a:endParaRPr lang="en-CA" dirty="0" smtClean="0"/>
          </a:p>
          <a:p>
            <a:r>
              <a:rPr lang="en-CA" dirty="0" smtClean="0"/>
              <a:t>Trickle path: </a:t>
            </a:r>
            <a:r>
              <a:rPr lang="en-US" dirty="0" smtClean="0">
                <a:solidFill>
                  <a:srgbClr val="0070C0"/>
                </a:solidFill>
              </a:rPr>
              <a:t>O(K /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B) </a:t>
            </a:r>
            <a:r>
              <a:rPr lang="en-US" dirty="0" smtClean="0"/>
              <a:t>I/O’s</a:t>
            </a:r>
            <a:endParaRPr lang="en-CA" dirty="0" smtClean="0"/>
          </a:p>
          <a:p>
            <a:r>
              <a:rPr lang="en-CA" dirty="0" smtClean="0"/>
              <a:t>Connected component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O(K /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B) </a:t>
            </a:r>
            <a:r>
              <a:rPr lang="en-US" dirty="0" smtClean="0"/>
              <a:t>I/O’s if the component is convex</a:t>
            </a:r>
          </a:p>
          <a:p>
            <a:pPr lvl="1"/>
            <a:r>
              <a:rPr lang="en-US" dirty="0" smtClean="0"/>
              <a:t>Can be generalized to components that are not convex, though the result is more complex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designed a succinct representation of bounded-degree planar graphs that supports I/O-efficient path traversal, and applied this to terrains modeled as TIN to support queries</a:t>
            </a:r>
          </a:p>
          <a:p>
            <a:r>
              <a:rPr lang="en-CA" dirty="0" smtClean="0"/>
              <a:t>This provides solutions to modern applications that process very large data</a:t>
            </a:r>
          </a:p>
          <a:p>
            <a:r>
              <a:rPr lang="en-CA" dirty="0" smtClean="0"/>
              <a:t>Future work: combining succinct data structures and external memory data structures for other problems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2708275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you!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Background: Succinct Data Structures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are succinct data structures (</a:t>
            </a:r>
            <a:r>
              <a:rPr lang="en-US" sz="3200" dirty="0" smtClean="0">
                <a:solidFill>
                  <a:srgbClr val="7030A0"/>
                </a:solidFill>
              </a:rPr>
              <a:t>Jacobson 1989</a:t>
            </a:r>
            <a:r>
              <a:rPr lang="en-US" sz="3200" dirty="0" smtClean="0"/>
              <a:t>)</a:t>
            </a:r>
          </a:p>
          <a:p>
            <a:pPr lvl="1"/>
            <a:r>
              <a:rPr lang="en-US" sz="2800" dirty="0" smtClean="0"/>
              <a:t>Representing data structures using ideally information-theoretic minimum space</a:t>
            </a:r>
          </a:p>
          <a:p>
            <a:pPr lvl="1"/>
            <a:r>
              <a:rPr lang="en-US" sz="2800" dirty="0" smtClean="0"/>
              <a:t>Supporting efficient navigational operations</a:t>
            </a:r>
          </a:p>
          <a:p>
            <a:r>
              <a:rPr lang="en-US" sz="3200" dirty="0" smtClean="0"/>
              <a:t>Why succinct data structures</a:t>
            </a:r>
          </a:p>
          <a:p>
            <a:pPr lvl="1"/>
            <a:r>
              <a:rPr lang="en-US" sz="2800" dirty="0" smtClean="0"/>
              <a:t>Large data sets in modern applications: textual, genomic, spatial or geometric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Background: External Memory Model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09600" y="4114800"/>
            <a:ext cx="8153400" cy="2438400"/>
          </a:xfrm>
        </p:spPr>
        <p:txBody>
          <a:bodyPr/>
          <a:lstStyle/>
          <a:p>
            <a:r>
              <a:rPr lang="en-CA" sz="2400" dirty="0" smtClean="0"/>
              <a:t>Parameters</a:t>
            </a:r>
          </a:p>
          <a:p>
            <a:pPr lvl="1"/>
            <a:r>
              <a:rPr lang="en-CA" sz="2000" dirty="0" smtClean="0">
                <a:solidFill>
                  <a:srgbClr val="0070C0"/>
                </a:solidFill>
              </a:rPr>
              <a:t>N</a:t>
            </a:r>
            <a:r>
              <a:rPr lang="en-CA" sz="2000" dirty="0" smtClean="0"/>
              <a:t>: number of elements in the problem instance</a:t>
            </a:r>
          </a:p>
          <a:p>
            <a:pPr lvl="1"/>
            <a:r>
              <a:rPr lang="en-CA" sz="2000" dirty="0" smtClean="0">
                <a:solidFill>
                  <a:srgbClr val="0070C0"/>
                </a:solidFill>
              </a:rPr>
              <a:t>M</a:t>
            </a:r>
            <a:r>
              <a:rPr lang="en-CA" sz="2000" dirty="0" smtClean="0"/>
              <a:t>: size of the internal memory</a:t>
            </a:r>
          </a:p>
          <a:p>
            <a:pPr lvl="1"/>
            <a:r>
              <a:rPr lang="en-CA" sz="2000" dirty="0" smtClean="0">
                <a:solidFill>
                  <a:srgbClr val="0070C0"/>
                </a:solidFill>
              </a:rPr>
              <a:t>B</a:t>
            </a:r>
            <a:r>
              <a:rPr lang="en-CA" sz="2000" dirty="0" smtClean="0"/>
              <a:t>: size of a disk block</a:t>
            </a:r>
          </a:p>
          <a:p>
            <a:r>
              <a:rPr lang="en-CA" sz="2400" dirty="0" smtClean="0"/>
              <a:t>Cost: number of I/O’s (block transfers) between internal memory and external memory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219200" y="2743200"/>
            <a:ext cx="381000" cy="609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2362200"/>
            <a:ext cx="381000" cy="13716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191000" y="2057400"/>
            <a:ext cx="2057400" cy="1981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2438400"/>
            <a:ext cx="1824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err="1" smtClean="0">
                <a:solidFill>
                  <a:srgbClr val="7030A0"/>
                </a:solidFill>
              </a:rPr>
              <a:t>Aggarwal</a:t>
            </a:r>
            <a:r>
              <a:rPr lang="en-CA" sz="2000" dirty="0" smtClean="0">
                <a:solidFill>
                  <a:srgbClr val="7030A0"/>
                </a:solidFill>
              </a:rPr>
              <a:t> and </a:t>
            </a:r>
          </a:p>
          <a:p>
            <a:r>
              <a:rPr lang="en-CA" sz="2000" dirty="0" smtClean="0">
                <a:solidFill>
                  <a:srgbClr val="7030A0"/>
                </a:solidFill>
              </a:rPr>
              <a:t>Vitter 1988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1600200" y="2971800"/>
            <a:ext cx="990600" cy="152400"/>
          </a:xfrm>
          <a:prstGeom prst="left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Left-Right Arrow 16"/>
          <p:cNvSpPr/>
          <p:nvPr/>
        </p:nvSpPr>
        <p:spPr bwMode="auto">
          <a:xfrm>
            <a:off x="2971800" y="2971800"/>
            <a:ext cx="1219200" cy="152400"/>
          </a:xfrm>
          <a:prstGeom prst="left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76600" y="2590800"/>
            <a:ext cx="533400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6800" y="2209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CPU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81200" y="175260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Internal Memory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2209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Block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67200" y="16002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External Memory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Our goal is to design data structures that are both succinct and efficient in the External Memory setting</a:t>
            </a:r>
          </a:p>
          <a:p>
            <a:r>
              <a:rPr lang="en-CA" dirty="0" smtClean="0"/>
              <a:t>Our results</a:t>
            </a:r>
          </a:p>
          <a:p>
            <a:pPr lvl="1"/>
            <a:r>
              <a:rPr lang="en-CA" dirty="0" smtClean="0"/>
              <a:t>A succinct representation of bounded-degree planar graphs that supports I/O-efficient path traversal</a:t>
            </a:r>
          </a:p>
          <a:p>
            <a:pPr lvl="1"/>
            <a:r>
              <a:rPr lang="en-CA" dirty="0" smtClean="0"/>
              <a:t>A succinct representation of triangulated terrains that supports various geometric queries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133600"/>
          </a:xfrm>
        </p:spPr>
        <p:txBody>
          <a:bodyPr/>
          <a:lstStyle/>
          <a:p>
            <a:r>
              <a:rPr lang="en-CA" sz="2400" dirty="0" smtClean="0">
                <a:solidFill>
                  <a:srgbClr val="0070C0"/>
                </a:solidFill>
              </a:rPr>
              <a:t>N</a:t>
            </a:r>
            <a:r>
              <a:rPr lang="en-CA" sz="2400" dirty="0" smtClean="0"/>
              <a:t>: number of vertices of the given graph G</a:t>
            </a:r>
          </a:p>
          <a:p>
            <a:r>
              <a:rPr lang="en-CA" sz="2400" dirty="0" smtClean="0">
                <a:solidFill>
                  <a:srgbClr val="0070C0"/>
                </a:solidFill>
              </a:rPr>
              <a:t>d</a:t>
            </a:r>
            <a:r>
              <a:rPr lang="en-CA" sz="2400" dirty="0" smtClean="0"/>
              <a:t>: maximum degree of vertices</a:t>
            </a:r>
          </a:p>
          <a:p>
            <a:r>
              <a:rPr lang="en-CA" sz="2400" dirty="0" smtClean="0">
                <a:solidFill>
                  <a:srgbClr val="0070C0"/>
                </a:solidFill>
              </a:rPr>
              <a:t>q</a:t>
            </a:r>
            <a:r>
              <a:rPr lang="en-CA" sz="2400" dirty="0" smtClean="0"/>
              <a:t>: number of bits required to encode the key of each vertex</a:t>
            </a:r>
          </a:p>
          <a:p>
            <a:r>
              <a:rPr lang="en-CA" sz="2400" dirty="0" smtClean="0">
                <a:solidFill>
                  <a:srgbClr val="0070C0"/>
                </a:solidFill>
              </a:rPr>
              <a:t>K</a:t>
            </a:r>
            <a:r>
              <a:rPr lang="en-CA" sz="2400" dirty="0" smtClean="0"/>
              <a:t>: the length of the path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 bwMode="auto">
          <a:xfrm>
            <a:off x="1295400" y="2667000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752600" y="3200400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895600" y="2438400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276600" y="3505200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905000" y="1828800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724400" y="2819400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943600" y="2819400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76800" y="2057400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391400" y="2362200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934200" y="3505200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Connector 16"/>
          <p:cNvCxnSpPr>
            <a:stCxn id="8" idx="5"/>
            <a:endCxn id="6" idx="1"/>
          </p:cNvCxnSpPr>
          <p:nvPr/>
        </p:nvCxnSpPr>
        <p:spPr bwMode="auto">
          <a:xfrm rot="16200000" flipH="1">
            <a:off x="2225582" y="1768382"/>
            <a:ext cx="501836" cy="88283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8" idx="3"/>
            <a:endCxn id="4" idx="7"/>
          </p:cNvCxnSpPr>
          <p:nvPr/>
        </p:nvCxnSpPr>
        <p:spPr bwMode="auto">
          <a:xfrm rot="5400000">
            <a:off x="1311182" y="2073182"/>
            <a:ext cx="730436" cy="50183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5" idx="5"/>
            <a:endCxn id="7" idx="2"/>
          </p:cNvCxnSpPr>
          <p:nvPr/>
        </p:nvCxnSpPr>
        <p:spPr bwMode="auto">
          <a:xfrm rot="16200000" flipH="1">
            <a:off x="2454182" y="2758982"/>
            <a:ext cx="250918" cy="13939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6" idx="5"/>
            <a:endCxn id="9" idx="2"/>
          </p:cNvCxnSpPr>
          <p:nvPr/>
        </p:nvCxnSpPr>
        <p:spPr bwMode="auto">
          <a:xfrm rot="16200000" flipH="1">
            <a:off x="3711482" y="1882682"/>
            <a:ext cx="327118" cy="16987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9" idx="3"/>
            <a:endCxn id="7" idx="6"/>
          </p:cNvCxnSpPr>
          <p:nvPr/>
        </p:nvCxnSpPr>
        <p:spPr bwMode="auto">
          <a:xfrm rot="5400000">
            <a:off x="3771900" y="2606582"/>
            <a:ext cx="631918" cy="13177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6" idx="3"/>
            <a:endCxn id="5" idx="7"/>
          </p:cNvCxnSpPr>
          <p:nvPr/>
        </p:nvCxnSpPr>
        <p:spPr bwMode="auto">
          <a:xfrm rot="5400000">
            <a:off x="2073182" y="2377982"/>
            <a:ext cx="654236" cy="103523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1" idx="4"/>
            <a:endCxn id="9" idx="7"/>
          </p:cNvCxnSpPr>
          <p:nvPr/>
        </p:nvCxnSpPr>
        <p:spPr bwMode="auto">
          <a:xfrm rot="5400000">
            <a:off x="4587782" y="2476500"/>
            <a:ext cx="631918" cy="985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1" idx="6"/>
            <a:endCxn id="14" idx="2"/>
          </p:cNvCxnSpPr>
          <p:nvPr/>
        </p:nvCxnSpPr>
        <p:spPr bwMode="auto">
          <a:xfrm>
            <a:off x="5029200" y="2133600"/>
            <a:ext cx="2362200" cy="304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1" idx="5"/>
            <a:endCxn id="10" idx="1"/>
          </p:cNvCxnSpPr>
          <p:nvPr/>
        </p:nvCxnSpPr>
        <p:spPr bwMode="auto">
          <a:xfrm rot="16200000" flipH="1">
            <a:off x="5159282" y="2035082"/>
            <a:ext cx="654236" cy="95903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9" idx="5"/>
            <a:endCxn id="15" idx="2"/>
          </p:cNvCxnSpPr>
          <p:nvPr/>
        </p:nvCxnSpPr>
        <p:spPr bwMode="auto">
          <a:xfrm rot="16200000" flipH="1">
            <a:off x="5578382" y="2225582"/>
            <a:ext cx="631918" cy="20797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0" idx="5"/>
            <a:endCxn id="15" idx="1"/>
          </p:cNvCxnSpPr>
          <p:nvPr/>
        </p:nvCxnSpPr>
        <p:spPr bwMode="auto">
          <a:xfrm rot="16200000" flipH="1">
            <a:off x="6226082" y="2797082"/>
            <a:ext cx="578036" cy="88283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8" idx="7"/>
            <a:endCxn id="11" idx="2"/>
          </p:cNvCxnSpPr>
          <p:nvPr/>
        </p:nvCxnSpPr>
        <p:spPr bwMode="auto">
          <a:xfrm rot="16200000" flipH="1">
            <a:off x="3314700" y="571500"/>
            <a:ext cx="282482" cy="28417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40"/>
          <p:cNvSpPr/>
          <p:nvPr/>
        </p:nvSpPr>
        <p:spPr bwMode="auto">
          <a:xfrm>
            <a:off x="4724400" y="3886200"/>
            <a:ext cx="152400" cy="1524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Straight Connector 42"/>
          <p:cNvCxnSpPr>
            <a:stCxn id="4" idx="5"/>
            <a:endCxn id="5" idx="2"/>
          </p:cNvCxnSpPr>
          <p:nvPr/>
        </p:nvCxnSpPr>
        <p:spPr bwMode="auto">
          <a:xfrm rot="16200000" flipH="1">
            <a:off x="1349282" y="2873282"/>
            <a:ext cx="479518" cy="3271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7" idx="5"/>
            <a:endCxn id="41" idx="2"/>
          </p:cNvCxnSpPr>
          <p:nvPr/>
        </p:nvCxnSpPr>
        <p:spPr bwMode="auto">
          <a:xfrm rot="16200000" flipH="1">
            <a:off x="3901982" y="3139982"/>
            <a:ext cx="327118" cy="13177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41" idx="6"/>
            <a:endCxn id="15" idx="3"/>
          </p:cNvCxnSpPr>
          <p:nvPr/>
        </p:nvCxnSpPr>
        <p:spPr bwMode="auto">
          <a:xfrm flipV="1">
            <a:off x="4876800" y="3635282"/>
            <a:ext cx="2079718" cy="3271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4" idx="4"/>
            <a:endCxn id="15" idx="7"/>
          </p:cNvCxnSpPr>
          <p:nvPr/>
        </p:nvCxnSpPr>
        <p:spPr bwMode="auto">
          <a:xfrm rot="5400000">
            <a:off x="6759482" y="2819400"/>
            <a:ext cx="1012918" cy="4033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990600" y="2667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3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676400" y="1752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5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800600" y="1752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3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895600" y="2057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124200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9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600200" y="3429000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9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248400" y="2667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620000" y="2133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12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495800" y="3581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419600" y="2514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18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162800" y="3581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4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Two-Level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tool: </a:t>
            </a:r>
            <a:r>
              <a:rPr lang="en-CA" dirty="0" smtClean="0">
                <a:solidFill>
                  <a:srgbClr val="7030A0"/>
                </a:solidFill>
              </a:rPr>
              <a:t>graph separator </a:t>
            </a:r>
            <a:r>
              <a:rPr lang="en-CA" dirty="0" smtClean="0"/>
              <a:t>(Frederickson 1987)</a:t>
            </a:r>
          </a:p>
          <a:p>
            <a:pPr lvl="1"/>
            <a:r>
              <a:rPr lang="en-CA" dirty="0" smtClean="0"/>
              <a:t>Size of each </a:t>
            </a:r>
            <a:r>
              <a:rPr lang="en-CA" dirty="0" err="1" smtClean="0"/>
              <a:t>subgraph</a:t>
            </a:r>
            <a:r>
              <a:rPr lang="en-CA" dirty="0" smtClean="0"/>
              <a:t> (</a:t>
            </a:r>
            <a:r>
              <a:rPr lang="en-CA" dirty="0" smtClean="0">
                <a:solidFill>
                  <a:srgbClr val="7030A0"/>
                </a:solidFill>
              </a:rPr>
              <a:t>region</a:t>
            </a:r>
            <a:r>
              <a:rPr lang="en-CA" dirty="0" smtClean="0"/>
              <a:t>): </a:t>
            </a:r>
            <a:r>
              <a:rPr lang="en-CA" dirty="0" smtClean="0">
                <a:solidFill>
                  <a:srgbClr val="0070C0"/>
                </a:solidFill>
              </a:rPr>
              <a:t>r</a:t>
            </a:r>
          </a:p>
          <a:p>
            <a:pPr lvl="1"/>
            <a:r>
              <a:rPr lang="en-CA" dirty="0" smtClean="0"/>
              <a:t>Number of regions: </a:t>
            </a:r>
            <a:r>
              <a:rPr lang="el-GR" dirty="0" smtClean="0">
                <a:solidFill>
                  <a:srgbClr val="0070C0"/>
                </a:solidFill>
              </a:rPr>
              <a:t>Θ</a:t>
            </a:r>
            <a:r>
              <a:rPr lang="en-CA" dirty="0" smtClean="0">
                <a:solidFill>
                  <a:srgbClr val="0070C0"/>
                </a:solidFill>
              </a:rPr>
              <a:t>(N/r)</a:t>
            </a:r>
          </a:p>
          <a:p>
            <a:pPr lvl="1"/>
            <a:r>
              <a:rPr lang="en-CA" dirty="0" smtClean="0"/>
              <a:t>Number of boundary vertices: </a:t>
            </a:r>
            <a:r>
              <a:rPr lang="en-CA" dirty="0" smtClean="0">
                <a:solidFill>
                  <a:srgbClr val="0070C0"/>
                </a:solidFill>
              </a:rPr>
              <a:t>O(N/(r</a:t>
            </a:r>
            <a:r>
              <a:rPr lang="en-CA" baseline="30000" dirty="0" smtClean="0">
                <a:solidFill>
                  <a:srgbClr val="0070C0"/>
                </a:solidFill>
              </a:rPr>
              <a:t>1/2</a:t>
            </a:r>
            <a:r>
              <a:rPr lang="en-CA" dirty="0" smtClean="0">
                <a:solidFill>
                  <a:srgbClr val="0070C0"/>
                </a:solidFill>
              </a:rPr>
              <a:t>))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CA" dirty="0" smtClean="0"/>
              <a:t>Two-level partition</a:t>
            </a:r>
          </a:p>
          <a:p>
            <a:pPr lvl="1">
              <a:lnSpc>
                <a:spcPct val="90000"/>
              </a:lnSpc>
            </a:pPr>
            <a:r>
              <a:rPr lang="en-CA" dirty="0" smtClean="0"/>
              <a:t>Subdivide G into </a:t>
            </a:r>
            <a:r>
              <a:rPr lang="en-CA" dirty="0" smtClean="0">
                <a:solidFill>
                  <a:srgbClr val="7030A0"/>
                </a:solidFill>
              </a:rPr>
              <a:t>regions</a:t>
            </a:r>
            <a:r>
              <a:rPr lang="en-CA" dirty="0" smtClean="0"/>
              <a:t> of fixed maximum size</a:t>
            </a:r>
          </a:p>
          <a:p>
            <a:pPr lvl="1">
              <a:lnSpc>
                <a:spcPct val="90000"/>
              </a:lnSpc>
            </a:pPr>
            <a:r>
              <a:rPr lang="en-CA" dirty="0" smtClean="0"/>
              <a:t>Subdivide each </a:t>
            </a:r>
            <a:r>
              <a:rPr lang="en-CA" dirty="0" smtClean="0">
                <a:solidFill>
                  <a:srgbClr val="7030A0"/>
                </a:solidFill>
              </a:rPr>
              <a:t>region</a:t>
            </a:r>
            <a:r>
              <a:rPr lang="en-CA" dirty="0" smtClean="0"/>
              <a:t> into sub-regions of smaller fixed maximum size</a:t>
            </a:r>
          </a:p>
          <a:p>
            <a:pPr>
              <a:lnSpc>
                <a:spcPct val="90000"/>
              </a:lnSpc>
            </a:pPr>
            <a:r>
              <a:rPr lang="en-CA" dirty="0" smtClean="0"/>
              <a:t>Types of vertices for each region / </a:t>
            </a:r>
            <a:r>
              <a:rPr lang="en-CA" dirty="0" err="1" smtClean="0"/>
              <a:t>subregion</a:t>
            </a:r>
            <a:endParaRPr lang="en-CA" dirty="0" smtClean="0"/>
          </a:p>
          <a:p>
            <a:pPr lvl="1">
              <a:lnSpc>
                <a:spcPct val="90000"/>
              </a:lnSpc>
            </a:pPr>
            <a:r>
              <a:rPr lang="en-CA" dirty="0" smtClean="0">
                <a:solidFill>
                  <a:srgbClr val="7030A0"/>
                </a:solidFill>
              </a:rPr>
              <a:t>Interior vertices</a:t>
            </a:r>
          </a:p>
          <a:p>
            <a:pPr lvl="1">
              <a:lnSpc>
                <a:spcPct val="90000"/>
              </a:lnSpc>
            </a:pPr>
            <a:r>
              <a:rPr lang="en-CA" dirty="0" smtClean="0">
                <a:solidFill>
                  <a:srgbClr val="7030A0"/>
                </a:solidFill>
              </a:rPr>
              <a:t>Boundary vertices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CA" dirty="0" smtClean="0"/>
              <a:t>-Neighbourhood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Definition</a:t>
            </a:r>
          </a:p>
          <a:p>
            <a:pPr lvl="1"/>
            <a:r>
              <a:rPr lang="en-CA" sz="2000" dirty="0" smtClean="0"/>
              <a:t>Beginning with a given vertex </a:t>
            </a:r>
            <a:r>
              <a:rPr lang="en-CA" sz="2000" dirty="0" smtClean="0">
                <a:solidFill>
                  <a:srgbClr val="0070C0"/>
                </a:solidFill>
              </a:rPr>
              <a:t>v</a:t>
            </a:r>
            <a:r>
              <a:rPr lang="en-CA" sz="2000" dirty="0" smtClean="0"/>
              <a:t>, we perform a breadth-first search in G and select the first </a:t>
            </a:r>
            <a:r>
              <a:rPr lang="el-GR" sz="2000" dirty="0" smtClean="0">
                <a:solidFill>
                  <a:srgbClr val="0070C0"/>
                </a:solidFill>
              </a:rPr>
              <a:t>α</a:t>
            </a:r>
            <a:r>
              <a:rPr lang="el-GR" sz="2000" dirty="0" smtClean="0"/>
              <a:t> </a:t>
            </a:r>
            <a:r>
              <a:rPr lang="en-CA" sz="2000" dirty="0" smtClean="0"/>
              <a:t>vertices encountered</a:t>
            </a:r>
          </a:p>
          <a:p>
            <a:pPr lvl="1"/>
            <a:r>
              <a:rPr lang="en-CA" sz="2000" dirty="0" smtClean="0"/>
              <a:t>The </a:t>
            </a:r>
            <a:r>
              <a:rPr lang="el-GR" sz="2000" dirty="0" smtClean="0">
                <a:solidFill>
                  <a:srgbClr val="7030A0"/>
                </a:solidFill>
              </a:rPr>
              <a:t>α</a:t>
            </a:r>
            <a:r>
              <a:rPr lang="en-CA" sz="2000" dirty="0" smtClean="0">
                <a:solidFill>
                  <a:srgbClr val="7030A0"/>
                </a:solidFill>
              </a:rPr>
              <a:t>-neighbourhood </a:t>
            </a:r>
            <a:r>
              <a:rPr lang="en-CA" sz="2000" dirty="0" smtClean="0"/>
              <a:t>of </a:t>
            </a:r>
            <a:r>
              <a:rPr lang="en-CA" sz="2000" dirty="0" smtClean="0">
                <a:solidFill>
                  <a:srgbClr val="0070C0"/>
                </a:solidFill>
              </a:rPr>
              <a:t>v</a:t>
            </a:r>
            <a:r>
              <a:rPr lang="en-CA" sz="2000" dirty="0" smtClean="0"/>
              <a:t> is the </a:t>
            </a:r>
            <a:r>
              <a:rPr lang="en-CA" sz="2000" dirty="0" err="1" smtClean="0"/>
              <a:t>subgraph</a:t>
            </a:r>
            <a:r>
              <a:rPr lang="en-CA" sz="2000" dirty="0" smtClean="0"/>
              <a:t> of G induced by these vertices</a:t>
            </a:r>
          </a:p>
          <a:p>
            <a:pPr lvl="1"/>
            <a:r>
              <a:rPr lang="en-CA" sz="2000" dirty="0" smtClean="0">
                <a:solidFill>
                  <a:srgbClr val="7030A0"/>
                </a:solidFill>
              </a:rPr>
              <a:t>Internal </a:t>
            </a:r>
            <a:r>
              <a:rPr lang="en-CA" sz="2000" dirty="0" smtClean="0"/>
              <a:t>and </a:t>
            </a:r>
            <a:r>
              <a:rPr lang="en-CA" sz="2000" dirty="0" smtClean="0">
                <a:solidFill>
                  <a:srgbClr val="7030A0"/>
                </a:solidFill>
              </a:rPr>
              <a:t>terminal</a:t>
            </a:r>
            <a:r>
              <a:rPr lang="en-CA" sz="2000" dirty="0" smtClean="0"/>
              <a:t> vertices</a:t>
            </a:r>
          </a:p>
          <a:p>
            <a:pPr marL="342900" lvl="1" indent="-342900">
              <a:buClr>
                <a:schemeClr val="bg2"/>
              </a:buClr>
              <a:buFont typeface="Wingdings" pitchFamily="2" charset="2"/>
              <a:buChar char="p"/>
            </a:pPr>
            <a:r>
              <a:rPr lang="en-CA" sz="2000" dirty="0" smtClean="0"/>
              <a:t>Property: The distance between </a:t>
            </a:r>
            <a:r>
              <a:rPr lang="en-CA" sz="2000" dirty="0" smtClean="0">
                <a:solidFill>
                  <a:srgbClr val="0070C0"/>
                </a:solidFill>
              </a:rPr>
              <a:t>v</a:t>
            </a:r>
            <a:r>
              <a:rPr lang="en-CA" sz="2000" dirty="0" smtClean="0"/>
              <a:t> and any terminal vertex in its </a:t>
            </a:r>
            <a:r>
              <a:rPr lang="el-GR" sz="2000" dirty="0" smtClean="0"/>
              <a:t>α</a:t>
            </a:r>
            <a:r>
              <a:rPr lang="en-CA" sz="2000" dirty="0" smtClean="0"/>
              <a:t>-neighbourhood is at least </a:t>
            </a:r>
            <a:r>
              <a:rPr lang="en-CA" sz="2000" dirty="0" err="1" smtClean="0">
                <a:solidFill>
                  <a:srgbClr val="0070C0"/>
                </a:solidFill>
              </a:rPr>
              <a:t>log</a:t>
            </a:r>
            <a:r>
              <a:rPr lang="en-CA" sz="2000" baseline="-25000" dirty="0" err="1" smtClean="0">
                <a:solidFill>
                  <a:srgbClr val="0070C0"/>
                </a:solidFill>
              </a:rPr>
              <a:t>d</a:t>
            </a:r>
            <a:r>
              <a:rPr lang="en-CA" sz="2000" dirty="0" smtClean="0">
                <a:solidFill>
                  <a:srgbClr val="0070C0"/>
                </a:solidFill>
              </a:rPr>
              <a:t> </a:t>
            </a:r>
            <a:r>
              <a:rPr lang="el-GR" sz="2000" dirty="0" smtClean="0">
                <a:solidFill>
                  <a:srgbClr val="0070C0"/>
                </a:solidFill>
              </a:rPr>
              <a:t>α</a:t>
            </a:r>
            <a:endParaRPr lang="en-CA" dirty="0" smtClean="0"/>
          </a:p>
          <a:p>
            <a:r>
              <a:rPr lang="en-CA" sz="2400" dirty="0" smtClean="0"/>
              <a:t>In our representation, we store </a:t>
            </a:r>
            <a:r>
              <a:rPr lang="el-GR" sz="2400" dirty="0" smtClean="0"/>
              <a:t>α</a:t>
            </a:r>
            <a:r>
              <a:rPr lang="en-CA" sz="2400" dirty="0" smtClean="0"/>
              <a:t>-neighbourhood of each boundary vertex. If a sub-region boundary vertex is interior to a region, we add an additional constraint that its </a:t>
            </a:r>
            <a:r>
              <a:rPr lang="el-GR" sz="2400" dirty="0" smtClean="0"/>
              <a:t>α</a:t>
            </a:r>
            <a:r>
              <a:rPr lang="en-CA" sz="2400" dirty="0" smtClean="0"/>
              <a:t>-neighbourhood cannot be extended beyond the region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 of </a:t>
            </a:r>
            <a:r>
              <a:rPr lang="en-CA" dirty="0" err="1" smtClean="0"/>
              <a:t>Labeling</a:t>
            </a:r>
            <a:r>
              <a:rPr lang="en-CA" dirty="0" smtClean="0"/>
              <a:t> </a:t>
            </a:r>
            <a:r>
              <a:rPr lang="en-CA" dirty="0" smtClean="0"/>
              <a:t>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dirty="0" smtClean="0"/>
              <a:t>Labels at three levels for the same vertex</a:t>
            </a:r>
          </a:p>
          <a:p>
            <a:pPr lvl="1">
              <a:lnSpc>
                <a:spcPct val="90000"/>
              </a:lnSpc>
            </a:pPr>
            <a:r>
              <a:rPr lang="en-CA" dirty="0" smtClean="0">
                <a:solidFill>
                  <a:srgbClr val="FF00FF"/>
                </a:solidFill>
              </a:rPr>
              <a:t>Graph-label</a:t>
            </a:r>
            <a:r>
              <a:rPr lang="en-CA" dirty="0" smtClean="0"/>
              <a:t> (unique)</a:t>
            </a:r>
          </a:p>
          <a:p>
            <a:pPr lvl="1">
              <a:lnSpc>
                <a:spcPct val="90000"/>
              </a:lnSpc>
            </a:pPr>
            <a:r>
              <a:rPr lang="en-CA" dirty="0" smtClean="0">
                <a:solidFill>
                  <a:srgbClr val="FF00FF"/>
                </a:solidFill>
              </a:rPr>
              <a:t>Region-label</a:t>
            </a:r>
            <a:r>
              <a:rPr lang="en-CA" dirty="0" smtClean="0"/>
              <a:t> (one or more)</a:t>
            </a:r>
          </a:p>
          <a:p>
            <a:pPr lvl="1">
              <a:lnSpc>
                <a:spcPct val="90000"/>
              </a:lnSpc>
            </a:pPr>
            <a:r>
              <a:rPr lang="en-CA" dirty="0" err="1" smtClean="0">
                <a:solidFill>
                  <a:srgbClr val="FF00FF"/>
                </a:solidFill>
              </a:rPr>
              <a:t>Subregion</a:t>
            </a:r>
            <a:r>
              <a:rPr lang="en-CA" dirty="0" smtClean="0">
                <a:solidFill>
                  <a:srgbClr val="FF00FF"/>
                </a:solidFill>
              </a:rPr>
              <a:t>-label</a:t>
            </a:r>
            <a:r>
              <a:rPr lang="en-CA" dirty="0" smtClean="0"/>
              <a:t> (one or more)</a:t>
            </a:r>
          </a:p>
          <a:p>
            <a:pPr>
              <a:lnSpc>
                <a:spcPct val="90000"/>
              </a:lnSpc>
            </a:pPr>
            <a:endParaRPr lang="en-CA" dirty="0" smtClean="0"/>
          </a:p>
          <a:p>
            <a:pPr>
              <a:lnSpc>
                <a:spcPct val="90000"/>
              </a:lnSpc>
            </a:pPr>
            <a:r>
              <a:rPr lang="en-CA" dirty="0" smtClean="0"/>
              <a:t>Assign the labels for bottom up</a:t>
            </a:r>
          </a:p>
          <a:p>
            <a:pPr>
              <a:lnSpc>
                <a:spcPct val="90000"/>
              </a:lnSpc>
            </a:pPr>
            <a:endParaRPr lang="en-CA" dirty="0" smtClean="0"/>
          </a:p>
          <a:p>
            <a:pPr>
              <a:lnSpc>
                <a:spcPct val="90000"/>
              </a:lnSpc>
            </a:pPr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Sub-Region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Encoding </a:t>
            </a:r>
            <a:r>
              <a:rPr lang="en-CA" dirty="0" err="1" smtClean="0"/>
              <a:t>subregion</a:t>
            </a:r>
            <a:r>
              <a:rPr lang="en-CA" dirty="0" smtClean="0"/>
              <a:t> </a:t>
            </a:r>
            <a:r>
              <a:rPr lang="en-CA" dirty="0" err="1" smtClean="0">
                <a:solidFill>
                  <a:srgbClr val="0070C0"/>
                </a:solidFill>
              </a:rPr>
              <a:t>R</a:t>
            </a:r>
            <a:r>
              <a:rPr lang="en-CA" baseline="-25000" dirty="0" err="1" smtClean="0">
                <a:solidFill>
                  <a:srgbClr val="0070C0"/>
                </a:solidFill>
              </a:rPr>
              <a:t>i,j</a:t>
            </a:r>
            <a:r>
              <a:rPr lang="en-CA" dirty="0" smtClean="0"/>
              <a:t> using any succinct representation for planar graphs</a:t>
            </a:r>
          </a:p>
          <a:p>
            <a:endParaRPr lang="en-CA" dirty="0" smtClean="0"/>
          </a:p>
          <a:p>
            <a:r>
              <a:rPr lang="en-CA" dirty="0" smtClean="0"/>
              <a:t>This induces a permutation of the vertices in </a:t>
            </a:r>
            <a:r>
              <a:rPr lang="en-CA" dirty="0" err="1" smtClean="0">
                <a:solidFill>
                  <a:srgbClr val="0070C0"/>
                </a:solidFill>
              </a:rPr>
              <a:t>R</a:t>
            </a:r>
            <a:r>
              <a:rPr lang="en-CA" baseline="-25000" dirty="0" err="1" smtClean="0">
                <a:solidFill>
                  <a:srgbClr val="0070C0"/>
                </a:solidFill>
              </a:rPr>
              <a:t>i,j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Subregion</a:t>
            </a:r>
            <a:r>
              <a:rPr lang="en-CA" dirty="0" smtClean="0"/>
              <a:t>-label: the </a:t>
            </a:r>
            <a:r>
              <a:rPr lang="en-CA" dirty="0" err="1" smtClean="0">
                <a:solidFill>
                  <a:srgbClr val="0070C0"/>
                </a:solidFill>
              </a:rPr>
              <a:t>k</a:t>
            </a:r>
            <a:r>
              <a:rPr lang="en-CA" baseline="30000" dirty="0" err="1" smtClean="0"/>
              <a:t>th</a:t>
            </a:r>
            <a:r>
              <a:rPr lang="en-CA" dirty="0" smtClean="0"/>
              <a:t> vertex in the above permutation has </a:t>
            </a:r>
            <a:r>
              <a:rPr lang="en-CA" dirty="0" err="1" smtClean="0"/>
              <a:t>subregion</a:t>
            </a:r>
            <a:r>
              <a:rPr lang="en-CA" dirty="0" smtClean="0"/>
              <a:t>-label </a:t>
            </a:r>
            <a:r>
              <a:rPr lang="en-CA" dirty="0" smtClean="0">
                <a:solidFill>
                  <a:srgbClr val="0070C0"/>
                </a:solidFill>
              </a:rPr>
              <a:t>k</a:t>
            </a:r>
            <a:r>
              <a:rPr lang="en-CA" dirty="0" smtClean="0"/>
              <a:t> in </a:t>
            </a:r>
            <a:r>
              <a:rPr lang="en-CA" dirty="0" err="1" smtClean="0">
                <a:solidFill>
                  <a:srgbClr val="0070C0"/>
                </a:solidFill>
              </a:rPr>
              <a:t>R</a:t>
            </a:r>
            <a:r>
              <a:rPr lang="en-CA" baseline="-25000" dirty="0" err="1" smtClean="0">
                <a:solidFill>
                  <a:srgbClr val="0070C0"/>
                </a:solidFill>
              </a:rPr>
              <a:t>i,j</a:t>
            </a:r>
            <a:endParaRPr lang="en-CA" baseline="-250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bar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2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3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threecolors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3094</TotalTime>
  <Words>1035</Words>
  <Application>Microsoft Office PowerPoint</Application>
  <PresentationFormat>On-screen Show (4:3)</PresentationFormat>
  <Paragraphs>141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bluebar</vt:lpstr>
      <vt:lpstr>White with Courier font for code slides</vt:lpstr>
      <vt:lpstr>1_White with Courier font for code slides</vt:lpstr>
      <vt:lpstr>2_White with Courier font for code slides</vt:lpstr>
      <vt:lpstr>3_White with Courier font for code slides</vt:lpstr>
      <vt:lpstr>threecolors</vt:lpstr>
      <vt:lpstr>I/O and Space-Efficient Path Traversal in Planar Graphs</vt:lpstr>
      <vt:lpstr>Background: Succinct Data Structures</vt:lpstr>
      <vt:lpstr>Background: External Memory Model</vt:lpstr>
      <vt:lpstr>Our Contributions</vt:lpstr>
      <vt:lpstr>Notation</vt:lpstr>
      <vt:lpstr>Two-Level Partition</vt:lpstr>
      <vt:lpstr>α-Neighbourhood</vt:lpstr>
      <vt:lpstr>Overview of Labeling Scheme</vt:lpstr>
      <vt:lpstr>Sub-Region Labels</vt:lpstr>
      <vt:lpstr>Region-Labels and Graph-Labels</vt:lpstr>
      <vt:lpstr>Data Structures</vt:lpstr>
      <vt:lpstr>Space Analysis</vt:lpstr>
      <vt:lpstr>Traversal Algorithm</vt:lpstr>
      <vt:lpstr>I/O Efficiency</vt:lpstr>
      <vt:lpstr>Main Result</vt:lpstr>
      <vt:lpstr>Terrains Modeled as Triangular-Irregular Network</vt:lpstr>
      <vt:lpstr>Queries on Triangulated Terrains</vt:lpstr>
      <vt:lpstr>Conclusions</vt:lpstr>
      <vt:lpstr>Slide 19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462/662—Formal Languages and Parsing</dc:title>
  <dc:creator>Meng He</dc:creator>
  <cp:lastModifiedBy>Meng He</cp:lastModifiedBy>
  <cp:revision>315</cp:revision>
  <dcterms:created xsi:type="dcterms:W3CDTF">2009-09-14T16:07:53Z</dcterms:created>
  <dcterms:modified xsi:type="dcterms:W3CDTF">2009-12-18T19:56:53Z</dcterms:modified>
</cp:coreProperties>
</file>