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6" d="100"/>
          <a:sy n="46" d="100"/>
        </p:scale>
        <p:origin x="-2076" y="-5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182666752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Shape 4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 name="Shape 4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7" name="Shape 1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Shape 11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9" name="Shape 11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5" name="Shape 1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7" name="Shape 1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0" name="Shape 1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Shape 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9" name="Shape 4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3" name="Shape 1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9" name="Shape 1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5" name="Shape 17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2" name="Shape 18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8" name="Shape 18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0" name="Shape 2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6" name="Shape 2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2" name="Shape 2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8" name="Shape 2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4" name="Shape 2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 name="Shape 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Shape 68"/>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9" name="Shape 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2" name="Shape 8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7"/>
        <p:cNvGrpSpPr/>
        <p:nvPr/>
      </p:nvGrpSpPr>
      <p:grpSpPr>
        <a:xfrm>
          <a:off x="0" y="0"/>
          <a:ext cx="0" cy="0"/>
          <a:chOff x="0" y="0"/>
          <a:chExt cx="0" cy="0"/>
        </a:xfrm>
      </p:grpSpPr>
      <p:sp>
        <p:nvSpPr>
          <p:cNvPr id="8" name="Shape 8"/>
          <p:cNvSpPr/>
          <p:nvPr/>
        </p:nvSpPr>
        <p:spPr>
          <a:xfrm rot="10800000" flipH="1">
            <a:off x="0" y="3979800"/>
            <a:ext cx="9144000" cy="2878199"/>
          </a:xfrm>
          <a:prstGeom prst="rect">
            <a:avLst/>
          </a:prstGeom>
          <a:solidFill>
            <a:schemeClr val="lt1"/>
          </a:solidFill>
          <a:ln>
            <a:noFill/>
          </a:ln>
        </p:spPr>
        <p:txBody>
          <a:bodyPr lIns="91425" tIns="45700" rIns="91425" bIns="45700" anchor="ctr" anchorCtr="0">
            <a:noAutofit/>
          </a:bodyPr>
          <a:lstStyle/>
          <a:p>
            <a:endParaRPr/>
          </a:p>
        </p:txBody>
      </p:sp>
      <p:sp>
        <p:nvSpPr>
          <p:cNvPr id="9" name="Shape 9"/>
          <p:cNvSpPr/>
          <p:nvPr/>
        </p:nvSpPr>
        <p:spPr>
          <a:xfrm>
            <a:off x="0" y="3190900"/>
            <a:ext cx="4617372" cy="790108"/>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endParaRPr/>
          </a:p>
        </p:txBody>
      </p:sp>
      <p:sp>
        <p:nvSpPr>
          <p:cNvPr id="10" name="Shape 10"/>
          <p:cNvSpPr/>
          <p:nvPr/>
        </p:nvSpPr>
        <p:spPr>
          <a:xfrm rot="10800000" flipH="1">
            <a:off x="0" y="3980458"/>
            <a:ext cx="4617372" cy="75961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endParaRPr/>
          </a:p>
        </p:txBody>
      </p:sp>
      <p:sp>
        <p:nvSpPr>
          <p:cNvPr id="11" name="Shape 11"/>
          <p:cNvSpPr txBox="1">
            <a:spLocks noGrp="1"/>
          </p:cNvSpPr>
          <p:nvPr>
            <p:ph type="ctrTitle"/>
          </p:nvPr>
        </p:nvSpPr>
        <p:spPr>
          <a:xfrm>
            <a:off x="685800" y="2329190"/>
            <a:ext cx="7772400" cy="1650599"/>
          </a:xfrm>
          <a:prstGeom prst="rect">
            <a:avLst/>
          </a:prstGeom>
          <a:noFill/>
          <a:ln>
            <a:noFill/>
          </a:ln>
        </p:spPr>
        <p:txBody>
          <a:bodyPr lIns="91425" tIns="91425" rIns="91425" bIns="91425" anchor="b" anchorCtr="0"/>
          <a:lstStyle>
            <a:lvl1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1pPr>
            <a:lvl2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2pPr>
            <a:lvl3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3pPr>
            <a:lvl4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4pPr>
            <a:lvl5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5pPr>
            <a:lvl6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6pPr>
            <a:lvl7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7pPr>
            <a:lvl8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8pPr>
            <a:lvl9pPr marL="0" indent="304800" algn="ctr"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9pPr>
          </a:lstStyle>
          <a:p>
            <a:endParaRPr/>
          </a:p>
        </p:txBody>
      </p:sp>
      <p:sp>
        <p:nvSpPr>
          <p:cNvPr id="12" name="Shape 12"/>
          <p:cNvSpPr txBox="1">
            <a:spLocks noGrp="1"/>
          </p:cNvSpPr>
          <p:nvPr>
            <p:ph type="subTitle" idx="1"/>
          </p:nvPr>
        </p:nvSpPr>
        <p:spPr>
          <a:xfrm>
            <a:off x="685800" y="4124476"/>
            <a:ext cx="7772400" cy="888899"/>
          </a:xfrm>
          <a:prstGeom prst="rect">
            <a:avLst/>
          </a:prstGeom>
          <a:noFill/>
          <a:ln>
            <a:noFill/>
          </a:ln>
        </p:spPr>
        <p:txBody>
          <a:bodyPr lIns="91425" tIns="91425" rIns="91425" bIns="91425" anchor="t" anchorCtr="0"/>
          <a:lstStyle>
            <a:lvl1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1pPr>
            <a:lvl2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2pPr>
            <a:lvl3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3pPr>
            <a:lvl4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4pPr>
            <a:lvl5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5pPr>
            <a:lvl6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6pPr>
            <a:lvl7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7pPr>
            <a:lvl8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8pPr>
            <a:lvl9pPr marL="0" indent="152400" algn="ctr" rtl="0">
              <a:spcBef>
                <a:spcPts val="0"/>
              </a:spcBef>
              <a:buClr>
                <a:schemeClr val="dk2"/>
              </a:buClr>
              <a:buSzPct val="100000"/>
              <a:buFont typeface="Georgia"/>
              <a:buNone/>
              <a:defRPr sz="2400" b="0" i="1" u="none" strike="noStrike" cap="none" baseline="0">
                <a:solidFill>
                  <a:schemeClr val="dk2"/>
                </a:solidFill>
                <a:latin typeface="Georgia"/>
                <a:ea typeface="Georgia"/>
                <a:cs typeface="Georgia"/>
                <a:sym typeface="Georgia"/>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x" type="tx">
  <p:cSld name="tx">
    <p:spTree>
      <p:nvGrpSpPr>
        <p:cNvPr id="1" name="Shape 13"/>
        <p:cNvGrpSpPr/>
        <p:nvPr/>
      </p:nvGrpSpPr>
      <p:grpSpPr>
        <a:xfrm>
          <a:off x="0" y="0"/>
          <a:ext cx="0" cy="0"/>
          <a:chOff x="0" y="0"/>
          <a:chExt cx="0" cy="0"/>
        </a:xfrm>
      </p:grpSpPr>
      <p:sp>
        <p:nvSpPr>
          <p:cNvPr id="14" name="Shape 14"/>
          <p:cNvSpPr/>
          <p:nvPr/>
        </p:nvSpPr>
        <p:spPr>
          <a:xfrm rot="10800000" flipH="1">
            <a:off x="0" y="1550999"/>
            <a:ext cx="9144000" cy="5307000"/>
          </a:xfrm>
          <a:prstGeom prst="rect">
            <a:avLst/>
          </a:prstGeom>
          <a:solidFill>
            <a:schemeClr val="lt1"/>
          </a:solidFill>
          <a:ln>
            <a:noFill/>
          </a:ln>
        </p:spPr>
        <p:txBody>
          <a:bodyPr lIns="91425" tIns="45700" rIns="91425" bIns="45700" anchor="ctr" anchorCtr="0">
            <a:noAutofit/>
          </a:bodyPr>
          <a:lstStyle/>
          <a:p>
            <a:endParaRPr/>
          </a:p>
        </p:txBody>
      </p:sp>
      <p:sp>
        <p:nvSpPr>
          <p:cNvPr id="15" name="Shape 15"/>
          <p:cNvSpPr/>
          <p:nvPr/>
        </p:nvSpPr>
        <p:spPr>
          <a:xfrm flipH="1">
            <a:off x="4526627" y="761799"/>
            <a:ext cx="4617372" cy="790108"/>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endParaRPr/>
          </a:p>
        </p:txBody>
      </p:sp>
      <p:sp>
        <p:nvSpPr>
          <p:cNvPr id="16" name="Shape 16"/>
          <p:cNvSpPr/>
          <p:nvPr/>
        </p:nvSpPr>
        <p:spPr>
          <a:xfrm rot="10800000">
            <a:off x="4526627" y="1551358"/>
            <a:ext cx="4617372" cy="75961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endParaRPr/>
          </a:p>
        </p:txBody>
      </p:sp>
      <p:sp>
        <p:nvSpPr>
          <p:cNvPr id="17" name="Shape 17"/>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l" rtl="0">
              <a:spcBef>
                <a:spcPts val="0"/>
              </a:spcBef>
              <a:buSzPct val="100000"/>
              <a:buFont typeface="Georgia"/>
              <a:buNone/>
              <a:defRPr sz="4800" b="0">
                <a:solidFill>
                  <a:schemeClr val="lt1"/>
                </a:solidFill>
                <a:latin typeface="Georgia"/>
                <a:ea typeface="Georgia"/>
                <a:cs typeface="Georgia"/>
                <a:sym typeface="Georgia"/>
              </a:defRPr>
            </a:lvl1pPr>
            <a:lvl2pPr algn="l" rtl="0">
              <a:spcBef>
                <a:spcPts val="0"/>
              </a:spcBef>
              <a:buSzPct val="100000"/>
              <a:buFont typeface="Georgia"/>
              <a:buNone/>
              <a:defRPr sz="4800" b="0">
                <a:solidFill>
                  <a:schemeClr val="lt1"/>
                </a:solidFill>
                <a:latin typeface="Georgia"/>
                <a:ea typeface="Georgia"/>
                <a:cs typeface="Georgia"/>
                <a:sym typeface="Georgia"/>
              </a:defRPr>
            </a:lvl2pPr>
            <a:lvl3pPr algn="l" rtl="0">
              <a:spcBef>
                <a:spcPts val="0"/>
              </a:spcBef>
              <a:buSzPct val="100000"/>
              <a:buFont typeface="Georgia"/>
              <a:buNone/>
              <a:defRPr sz="4800" b="0">
                <a:solidFill>
                  <a:schemeClr val="lt1"/>
                </a:solidFill>
                <a:latin typeface="Georgia"/>
                <a:ea typeface="Georgia"/>
                <a:cs typeface="Georgia"/>
                <a:sym typeface="Georgia"/>
              </a:defRPr>
            </a:lvl3pPr>
            <a:lvl4pPr algn="l" rtl="0">
              <a:spcBef>
                <a:spcPts val="0"/>
              </a:spcBef>
              <a:buSzPct val="100000"/>
              <a:buFont typeface="Georgia"/>
              <a:buNone/>
              <a:defRPr sz="4800" b="0">
                <a:solidFill>
                  <a:schemeClr val="lt1"/>
                </a:solidFill>
                <a:latin typeface="Georgia"/>
                <a:ea typeface="Georgia"/>
                <a:cs typeface="Georgia"/>
                <a:sym typeface="Georgia"/>
              </a:defRPr>
            </a:lvl4pPr>
            <a:lvl5pPr algn="l" rtl="0">
              <a:spcBef>
                <a:spcPts val="0"/>
              </a:spcBef>
              <a:buSzPct val="100000"/>
              <a:buFont typeface="Georgia"/>
              <a:buNone/>
              <a:defRPr sz="4800" b="0">
                <a:solidFill>
                  <a:schemeClr val="lt1"/>
                </a:solidFill>
                <a:latin typeface="Georgia"/>
                <a:ea typeface="Georgia"/>
                <a:cs typeface="Georgia"/>
                <a:sym typeface="Georgia"/>
              </a:defRPr>
            </a:lvl5pPr>
            <a:lvl6pPr algn="l" rtl="0">
              <a:spcBef>
                <a:spcPts val="0"/>
              </a:spcBef>
              <a:buSzPct val="100000"/>
              <a:buFont typeface="Georgia"/>
              <a:buNone/>
              <a:defRPr sz="4800" b="0">
                <a:solidFill>
                  <a:schemeClr val="lt1"/>
                </a:solidFill>
                <a:latin typeface="Georgia"/>
                <a:ea typeface="Georgia"/>
                <a:cs typeface="Georgia"/>
                <a:sym typeface="Georgia"/>
              </a:defRPr>
            </a:lvl6pPr>
            <a:lvl7pPr algn="l" rtl="0">
              <a:spcBef>
                <a:spcPts val="0"/>
              </a:spcBef>
              <a:buSzPct val="100000"/>
              <a:buFont typeface="Georgia"/>
              <a:buNone/>
              <a:defRPr sz="4800" b="0">
                <a:solidFill>
                  <a:schemeClr val="lt1"/>
                </a:solidFill>
                <a:latin typeface="Georgia"/>
                <a:ea typeface="Georgia"/>
                <a:cs typeface="Georgia"/>
                <a:sym typeface="Georgia"/>
              </a:defRPr>
            </a:lvl7pPr>
            <a:lvl8pPr algn="l" rtl="0">
              <a:spcBef>
                <a:spcPts val="0"/>
              </a:spcBef>
              <a:buSzPct val="100000"/>
              <a:buFont typeface="Georgia"/>
              <a:buNone/>
              <a:defRPr sz="4800" b="0">
                <a:solidFill>
                  <a:schemeClr val="lt1"/>
                </a:solidFill>
                <a:latin typeface="Georgia"/>
                <a:ea typeface="Georgia"/>
                <a:cs typeface="Georgia"/>
                <a:sym typeface="Georgia"/>
              </a:defRPr>
            </a:lvl8pPr>
            <a:lvl9pPr algn="l" rtl="0">
              <a:spcBef>
                <a:spcPts val="0"/>
              </a:spcBef>
              <a:buSzPct val="100000"/>
              <a:buFont typeface="Georgia"/>
              <a:buNone/>
              <a:defRPr sz="4800" b="0">
                <a:solidFill>
                  <a:schemeClr val="lt1"/>
                </a:solidFill>
                <a:latin typeface="Georgia"/>
                <a:ea typeface="Georgia"/>
                <a:cs typeface="Georgia"/>
                <a:sym typeface="Georgia"/>
              </a:defRPr>
            </a:lvl9pPr>
          </a:lstStyle>
          <a:p>
            <a:endParaRPr/>
          </a:p>
        </p:txBody>
      </p:sp>
      <p:sp>
        <p:nvSpPr>
          <p:cNvPr id="18" name="Shape 18"/>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ColTx" type="twoColTx">
  <p:cSld name="twoColTx">
    <p:spTree>
      <p:nvGrpSpPr>
        <p:cNvPr id="1" name="Shape 19"/>
        <p:cNvGrpSpPr/>
        <p:nvPr/>
      </p:nvGrpSpPr>
      <p:grpSpPr>
        <a:xfrm>
          <a:off x="0" y="0"/>
          <a:ext cx="0" cy="0"/>
          <a:chOff x="0" y="0"/>
          <a:chExt cx="0" cy="0"/>
        </a:xfrm>
      </p:grpSpPr>
      <p:sp>
        <p:nvSpPr>
          <p:cNvPr id="20" name="Shape 20"/>
          <p:cNvSpPr/>
          <p:nvPr/>
        </p:nvSpPr>
        <p:spPr>
          <a:xfrm rot="10800000" flipH="1">
            <a:off x="0" y="1550999"/>
            <a:ext cx="9144000" cy="5307000"/>
          </a:xfrm>
          <a:prstGeom prst="rect">
            <a:avLst/>
          </a:prstGeom>
          <a:solidFill>
            <a:schemeClr val="lt1"/>
          </a:solidFill>
          <a:ln>
            <a:noFill/>
          </a:ln>
        </p:spPr>
        <p:txBody>
          <a:bodyPr lIns="91425" tIns="45700" rIns="91425" bIns="45700" anchor="ctr" anchorCtr="0">
            <a:noAutofit/>
          </a:bodyPr>
          <a:lstStyle/>
          <a:p>
            <a:endParaRPr/>
          </a:p>
        </p:txBody>
      </p:sp>
      <p:sp>
        <p:nvSpPr>
          <p:cNvPr id="21" name="Shape 21"/>
          <p:cNvSpPr/>
          <p:nvPr/>
        </p:nvSpPr>
        <p:spPr>
          <a:xfrm rot="10800000">
            <a:off x="4526627" y="1551358"/>
            <a:ext cx="4617372" cy="75961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endParaRPr/>
          </a:p>
        </p:txBody>
      </p:sp>
      <p:sp>
        <p:nvSpPr>
          <p:cNvPr id="22" name="Shape 22"/>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l" rtl="0">
              <a:spcBef>
                <a:spcPts val="0"/>
              </a:spcBef>
              <a:buSzPct val="100000"/>
              <a:buFont typeface="Georgia"/>
              <a:buNone/>
              <a:defRPr sz="4800" b="0">
                <a:solidFill>
                  <a:schemeClr val="lt1"/>
                </a:solidFill>
                <a:latin typeface="Georgia"/>
                <a:ea typeface="Georgia"/>
                <a:cs typeface="Georgia"/>
                <a:sym typeface="Georgia"/>
              </a:defRPr>
            </a:lvl1pPr>
            <a:lvl2pPr algn="l" rtl="0">
              <a:spcBef>
                <a:spcPts val="0"/>
              </a:spcBef>
              <a:buSzPct val="100000"/>
              <a:buFont typeface="Georgia"/>
              <a:buNone/>
              <a:defRPr sz="4800" b="0">
                <a:solidFill>
                  <a:schemeClr val="lt1"/>
                </a:solidFill>
                <a:latin typeface="Georgia"/>
                <a:ea typeface="Georgia"/>
                <a:cs typeface="Georgia"/>
                <a:sym typeface="Georgia"/>
              </a:defRPr>
            </a:lvl2pPr>
            <a:lvl3pPr algn="l" rtl="0">
              <a:spcBef>
                <a:spcPts val="0"/>
              </a:spcBef>
              <a:buSzPct val="100000"/>
              <a:buFont typeface="Georgia"/>
              <a:buNone/>
              <a:defRPr sz="4800" b="0">
                <a:solidFill>
                  <a:schemeClr val="lt1"/>
                </a:solidFill>
                <a:latin typeface="Georgia"/>
                <a:ea typeface="Georgia"/>
                <a:cs typeface="Georgia"/>
                <a:sym typeface="Georgia"/>
              </a:defRPr>
            </a:lvl3pPr>
            <a:lvl4pPr algn="l" rtl="0">
              <a:spcBef>
                <a:spcPts val="0"/>
              </a:spcBef>
              <a:buSzPct val="100000"/>
              <a:buFont typeface="Georgia"/>
              <a:buNone/>
              <a:defRPr sz="4800" b="0">
                <a:solidFill>
                  <a:schemeClr val="lt1"/>
                </a:solidFill>
                <a:latin typeface="Georgia"/>
                <a:ea typeface="Georgia"/>
                <a:cs typeface="Georgia"/>
                <a:sym typeface="Georgia"/>
              </a:defRPr>
            </a:lvl4pPr>
            <a:lvl5pPr algn="l" rtl="0">
              <a:spcBef>
                <a:spcPts val="0"/>
              </a:spcBef>
              <a:buSzPct val="100000"/>
              <a:buFont typeface="Georgia"/>
              <a:buNone/>
              <a:defRPr sz="4800" b="0">
                <a:solidFill>
                  <a:schemeClr val="lt1"/>
                </a:solidFill>
                <a:latin typeface="Georgia"/>
                <a:ea typeface="Georgia"/>
                <a:cs typeface="Georgia"/>
                <a:sym typeface="Georgia"/>
              </a:defRPr>
            </a:lvl5pPr>
            <a:lvl6pPr algn="l" rtl="0">
              <a:spcBef>
                <a:spcPts val="0"/>
              </a:spcBef>
              <a:buSzPct val="100000"/>
              <a:buFont typeface="Georgia"/>
              <a:buNone/>
              <a:defRPr sz="4800" b="0">
                <a:solidFill>
                  <a:schemeClr val="lt1"/>
                </a:solidFill>
                <a:latin typeface="Georgia"/>
                <a:ea typeface="Georgia"/>
                <a:cs typeface="Georgia"/>
                <a:sym typeface="Georgia"/>
              </a:defRPr>
            </a:lvl6pPr>
            <a:lvl7pPr algn="l" rtl="0">
              <a:spcBef>
                <a:spcPts val="0"/>
              </a:spcBef>
              <a:buSzPct val="100000"/>
              <a:buFont typeface="Georgia"/>
              <a:buNone/>
              <a:defRPr sz="4800" b="0">
                <a:solidFill>
                  <a:schemeClr val="lt1"/>
                </a:solidFill>
                <a:latin typeface="Georgia"/>
                <a:ea typeface="Georgia"/>
                <a:cs typeface="Georgia"/>
                <a:sym typeface="Georgia"/>
              </a:defRPr>
            </a:lvl7pPr>
            <a:lvl8pPr algn="l" rtl="0">
              <a:spcBef>
                <a:spcPts val="0"/>
              </a:spcBef>
              <a:buSzPct val="100000"/>
              <a:buFont typeface="Georgia"/>
              <a:buNone/>
              <a:defRPr sz="4800" b="0">
                <a:solidFill>
                  <a:schemeClr val="lt1"/>
                </a:solidFill>
                <a:latin typeface="Georgia"/>
                <a:ea typeface="Georgia"/>
                <a:cs typeface="Georgia"/>
                <a:sym typeface="Georgia"/>
              </a:defRPr>
            </a:lvl8pPr>
            <a:lvl9pPr algn="l" rtl="0">
              <a:spcBef>
                <a:spcPts val="0"/>
              </a:spcBef>
              <a:buSzPct val="100000"/>
              <a:buFont typeface="Georgia"/>
              <a:buNone/>
              <a:defRPr sz="4800" b="0">
                <a:solidFill>
                  <a:schemeClr val="lt1"/>
                </a:solidFill>
                <a:latin typeface="Georgia"/>
                <a:ea typeface="Georgia"/>
                <a:cs typeface="Georgia"/>
                <a:sym typeface="Georgia"/>
              </a:defRPr>
            </a:lvl9pPr>
          </a:lstStyle>
          <a:p>
            <a:endParaRPr/>
          </a:p>
        </p:txBody>
      </p:sp>
      <p:sp>
        <p:nvSpPr>
          <p:cNvPr id="23" name="Shape 23"/>
          <p:cNvSpPr txBox="1">
            <a:spLocks noGrp="1"/>
          </p:cNvSpPr>
          <p:nvPr>
            <p:ph type="body" idx="1"/>
          </p:nvPr>
        </p:nvSpPr>
        <p:spPr>
          <a:xfrm>
            <a:off x="457200" y="1600200"/>
            <a:ext cx="39945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
        <p:nvSpPr>
          <p:cNvPr id="24" name="Shape 24"/>
          <p:cNvSpPr/>
          <p:nvPr/>
        </p:nvSpPr>
        <p:spPr>
          <a:xfrm flipH="1">
            <a:off x="4526627" y="761799"/>
            <a:ext cx="4617372" cy="790108"/>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endParaRPr/>
          </a:p>
        </p:txBody>
      </p:sp>
      <p:sp>
        <p:nvSpPr>
          <p:cNvPr id="25" name="Shape 25"/>
          <p:cNvSpPr txBox="1">
            <a:spLocks noGrp="1"/>
          </p:cNvSpPr>
          <p:nvPr>
            <p:ph type="body" idx="2"/>
          </p:nvPr>
        </p:nvSpPr>
        <p:spPr>
          <a:xfrm>
            <a:off x="4692273" y="1600200"/>
            <a:ext cx="39945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Only" type="titleOnly">
  <p:cSld name="titleOnly">
    <p:spTree>
      <p:nvGrpSpPr>
        <p:cNvPr id="1" name="Shape 26"/>
        <p:cNvGrpSpPr/>
        <p:nvPr/>
      </p:nvGrpSpPr>
      <p:grpSpPr>
        <a:xfrm>
          <a:off x="0" y="0"/>
          <a:ext cx="0" cy="0"/>
          <a:chOff x="0" y="0"/>
          <a:chExt cx="0" cy="0"/>
        </a:xfrm>
      </p:grpSpPr>
      <p:sp>
        <p:nvSpPr>
          <p:cNvPr id="27" name="Shape 27"/>
          <p:cNvSpPr/>
          <p:nvPr/>
        </p:nvSpPr>
        <p:spPr>
          <a:xfrm rot="10800000" flipH="1">
            <a:off x="0" y="1550999"/>
            <a:ext cx="9144000" cy="5307000"/>
          </a:xfrm>
          <a:prstGeom prst="rect">
            <a:avLst/>
          </a:prstGeom>
          <a:solidFill>
            <a:schemeClr val="lt1"/>
          </a:solidFill>
          <a:ln>
            <a:noFill/>
          </a:ln>
        </p:spPr>
        <p:txBody>
          <a:bodyPr lIns="91425" tIns="45700" rIns="91425" bIns="45700" anchor="ctr" anchorCtr="0">
            <a:noAutofit/>
          </a:bodyPr>
          <a:lstStyle/>
          <a:p>
            <a:endParaRPr/>
          </a:p>
        </p:txBody>
      </p:sp>
      <p:sp>
        <p:nvSpPr>
          <p:cNvPr id="28" name="Shape 28"/>
          <p:cNvSpPr/>
          <p:nvPr/>
        </p:nvSpPr>
        <p:spPr>
          <a:xfrm flipH="1">
            <a:off x="4526627" y="761799"/>
            <a:ext cx="4617372" cy="790108"/>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endParaRPr/>
          </a:p>
        </p:txBody>
      </p:sp>
      <p:sp>
        <p:nvSpPr>
          <p:cNvPr id="29" name="Shape 2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l" rtl="0">
              <a:spcBef>
                <a:spcPts val="0"/>
              </a:spcBef>
              <a:buSzPct val="100000"/>
              <a:buFont typeface="Georgia"/>
              <a:buNone/>
              <a:defRPr sz="4800" b="0">
                <a:solidFill>
                  <a:schemeClr val="lt1"/>
                </a:solidFill>
                <a:latin typeface="Georgia"/>
                <a:ea typeface="Georgia"/>
                <a:cs typeface="Georgia"/>
                <a:sym typeface="Georgia"/>
              </a:defRPr>
            </a:lvl1pPr>
            <a:lvl2pPr algn="l" rtl="0">
              <a:spcBef>
                <a:spcPts val="0"/>
              </a:spcBef>
              <a:buSzPct val="100000"/>
              <a:buFont typeface="Georgia"/>
              <a:buNone/>
              <a:defRPr sz="4800" b="0">
                <a:solidFill>
                  <a:schemeClr val="lt1"/>
                </a:solidFill>
                <a:latin typeface="Georgia"/>
                <a:ea typeface="Georgia"/>
                <a:cs typeface="Georgia"/>
                <a:sym typeface="Georgia"/>
              </a:defRPr>
            </a:lvl2pPr>
            <a:lvl3pPr algn="l" rtl="0">
              <a:spcBef>
                <a:spcPts val="0"/>
              </a:spcBef>
              <a:buSzPct val="100000"/>
              <a:buFont typeface="Georgia"/>
              <a:buNone/>
              <a:defRPr sz="4800" b="0">
                <a:solidFill>
                  <a:schemeClr val="lt1"/>
                </a:solidFill>
                <a:latin typeface="Georgia"/>
                <a:ea typeface="Georgia"/>
                <a:cs typeface="Georgia"/>
                <a:sym typeface="Georgia"/>
              </a:defRPr>
            </a:lvl3pPr>
            <a:lvl4pPr algn="l" rtl="0">
              <a:spcBef>
                <a:spcPts val="0"/>
              </a:spcBef>
              <a:buSzPct val="100000"/>
              <a:buFont typeface="Georgia"/>
              <a:buNone/>
              <a:defRPr sz="4800" b="0">
                <a:solidFill>
                  <a:schemeClr val="lt1"/>
                </a:solidFill>
                <a:latin typeface="Georgia"/>
                <a:ea typeface="Georgia"/>
                <a:cs typeface="Georgia"/>
                <a:sym typeface="Georgia"/>
              </a:defRPr>
            </a:lvl4pPr>
            <a:lvl5pPr algn="l" rtl="0">
              <a:spcBef>
                <a:spcPts val="0"/>
              </a:spcBef>
              <a:buSzPct val="100000"/>
              <a:buFont typeface="Georgia"/>
              <a:buNone/>
              <a:defRPr sz="4800" b="0">
                <a:solidFill>
                  <a:schemeClr val="lt1"/>
                </a:solidFill>
                <a:latin typeface="Georgia"/>
                <a:ea typeface="Georgia"/>
                <a:cs typeface="Georgia"/>
                <a:sym typeface="Georgia"/>
              </a:defRPr>
            </a:lvl5pPr>
            <a:lvl6pPr algn="l" rtl="0">
              <a:spcBef>
                <a:spcPts val="0"/>
              </a:spcBef>
              <a:buSzPct val="100000"/>
              <a:buFont typeface="Georgia"/>
              <a:buNone/>
              <a:defRPr sz="4800" b="0">
                <a:solidFill>
                  <a:schemeClr val="lt1"/>
                </a:solidFill>
                <a:latin typeface="Georgia"/>
                <a:ea typeface="Georgia"/>
                <a:cs typeface="Georgia"/>
                <a:sym typeface="Georgia"/>
              </a:defRPr>
            </a:lvl6pPr>
            <a:lvl7pPr algn="l" rtl="0">
              <a:spcBef>
                <a:spcPts val="0"/>
              </a:spcBef>
              <a:buSzPct val="100000"/>
              <a:buFont typeface="Georgia"/>
              <a:buNone/>
              <a:defRPr sz="4800" b="0">
                <a:solidFill>
                  <a:schemeClr val="lt1"/>
                </a:solidFill>
                <a:latin typeface="Georgia"/>
                <a:ea typeface="Georgia"/>
                <a:cs typeface="Georgia"/>
                <a:sym typeface="Georgia"/>
              </a:defRPr>
            </a:lvl7pPr>
            <a:lvl8pPr algn="l" rtl="0">
              <a:spcBef>
                <a:spcPts val="0"/>
              </a:spcBef>
              <a:buSzPct val="100000"/>
              <a:buFont typeface="Georgia"/>
              <a:buNone/>
              <a:defRPr sz="4800" b="0">
                <a:solidFill>
                  <a:schemeClr val="lt1"/>
                </a:solidFill>
                <a:latin typeface="Georgia"/>
                <a:ea typeface="Georgia"/>
                <a:cs typeface="Georgia"/>
                <a:sym typeface="Georgia"/>
              </a:defRPr>
            </a:lvl8pPr>
            <a:lvl9pPr algn="l" rtl="0">
              <a:spcBef>
                <a:spcPts val="0"/>
              </a:spcBef>
              <a:buSzPct val="100000"/>
              <a:buFont typeface="Georgia"/>
              <a:buNone/>
              <a:defRPr sz="4800" b="0">
                <a:solidFill>
                  <a:schemeClr val="lt1"/>
                </a:solidFill>
                <a:latin typeface="Georgia"/>
                <a:ea typeface="Georgia"/>
                <a:cs typeface="Georgia"/>
                <a:sym typeface="Georgia"/>
              </a:defRPr>
            </a:lvl9pPr>
          </a:lstStyle>
          <a:p>
            <a:endParaRPr/>
          </a:p>
        </p:txBody>
      </p:sp>
      <p:sp>
        <p:nvSpPr>
          <p:cNvPr id="30" name="Shape 30"/>
          <p:cNvSpPr/>
          <p:nvPr/>
        </p:nvSpPr>
        <p:spPr>
          <a:xfrm rot="10800000">
            <a:off x="4526627" y="1551358"/>
            <a:ext cx="4617372" cy="75961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31"/>
        <p:cNvGrpSpPr/>
        <p:nvPr/>
      </p:nvGrpSpPr>
      <p:grpSpPr>
        <a:xfrm>
          <a:off x="0" y="0"/>
          <a:ext cx="0" cy="0"/>
          <a:chOff x="0" y="0"/>
          <a:chExt cx="0" cy="0"/>
        </a:xfrm>
      </p:grpSpPr>
      <p:sp>
        <p:nvSpPr>
          <p:cNvPr id="32" name="Shape 32"/>
          <p:cNvSpPr/>
          <p:nvPr/>
        </p:nvSpPr>
        <p:spPr>
          <a:xfrm rot="10800000" flipH="1">
            <a:off x="0" y="5883599"/>
            <a:ext cx="9144000" cy="974400"/>
          </a:xfrm>
          <a:prstGeom prst="rect">
            <a:avLst/>
          </a:prstGeom>
          <a:solidFill>
            <a:schemeClr val="lt1"/>
          </a:solidFill>
          <a:ln>
            <a:noFill/>
          </a:ln>
        </p:spPr>
        <p:txBody>
          <a:bodyPr lIns="91425" tIns="45700" rIns="91425" bIns="45700" anchor="ctr" anchorCtr="0">
            <a:noAutofit/>
          </a:bodyPr>
          <a:lstStyle/>
          <a:p>
            <a:endParaRPr/>
          </a:p>
        </p:txBody>
      </p:sp>
      <p:sp>
        <p:nvSpPr>
          <p:cNvPr id="33" name="Shape 33"/>
          <p:cNvSpPr/>
          <p:nvPr/>
        </p:nvSpPr>
        <p:spPr>
          <a:xfrm flipH="1">
            <a:off x="4526627" y="5094446"/>
            <a:ext cx="4617372" cy="790108"/>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lIns="91425" tIns="45700" rIns="91425" bIns="45700" anchor="ctr" anchorCtr="0">
            <a:noAutofit/>
          </a:bodyPr>
          <a:lstStyle/>
          <a:p>
            <a:endParaRPr/>
          </a:p>
        </p:txBody>
      </p:sp>
      <p:sp>
        <p:nvSpPr>
          <p:cNvPr id="34" name="Shape 34"/>
          <p:cNvSpPr/>
          <p:nvPr/>
        </p:nvSpPr>
        <p:spPr>
          <a:xfrm rot="10800000">
            <a:off x="4526627" y="5884005"/>
            <a:ext cx="4617372" cy="759612"/>
          </a:xfrm>
          <a:custGeom>
            <a:avLst/>
            <a:gdLst/>
            <a:ahLst/>
            <a:cxnLst/>
            <a:rect l="0" t="0" r="0" b="0"/>
            <a:pathLst>
              <a:path w="4617373" h="1108924" extrusionOk="0">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lIns="91425" tIns="45700" rIns="91425" bIns="45700" anchor="ctr" anchorCtr="0">
            <a:noAutofit/>
          </a:bodyPr>
          <a:lstStyle/>
          <a:p>
            <a:endParaRPr/>
          </a:p>
        </p:txBody>
      </p:sp>
      <p:sp>
        <p:nvSpPr>
          <p:cNvPr id="35" name="Shape 35"/>
          <p:cNvSpPr txBox="1">
            <a:spLocks noGrp="1"/>
          </p:cNvSpPr>
          <p:nvPr>
            <p:ph type="body" idx="1"/>
          </p:nvPr>
        </p:nvSpPr>
        <p:spPr>
          <a:xfrm>
            <a:off x="457200" y="5895635"/>
            <a:ext cx="8229600" cy="673800"/>
          </a:xfrm>
          <a:prstGeom prst="rect">
            <a:avLst/>
          </a:prstGeom>
          <a:noFill/>
          <a:ln>
            <a:noFill/>
          </a:ln>
        </p:spPr>
        <p:txBody>
          <a:bodyPr lIns="91425" tIns="91425" rIns="91425" bIns="91425" anchor="ctr" anchorCtr="0"/>
          <a:lstStyle>
            <a:lvl1pPr marL="342900" indent="-342900" algn="l" rtl="0">
              <a:lnSpc>
                <a:spcPct val="100000"/>
              </a:lnSpc>
              <a:spcBef>
                <a:spcPts val="0"/>
              </a:spcBef>
              <a:spcAft>
                <a:spcPts val="0"/>
              </a:spcAft>
              <a:buClr>
                <a:schemeClr val="dk2"/>
              </a:buClr>
              <a:buSzPct val="166666"/>
              <a:buFont typeface="Arial"/>
              <a:buChar char="•"/>
              <a:defRPr sz="2400" i="1">
                <a:solidFill>
                  <a:schemeClr val="dk2"/>
                </a:solidFill>
              </a:defRPr>
            </a:lvl1pPr>
            <a:lvl2pPr marL="342900" indent="-342900" algn="l" rtl="0">
              <a:lnSpc>
                <a:spcPct val="100000"/>
              </a:lnSpc>
              <a:spcBef>
                <a:spcPts val="0"/>
              </a:spcBef>
              <a:spcAft>
                <a:spcPts val="0"/>
              </a:spcAft>
              <a:buClr>
                <a:schemeClr val="dk2"/>
              </a:buClr>
              <a:buSzPct val="100000"/>
              <a:buFont typeface="Courier New"/>
              <a:buChar char="o"/>
              <a:defRPr sz="2400" i="1">
                <a:solidFill>
                  <a:schemeClr val="dk2"/>
                </a:solidFill>
              </a:defRPr>
            </a:lvl2pPr>
            <a:lvl3pPr marL="342900" indent="-342900" algn="l" rtl="0">
              <a:lnSpc>
                <a:spcPct val="100000"/>
              </a:lnSpc>
              <a:spcBef>
                <a:spcPts val="0"/>
              </a:spcBef>
              <a:spcAft>
                <a:spcPts val="0"/>
              </a:spcAft>
              <a:buClr>
                <a:schemeClr val="dk2"/>
              </a:buClr>
              <a:buSzPct val="100000"/>
              <a:buFont typeface="Wingdings"/>
              <a:buChar char="§"/>
              <a:defRPr sz="2400" i="1">
                <a:solidFill>
                  <a:schemeClr val="dk2"/>
                </a:solidFill>
              </a:defRPr>
            </a:lvl3pPr>
            <a:lvl4pPr marL="342900" indent="-342900" algn="l" rtl="0">
              <a:lnSpc>
                <a:spcPct val="100000"/>
              </a:lnSpc>
              <a:spcBef>
                <a:spcPts val="0"/>
              </a:spcBef>
              <a:spcAft>
                <a:spcPts val="0"/>
              </a:spcAft>
              <a:buClr>
                <a:schemeClr val="dk2"/>
              </a:buClr>
              <a:buSzPct val="166666"/>
              <a:buFont typeface="Arial"/>
              <a:buChar char="•"/>
              <a:defRPr sz="2400" i="1">
                <a:solidFill>
                  <a:schemeClr val="dk2"/>
                </a:solidFill>
              </a:defRPr>
            </a:lvl4pPr>
            <a:lvl5pPr marL="342900" indent="-342900" algn="l" rtl="0">
              <a:lnSpc>
                <a:spcPct val="100000"/>
              </a:lnSpc>
              <a:spcBef>
                <a:spcPts val="0"/>
              </a:spcBef>
              <a:spcAft>
                <a:spcPts val="0"/>
              </a:spcAft>
              <a:buClr>
                <a:schemeClr val="dk2"/>
              </a:buClr>
              <a:buSzPct val="100000"/>
              <a:buFont typeface="Courier New"/>
              <a:buChar char="o"/>
              <a:defRPr sz="2400" i="1">
                <a:solidFill>
                  <a:schemeClr val="dk2"/>
                </a:solidFill>
              </a:defRPr>
            </a:lvl5pPr>
            <a:lvl6pPr marL="342900" indent="-342900" algn="l" rtl="0">
              <a:lnSpc>
                <a:spcPct val="100000"/>
              </a:lnSpc>
              <a:spcBef>
                <a:spcPts val="0"/>
              </a:spcBef>
              <a:spcAft>
                <a:spcPts val="0"/>
              </a:spcAft>
              <a:buClr>
                <a:schemeClr val="dk2"/>
              </a:buClr>
              <a:buSzPct val="100000"/>
              <a:buFont typeface="Wingdings"/>
              <a:buChar char="§"/>
              <a:defRPr sz="2400" i="1">
                <a:solidFill>
                  <a:schemeClr val="dk2"/>
                </a:solidFill>
              </a:defRPr>
            </a:lvl6pPr>
            <a:lvl7pPr marL="342900" indent="-342900" algn="l" rtl="0">
              <a:lnSpc>
                <a:spcPct val="100000"/>
              </a:lnSpc>
              <a:spcBef>
                <a:spcPts val="0"/>
              </a:spcBef>
              <a:spcAft>
                <a:spcPts val="0"/>
              </a:spcAft>
              <a:buClr>
                <a:schemeClr val="dk2"/>
              </a:buClr>
              <a:buSzPct val="166666"/>
              <a:buFont typeface="Arial"/>
              <a:buChar char="•"/>
              <a:defRPr sz="2400" i="1">
                <a:solidFill>
                  <a:schemeClr val="dk2"/>
                </a:solidFill>
              </a:defRPr>
            </a:lvl7pPr>
            <a:lvl8pPr marL="342900" indent="-342900" algn="l" rtl="0">
              <a:lnSpc>
                <a:spcPct val="100000"/>
              </a:lnSpc>
              <a:spcBef>
                <a:spcPts val="0"/>
              </a:spcBef>
              <a:spcAft>
                <a:spcPts val="0"/>
              </a:spcAft>
              <a:buClr>
                <a:schemeClr val="dk2"/>
              </a:buClr>
              <a:buSzPct val="100000"/>
              <a:buFont typeface="Courier New"/>
              <a:buChar char="o"/>
              <a:defRPr sz="2400" i="1">
                <a:solidFill>
                  <a:schemeClr val="dk2"/>
                </a:solidFill>
              </a:defRPr>
            </a:lvl8pPr>
            <a:lvl9pPr marL="342900" indent="-342900" algn="l" rtl="0">
              <a:lnSpc>
                <a:spcPct val="100000"/>
              </a:lnSpc>
              <a:spcBef>
                <a:spcPts val="0"/>
              </a:spcBef>
              <a:spcAft>
                <a:spcPts val="0"/>
              </a:spcAft>
              <a:buClr>
                <a:schemeClr val="dk2"/>
              </a:buClr>
              <a:buSzPct val="100000"/>
              <a:buFont typeface="Wingdings"/>
              <a:buChar char="§"/>
              <a:defRPr sz="2400" i="1">
                <a:solidFill>
                  <a:schemeClr val="dk2"/>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6"/>
        <p:cNvGrpSpPr/>
        <p:nvPr/>
      </p:nvGrpSpPr>
      <p:grpSpPr>
        <a:xfrm>
          <a:off x="0" y="0"/>
          <a:ext cx="0" cy="0"/>
          <a:chOff x="0" y="0"/>
          <a:chExt cx="0" cy="0"/>
        </a:xfrm>
      </p:grpSpPr>
      <p:sp>
        <p:nvSpPr>
          <p:cNvPr id="37" name="Shape 37"/>
          <p:cNvSpPr/>
          <p:nvPr/>
        </p:nvSpPr>
        <p:spPr>
          <a:xfrm>
            <a:off x="6676" y="101675"/>
            <a:ext cx="9134130" cy="6739722"/>
          </a:xfrm>
          <a:custGeom>
            <a:avLst/>
            <a:gdLst/>
            <a:ahLst/>
            <a:cxnLst/>
            <a:rect l="0" t="0" r="0" b="0"/>
            <a:pathLst>
              <a:path w="9157023" h="6739723" extrusionOk="0">
                <a:moveTo>
                  <a:pt x="1629" y="0"/>
                </a:moveTo>
                <a:lnTo>
                  <a:pt x="9157023" y="4340980"/>
                </a:lnTo>
                <a:lnTo>
                  <a:pt x="1593" y="6739723"/>
                </a:lnTo>
                <a:cubicBezTo>
                  <a:pt x="-3941" y="5123960"/>
                  <a:pt x="7163" y="1615763"/>
                  <a:pt x="1629" y="0"/>
                </a:cubicBezTo>
                <a:close/>
              </a:path>
            </a:pathLst>
          </a:custGeom>
          <a:solidFill>
            <a:srgbClr val="FFFFFF">
              <a:alpha val="6666"/>
            </a:srgbClr>
          </a:solidFill>
          <a:ln>
            <a:noFill/>
          </a:ln>
        </p:spPr>
        <p:txBody>
          <a:bodyPr lIns="91425" tIns="45700" rIns="91425" bIns="45700" anchor="ctr" anchorCtr="0">
            <a:noAutofit/>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gs>
            <a:gs pos="100000">
              <a:schemeClr val="dk2"/>
            </a:gs>
          </a:gsLst>
          <a:path path="circle">
            <a:fillToRect l="50000" t="50000" r="50000" b="50000"/>
          </a:path>
          <a:tileRect/>
        </a:gra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1pPr>
            <a:lvl2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2pPr>
            <a:lvl3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3pPr>
            <a:lvl4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4pPr>
            <a:lvl5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5pPr>
            <a:lvl6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6pPr>
            <a:lvl7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7pPr>
            <a:lvl8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8pPr>
            <a:lvl9pPr marL="0" indent="304800" algn="l" rtl="0">
              <a:spcBef>
                <a:spcPts val="0"/>
              </a:spcBef>
              <a:buClr>
                <a:schemeClr val="lt1"/>
              </a:buClr>
              <a:buSzPct val="100000"/>
              <a:buFont typeface="Georgia"/>
              <a:buNone/>
              <a:defRPr sz="4800" b="0" i="0" u="none" strike="noStrike" cap="none" baseline="0">
                <a:solidFill>
                  <a:schemeClr val="lt1"/>
                </a:solidFill>
                <a:latin typeface="Georgia"/>
                <a:ea typeface="Georgia"/>
                <a:cs typeface="Georgia"/>
                <a:sym typeface="Georgia"/>
              </a:defRPr>
            </a:lvl9pPr>
          </a:lstStyle>
          <a:p>
            <a:endParaRPr/>
          </a:p>
        </p:txBody>
      </p:sp>
      <p:sp>
        <p:nvSpPr>
          <p:cNvPr id="6" name="Shape 6"/>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marL="342900" indent="-342900" algn="l" rtl="0">
              <a:spcBef>
                <a:spcPts val="600"/>
              </a:spcBef>
              <a:buClr>
                <a:schemeClr val="dk1"/>
              </a:buClr>
              <a:buSzPct val="166666"/>
              <a:buFont typeface="Arial"/>
              <a:buChar char="•"/>
              <a:defRPr sz="3000" b="0" i="0" u="none" strike="noStrike" cap="none" baseline="0">
                <a:solidFill>
                  <a:schemeClr val="dk1"/>
                </a:solidFill>
                <a:latin typeface="Georgia"/>
                <a:ea typeface="Georgia"/>
                <a:cs typeface="Georgia"/>
                <a:sym typeface="Georgia"/>
              </a:defRPr>
            </a:lvl1pPr>
            <a:lvl2pPr marL="742950" indent="-285750" algn="l" rtl="0">
              <a:spcBef>
                <a:spcPts val="480"/>
              </a:spcBef>
              <a:buClr>
                <a:schemeClr val="dk1"/>
              </a:buClr>
              <a:buSzPct val="100000"/>
              <a:buFont typeface="Courier New"/>
              <a:buChar char="o"/>
              <a:defRPr sz="2400" b="0" i="0" u="none" strike="noStrike" cap="none" baseline="0">
                <a:solidFill>
                  <a:schemeClr val="dk1"/>
                </a:solidFill>
                <a:latin typeface="Georgia"/>
                <a:ea typeface="Georgia"/>
                <a:cs typeface="Georgia"/>
                <a:sym typeface="Georgia"/>
              </a:defRPr>
            </a:lvl2pPr>
            <a:lvl3pPr marL="1143000" indent="-228600" algn="l" rtl="0">
              <a:spcBef>
                <a:spcPts val="480"/>
              </a:spcBef>
              <a:buClr>
                <a:schemeClr val="dk1"/>
              </a:buClr>
              <a:buSzPct val="100000"/>
              <a:buFont typeface="Wingdings"/>
              <a:buChar char="§"/>
              <a:defRPr sz="2400" b="0" i="0" u="none" strike="noStrike" cap="none" baseline="0">
                <a:solidFill>
                  <a:schemeClr val="dk1"/>
                </a:solidFill>
                <a:latin typeface="Georgia"/>
                <a:ea typeface="Georgia"/>
                <a:cs typeface="Georgia"/>
                <a:sym typeface="Georgia"/>
              </a:defRPr>
            </a:lvl3pPr>
            <a:lvl4pPr marL="1600200" indent="-228600" algn="l" rtl="0">
              <a:spcBef>
                <a:spcPts val="360"/>
              </a:spcBef>
              <a:buClr>
                <a:schemeClr val="dk1"/>
              </a:buClr>
              <a:buSzPct val="166666"/>
              <a:buFont typeface="Arial"/>
              <a:buChar char="•"/>
              <a:defRPr sz="1800" b="0" i="0" u="none" strike="noStrike" cap="none" baseline="0">
                <a:solidFill>
                  <a:schemeClr val="dk1"/>
                </a:solidFill>
                <a:latin typeface="Georgia"/>
                <a:ea typeface="Georgia"/>
                <a:cs typeface="Georgia"/>
                <a:sym typeface="Georgia"/>
              </a:defRPr>
            </a:lvl4pPr>
            <a:lvl5pPr marL="2057400" indent="-228600" algn="l" rtl="0">
              <a:spcBef>
                <a:spcPts val="360"/>
              </a:spcBef>
              <a:buClr>
                <a:schemeClr val="dk1"/>
              </a:buClr>
              <a:buSzPct val="100000"/>
              <a:buFont typeface="Courier New"/>
              <a:buChar char="o"/>
              <a:defRPr sz="1800" b="0" i="0" u="none" strike="noStrike" cap="none" baseline="0">
                <a:solidFill>
                  <a:schemeClr val="dk1"/>
                </a:solidFill>
                <a:latin typeface="Georgia"/>
                <a:ea typeface="Georgia"/>
                <a:cs typeface="Georgia"/>
                <a:sym typeface="Georgia"/>
              </a:defRPr>
            </a:lvl5pPr>
            <a:lvl6pPr marL="2514600" indent="-228600" algn="l" rtl="0">
              <a:spcBef>
                <a:spcPts val="360"/>
              </a:spcBef>
              <a:buClr>
                <a:schemeClr val="dk1"/>
              </a:buClr>
              <a:buSzPct val="100000"/>
              <a:buFont typeface="Wingdings"/>
              <a:buChar char="§"/>
              <a:defRPr sz="1800" b="0" i="0" u="none" strike="noStrike" cap="none" baseline="0">
                <a:solidFill>
                  <a:schemeClr val="dk1"/>
                </a:solidFill>
                <a:latin typeface="Georgia"/>
                <a:ea typeface="Georgia"/>
                <a:cs typeface="Georgia"/>
                <a:sym typeface="Georgia"/>
              </a:defRPr>
            </a:lvl6pPr>
            <a:lvl7pPr marL="2971800" indent="-228600" algn="l" rtl="0">
              <a:spcBef>
                <a:spcPts val="360"/>
              </a:spcBef>
              <a:buClr>
                <a:schemeClr val="dk1"/>
              </a:buClr>
              <a:buSzPct val="166666"/>
              <a:buFont typeface="Arial"/>
              <a:buChar char="•"/>
              <a:defRPr sz="1800" b="0" i="0" u="none" strike="noStrike" cap="none" baseline="0">
                <a:solidFill>
                  <a:schemeClr val="dk1"/>
                </a:solidFill>
                <a:latin typeface="Georgia"/>
                <a:ea typeface="Georgia"/>
                <a:cs typeface="Georgia"/>
                <a:sym typeface="Georgia"/>
              </a:defRPr>
            </a:lvl7pPr>
            <a:lvl8pPr marL="3429000" indent="-228600" algn="l" rtl="0">
              <a:spcBef>
                <a:spcPts val="360"/>
              </a:spcBef>
              <a:buClr>
                <a:schemeClr val="dk1"/>
              </a:buClr>
              <a:buSzPct val="100000"/>
              <a:buFont typeface="Courier New"/>
              <a:buChar char="o"/>
              <a:defRPr sz="1800" b="0" i="0" u="none" strike="noStrike" cap="none" baseline="0">
                <a:solidFill>
                  <a:schemeClr val="dk1"/>
                </a:solidFill>
                <a:latin typeface="Georgia"/>
                <a:ea typeface="Georgia"/>
                <a:cs typeface="Georgia"/>
                <a:sym typeface="Georgia"/>
              </a:defRPr>
            </a:lvl8pPr>
            <a:lvl9pPr marL="3886200" indent="-228600" algn="l" rtl="0">
              <a:spcBef>
                <a:spcPts val="360"/>
              </a:spcBef>
              <a:buClr>
                <a:schemeClr val="dk1"/>
              </a:buClr>
              <a:buSzPct val="100000"/>
              <a:buFont typeface="Wingdings"/>
              <a:buChar char="§"/>
              <a:defRPr sz="1800" b="0" i="0" u="none" strike="noStrike" cap="none" baseline="0">
                <a:solidFill>
                  <a:schemeClr val="dk1"/>
                </a:solidFill>
                <a:latin typeface="Georgia"/>
                <a:ea typeface="Georgia"/>
                <a:cs typeface="Georgia"/>
                <a:sym typeface="Georgi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youtube.com/watch?v=qrqc8W5VsTY&amp;list=PL40439F84AEEF2CC4&amp;index=2"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tinyurl.com/am7rls8"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dx.doi.org.ezproxy.library.dal.ca/10.1016/j.jss.2011.07.011" TargetMode="External"/><Relationship Id="rId7" Type="http://schemas.openxmlformats.org/officeDocument/2006/relationships/hyperlink" Target="http://dl.acm.org.ezproxy.library.dal.ca/citation.cfm?id=1978942.1978944&amp;coll=DL&amp;dl=ACM&amp;CFID=91353188&amp;CFTOKEN=20881349"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www.cited.org/index.aspx?page_id=187" TargetMode="External"/><Relationship Id="rId5" Type="http://schemas.openxmlformats.org/officeDocument/2006/relationships/hyperlink" Target="http://dx.doi.org/10.1016/j.compedu.2012.09.014" TargetMode="External"/><Relationship Id="rId4" Type="http://schemas.openxmlformats.org/officeDocument/2006/relationships/hyperlink" Target="http://www.sciencedirect.com/science/article/pii/S0360131512002199"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tinyurl.com/a88gvc6"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dl.acm.org.ezproxy.library.dal.ca/citation.cfm?id=1936652.1936688&amp;coll=DL&amp;dl=ACM&amp;CFID=91353188&amp;CFTOKEN=20881349"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http://dx.doi.org/10.1016/j.compedu.2012.08.008" TargetMode="External"/><Relationship Id="rId5" Type="http://schemas.openxmlformats.org/officeDocument/2006/relationships/hyperlink" Target="https://sites.google.com/site/thedigitallibrarian/barriers-to-integrating-technology" TargetMode="External"/><Relationship Id="rId4" Type="http://schemas.openxmlformats.org/officeDocument/2006/relationships/hyperlink" Target="http://download.springer.com/static/pdf/593/art%3A10.1007%2Fs11528-006-0045-x.pdf?auth66=1360635060_5705d3f77353ffad0c5f65cc04af674a&amp;ext=.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ctrTitle"/>
          </p:nvPr>
        </p:nvSpPr>
        <p:spPr>
          <a:xfrm>
            <a:off x="685800" y="2329190"/>
            <a:ext cx="7772400" cy="1650599"/>
          </a:xfrm>
          <a:prstGeom prst="rect">
            <a:avLst/>
          </a:prstGeom>
        </p:spPr>
        <p:txBody>
          <a:bodyPr lIns="91425" tIns="91425" rIns="91425" bIns="91425" anchor="b" anchorCtr="0">
            <a:noAutofit/>
          </a:bodyPr>
          <a:lstStyle/>
          <a:p>
            <a:pPr>
              <a:buNone/>
            </a:pPr>
            <a:r>
              <a:rPr lang="en-GB"/>
              <a:t>Bringing Supportive Technology into the Classroom</a:t>
            </a:r>
          </a:p>
        </p:txBody>
      </p:sp>
      <p:sp>
        <p:nvSpPr>
          <p:cNvPr id="40" name="Shape 40"/>
          <p:cNvSpPr txBox="1">
            <a:spLocks noGrp="1"/>
          </p:cNvSpPr>
          <p:nvPr>
            <p:ph type="subTitle" idx="1"/>
          </p:nvPr>
        </p:nvSpPr>
        <p:spPr>
          <a:xfrm>
            <a:off x="685800" y="4124476"/>
            <a:ext cx="7772400" cy="888899"/>
          </a:xfrm>
          <a:prstGeom prst="rect">
            <a:avLst/>
          </a:prstGeom>
        </p:spPr>
        <p:txBody>
          <a:bodyPr lIns="91425" tIns="91425" rIns="91425" bIns="91425" anchor="t" anchorCtr="0">
            <a:noAutofit/>
          </a:bodyPr>
          <a:lstStyle/>
          <a:p>
            <a:pPr lvl="0" rtl="0">
              <a:buNone/>
            </a:pPr>
            <a:r>
              <a:rPr lang="en-GB"/>
              <a:t>Eve El-Semaani</a:t>
            </a:r>
          </a:p>
          <a:p>
            <a:pPr>
              <a:buNone/>
            </a:pPr>
            <a:r>
              <a:rPr lang="en-GB"/>
              <a:t>Julia Weber</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GB"/>
              <a:t>Example of </a:t>
            </a:r>
          </a:p>
          <a:p>
            <a:pPr lvl="0" rtl="0">
              <a:buNone/>
            </a:pPr>
            <a:r>
              <a:rPr lang="en-GB"/>
              <a:t>Assistive Technology</a:t>
            </a:r>
          </a:p>
        </p:txBody>
      </p:sp>
      <p:sp>
        <p:nvSpPr>
          <p:cNvPr id="97" name="Shape 97"/>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a:t>Applications for tablets, mobile, and ipods</a:t>
            </a:r>
          </a:p>
          <a:p>
            <a:pPr marL="914400" lvl="1" indent="-381000" rtl="0">
              <a:buClr>
                <a:schemeClr val="dk1"/>
              </a:buClr>
              <a:buSzPct val="80000"/>
              <a:buFont typeface="Courier New"/>
              <a:buChar char="o"/>
            </a:pPr>
            <a:r>
              <a:rPr lang="en-GB"/>
              <a:t>First Then Visual Schedule, Sign 4 Me</a:t>
            </a:r>
          </a:p>
          <a:p>
            <a:endParaRPr lang="en-GB"/>
          </a:p>
          <a:p>
            <a:pPr marL="457200" lvl="0" indent="-419100" rtl="0">
              <a:buClr>
                <a:schemeClr val="dk1"/>
              </a:buClr>
              <a:buSzPct val="166666"/>
              <a:buFont typeface="Arial"/>
              <a:buChar char="•"/>
            </a:pPr>
            <a:r>
              <a:rPr lang="en-GB"/>
              <a:t>Alternative keyboards</a:t>
            </a:r>
          </a:p>
          <a:p>
            <a:endParaRPr lang="en-GB"/>
          </a:p>
          <a:p>
            <a:pPr marL="457200" lvl="0" indent="-419100" rtl="0">
              <a:buClr>
                <a:schemeClr val="dk1"/>
              </a:buClr>
              <a:buSzPct val="166666"/>
              <a:buFont typeface="Arial"/>
              <a:buChar char="•"/>
            </a:pPr>
            <a:r>
              <a:rPr lang="en-GB"/>
              <a:t>Word Processors</a:t>
            </a:r>
          </a:p>
          <a:p>
            <a:pPr marL="914400" lvl="1" indent="-381000" rtl="0">
              <a:buClr>
                <a:schemeClr val="dk1"/>
              </a:buClr>
              <a:buSzPct val="80000"/>
              <a:buFont typeface="Courier New"/>
              <a:buChar char="o"/>
            </a:pPr>
            <a:r>
              <a:rPr lang="en-GB"/>
              <a:t>Co:Writer and Kurzweil</a:t>
            </a:r>
          </a:p>
          <a:p>
            <a:endParaRPr lang="en-GB"/>
          </a:p>
          <a:p>
            <a:pPr marL="457200" lvl="0" indent="-419100">
              <a:buClr>
                <a:schemeClr val="dk1"/>
              </a:buClr>
              <a:buSzPct val="166666"/>
              <a:buFont typeface="Arial"/>
              <a:buChar char="•"/>
            </a:pPr>
            <a:r>
              <a:rPr lang="en-GB"/>
              <a:t>Screen readers</a:t>
            </a:r>
          </a:p>
        </p:txBody>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dirty="0"/>
              <a:t>Assistive Technology: </a:t>
            </a:r>
            <a:r>
              <a:rPr lang="en-GB" dirty="0" smtClean="0"/>
              <a:t>  </a:t>
            </a:r>
            <a:br>
              <a:rPr lang="en-GB" dirty="0" smtClean="0"/>
            </a:br>
            <a:r>
              <a:rPr lang="en-GB" dirty="0"/>
              <a:t> </a:t>
            </a:r>
            <a:r>
              <a:rPr lang="en-GB" dirty="0" smtClean="0"/>
              <a:t> </a:t>
            </a:r>
            <a:r>
              <a:rPr lang="en-GB" dirty="0" smtClean="0"/>
              <a:t>Discussion</a:t>
            </a:r>
            <a:endParaRPr lang="en-GB" dirty="0"/>
          </a:p>
        </p:txBody>
      </p:sp>
      <p:sp>
        <p:nvSpPr>
          <p:cNvPr id="103" name="Shape 103"/>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GB"/>
              <a:t>Do you believe that assistive technology is used to its full potential in the classroom?</a:t>
            </a:r>
          </a:p>
          <a:p>
            <a:pPr lvl="0" rtl="0">
              <a:buNone/>
            </a:pPr>
            <a:r>
              <a:rPr lang="en-GB"/>
              <a:t>	Yes?</a:t>
            </a:r>
          </a:p>
          <a:p>
            <a:pPr lvl="0" rtl="0">
              <a:buNone/>
            </a:pPr>
            <a:r>
              <a:rPr lang="en-GB"/>
              <a:t>	No?</a:t>
            </a:r>
          </a:p>
          <a:p>
            <a:pPr>
              <a:buNone/>
            </a:pPr>
            <a:r>
              <a:rPr lang="en-GB"/>
              <a:t>	Why?</a:t>
            </a:r>
          </a:p>
        </p:txBody>
      </p:sp>
      <p:sp>
        <p:nvSpPr>
          <p:cNvPr id="104" name="Shape 104"/>
          <p:cNvSpPr/>
          <p:nvPr/>
        </p:nvSpPr>
        <p:spPr>
          <a:xfrm>
            <a:off x="7483500" y="360950"/>
            <a:ext cx="1203300" cy="812100"/>
          </a:xfrm>
          <a:prstGeom prst="star4">
            <a:avLst>
              <a:gd name="adj" fmla="val 12500"/>
            </a:avLst>
          </a:prstGeom>
          <a:solidFill>
            <a:srgbClr val="980000"/>
          </a:solidFill>
          <a:ln w="19050" cap="flat">
            <a:solidFill>
              <a:schemeClr val="dk2"/>
            </a:solidFill>
            <a:prstDash val="solid"/>
            <a:round/>
            <a:headEnd type="none" w="med" len="med"/>
            <a:tailEnd type="none" w="med" len="med"/>
          </a:ln>
        </p:spPr>
        <p:txBody>
          <a:bodyPr lIns="91425" tIns="91425" rIns="91425" bIns="91425" anchor="ctr" anchorCtr="0">
            <a:noAutofit/>
          </a:bodyPr>
          <a:lstStyle/>
          <a:p>
            <a:endParaRPr/>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Technology Types</a:t>
            </a:r>
          </a:p>
        </p:txBody>
      </p:sp>
      <p:sp>
        <p:nvSpPr>
          <p:cNvPr id="110" name="Shape 11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a:t>There are many types of machines that could be used in classrooms, such as mobiles, tablets, netbooks and so on.</a:t>
            </a:r>
          </a:p>
          <a:p>
            <a:pPr marL="457200" lvl="0" indent="-419100" rtl="0">
              <a:buClr>
                <a:schemeClr val="dk1"/>
              </a:buClr>
              <a:buSzPct val="166666"/>
              <a:buFont typeface="Arial"/>
              <a:buChar char="•"/>
            </a:pPr>
            <a:r>
              <a:rPr lang="en-GB"/>
              <a:t>Issues like:</a:t>
            </a:r>
          </a:p>
          <a:p>
            <a:pPr marL="914400" lvl="1" indent="-381000" rtl="0">
              <a:buClr>
                <a:schemeClr val="dk1"/>
              </a:buClr>
              <a:buSzPct val="133333"/>
              <a:buFont typeface="Courier New"/>
              <a:buChar char="o"/>
            </a:pPr>
            <a:r>
              <a:rPr lang="en-GB" sz="1800" i="1"/>
              <a:t>"My students hate to write!"</a:t>
            </a:r>
          </a:p>
          <a:p>
            <a:pPr marL="914400" lvl="1" indent="-381000" rtl="0">
              <a:buClr>
                <a:schemeClr val="dk1"/>
              </a:buClr>
              <a:buSzPct val="133333"/>
              <a:buFont typeface="Courier New"/>
              <a:buChar char="o"/>
            </a:pPr>
            <a:r>
              <a:rPr lang="en-GB" sz="1800" i="1"/>
              <a:t>"The ideas are there, but jumbled."</a:t>
            </a:r>
          </a:p>
          <a:p>
            <a:pPr marL="914400" lvl="1" indent="-381000" rtl="0">
              <a:buClr>
                <a:schemeClr val="dk1"/>
              </a:buClr>
              <a:buSzPct val="133333"/>
              <a:buFont typeface="Courier New"/>
              <a:buChar char="o"/>
            </a:pPr>
            <a:r>
              <a:rPr lang="en-GB" sz="1800" i="1"/>
              <a:t>"I can't get students to interact in discussions or understand the material"</a:t>
            </a:r>
          </a:p>
          <a:p>
            <a:pPr marL="914400" lvl="1" indent="-381000" rtl="0">
              <a:buClr>
                <a:schemeClr val="dk1"/>
              </a:buClr>
              <a:buSzPct val="133333"/>
              <a:buFont typeface="Courier New"/>
              <a:buChar char="o"/>
            </a:pPr>
            <a:r>
              <a:rPr lang="en-GB" sz="1800" i="1">
                <a:solidFill>
                  <a:srgbClr val="333333"/>
                </a:solidFill>
              </a:rPr>
              <a:t>"If I could only read their handwriting, I might be able to understand what they are trying to say."</a:t>
            </a:r>
          </a:p>
          <a:p>
            <a:pPr lvl="0" rtl="0">
              <a:buClr>
                <a:srgbClr val="000000"/>
              </a:buClr>
              <a:buSzPct val="36666"/>
              <a:buFont typeface="Arial"/>
              <a:buNone/>
            </a:pPr>
            <a:r>
              <a:rPr lang="en-GB"/>
              <a:t>     Would easily be resolved with the inclusion    </a:t>
            </a:r>
          </a:p>
          <a:p>
            <a:pPr lvl="0">
              <a:buClr>
                <a:srgbClr val="000000"/>
              </a:buClr>
              <a:buSzPct val="36666"/>
              <a:buFont typeface="Arial"/>
              <a:buNone/>
            </a:pPr>
            <a:r>
              <a:rPr lang="en-GB"/>
              <a:t>     of technology in the classroom.</a:t>
            </a:r>
          </a:p>
        </p:txBody>
      </p:sp>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Technology Type: Mobile</a:t>
            </a:r>
          </a:p>
        </p:txBody>
      </p:sp>
      <p:sp>
        <p:nvSpPr>
          <p:cNvPr id="116" name="Shape 116"/>
          <p:cNvSpPr txBox="1">
            <a:spLocks noGrp="1"/>
          </p:cNvSpPr>
          <p:nvPr>
            <p:ph type="body" idx="1"/>
          </p:nvPr>
        </p:nvSpPr>
        <p:spPr>
          <a:xfrm>
            <a:off x="457199" y="1609225"/>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dirty="0"/>
              <a:t>Mobiles offer more than making calls. </a:t>
            </a:r>
          </a:p>
          <a:p>
            <a:pPr marL="914400" lvl="1" indent="-381000" rtl="0">
              <a:buClr>
                <a:schemeClr val="dk1"/>
              </a:buClr>
              <a:buSzPct val="80000"/>
              <a:buFont typeface="Courier New"/>
              <a:buChar char="o"/>
            </a:pPr>
            <a:r>
              <a:rPr lang="en-GB" dirty="0"/>
              <a:t>They can take notes, connect to the Internet, and take pictures</a:t>
            </a:r>
          </a:p>
          <a:p>
            <a:pPr marL="914400" lvl="1" indent="-381000" rtl="0">
              <a:buClr>
                <a:schemeClr val="dk1"/>
              </a:buClr>
              <a:buSzPct val="80000"/>
              <a:buFont typeface="Courier New"/>
              <a:buChar char="o"/>
            </a:pPr>
            <a:r>
              <a:rPr lang="en-GB" dirty="0"/>
              <a:t>Applications</a:t>
            </a:r>
          </a:p>
          <a:p>
            <a:pPr marL="914400" lvl="1" indent="-381000" rtl="0">
              <a:buClr>
                <a:schemeClr val="dk1"/>
              </a:buClr>
              <a:buSzPct val="80000"/>
              <a:buFont typeface="Courier New"/>
              <a:buChar char="o"/>
            </a:pPr>
            <a:r>
              <a:rPr lang="en-GB" dirty="0"/>
              <a:t>Collaborative learning activities</a:t>
            </a:r>
          </a:p>
          <a:p>
            <a:endParaRPr lang="en-GB" dirty="0"/>
          </a:p>
          <a:p>
            <a:pPr marL="457200" lvl="0" indent="-419100" rtl="0">
              <a:buClr>
                <a:schemeClr val="dk1"/>
              </a:buClr>
              <a:buSzPct val="166666"/>
              <a:buFont typeface="Arial"/>
              <a:buChar char="•"/>
            </a:pPr>
            <a:r>
              <a:rPr lang="en-GB" dirty="0"/>
              <a:t>Pros: Increasingly popular, communication and access information, </a:t>
            </a:r>
            <a:r>
              <a:rPr lang="en-GB" dirty="0" smtClean="0"/>
              <a:t>engaging</a:t>
            </a:r>
            <a:endParaRPr lang="en-GB" dirty="0"/>
          </a:p>
          <a:p>
            <a:pPr marL="457200" lvl="0" indent="-419100">
              <a:buClr>
                <a:schemeClr val="dk1"/>
              </a:buClr>
              <a:buSzPct val="166666"/>
              <a:buFont typeface="Arial"/>
              <a:buChar char="•"/>
            </a:pPr>
            <a:r>
              <a:rPr lang="en-GB" dirty="0"/>
              <a:t>Cons: Can be extremely distracting, must buy a class set of devices</a:t>
            </a:r>
          </a:p>
        </p:txBody>
      </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Shape 121"/>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Technology Type: Tabletop </a:t>
            </a:r>
          </a:p>
        </p:txBody>
      </p:sp>
      <p:sp>
        <p:nvSpPr>
          <p:cNvPr id="122" name="Shape 122"/>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dirty="0" err="1"/>
              <a:t>Tabletops</a:t>
            </a:r>
            <a:r>
              <a:rPr lang="en-GB" dirty="0"/>
              <a:t> are an example of touch-screen technology</a:t>
            </a:r>
          </a:p>
          <a:p>
            <a:pPr marL="914400" lvl="1" indent="-381000" rtl="0">
              <a:buClr>
                <a:schemeClr val="dk1"/>
              </a:buClr>
              <a:buSzPct val="80000"/>
              <a:buFont typeface="Courier New"/>
              <a:buChar char="o"/>
            </a:pPr>
            <a:r>
              <a:rPr lang="en-GB" dirty="0"/>
              <a:t>Easy to use and very interactive. </a:t>
            </a:r>
          </a:p>
          <a:p>
            <a:pPr marL="914400" lvl="1" indent="-381000" rtl="0">
              <a:buClr>
                <a:schemeClr val="dk1"/>
              </a:buClr>
              <a:buSzPct val="80000"/>
              <a:buFont typeface="Courier New"/>
              <a:buChar char="o"/>
            </a:pPr>
            <a:r>
              <a:rPr lang="en-GB" dirty="0"/>
              <a:t>Support exploration</a:t>
            </a:r>
          </a:p>
          <a:p>
            <a:pPr marL="914400" lvl="1" indent="-381000" rtl="0">
              <a:buClr>
                <a:schemeClr val="dk1"/>
              </a:buClr>
              <a:buSzPct val="80000"/>
              <a:buFont typeface="Courier New"/>
              <a:buChar char="o"/>
            </a:pPr>
            <a:r>
              <a:rPr lang="en-GB" dirty="0"/>
              <a:t>Group collaboration</a:t>
            </a:r>
          </a:p>
          <a:p>
            <a:endParaRPr lang="en-GB" dirty="0"/>
          </a:p>
          <a:p>
            <a:pPr marL="457200" lvl="0" indent="-419100" rtl="0">
              <a:buClr>
                <a:schemeClr val="dk1"/>
              </a:buClr>
              <a:buSzPct val="166666"/>
              <a:buFont typeface="Arial"/>
              <a:buChar char="•"/>
            </a:pPr>
            <a:r>
              <a:rPr lang="en-GB" dirty="0"/>
              <a:t>Pros: Interactive classrooms, flexibility of teacher activities and student </a:t>
            </a:r>
            <a:r>
              <a:rPr lang="en-GB" dirty="0" smtClean="0"/>
              <a:t>activities</a:t>
            </a:r>
            <a:endParaRPr lang="en-GB" dirty="0"/>
          </a:p>
          <a:p>
            <a:pPr marL="457200" lvl="0" indent="-419100" rtl="0">
              <a:buClr>
                <a:schemeClr val="dk1"/>
              </a:buClr>
              <a:buSzPct val="166666"/>
              <a:buFont typeface="Arial"/>
              <a:buChar char="•"/>
            </a:pPr>
            <a:r>
              <a:rPr lang="en-GB" dirty="0"/>
              <a:t>Cons: Expensive, technology and software capabilities limitation</a:t>
            </a:r>
          </a:p>
        </p:txBody>
      </p:sp>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Shape 127"/>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GB"/>
              <a:t>Technology Type: Laptop</a:t>
            </a:r>
          </a:p>
        </p:txBody>
      </p:sp>
      <p:sp>
        <p:nvSpPr>
          <p:cNvPr id="128" name="Shape 12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dirty="0"/>
              <a:t>Computers, have become standard equipment in higher education: </a:t>
            </a:r>
          </a:p>
          <a:p>
            <a:pPr marL="914400" lvl="1" indent="-381000" rtl="0">
              <a:buClr>
                <a:schemeClr val="dk1"/>
              </a:buClr>
              <a:buSzPct val="80000"/>
              <a:buFont typeface="Courier New"/>
              <a:buChar char="o"/>
            </a:pPr>
            <a:r>
              <a:rPr lang="en-GB" dirty="0"/>
              <a:t>Take notes, record lectures</a:t>
            </a:r>
          </a:p>
          <a:p>
            <a:pPr marL="914400" lvl="1" indent="-381000" rtl="0">
              <a:buClr>
                <a:schemeClr val="dk1"/>
              </a:buClr>
              <a:buSzPct val="80000"/>
              <a:buFont typeface="Courier New"/>
              <a:buChar char="o"/>
            </a:pPr>
            <a:r>
              <a:rPr lang="en-GB" dirty="0"/>
              <a:t>Software for word processing, coding, etc.</a:t>
            </a:r>
          </a:p>
          <a:p>
            <a:pPr marL="914400" lvl="1" indent="-381000" rtl="0">
              <a:buClr>
                <a:schemeClr val="dk1"/>
              </a:buClr>
              <a:buSzPct val="80000"/>
              <a:buFont typeface="Courier New"/>
              <a:buChar char="o"/>
            </a:pPr>
            <a:r>
              <a:rPr lang="en-GB" dirty="0"/>
              <a:t>Textbooks have turned to e-books</a:t>
            </a:r>
          </a:p>
          <a:p>
            <a:endParaRPr lang="en-GB" dirty="0"/>
          </a:p>
          <a:p>
            <a:pPr marL="457200" lvl="0" indent="-419100" rtl="0">
              <a:buClr>
                <a:schemeClr val="dk1"/>
              </a:buClr>
              <a:buSzPct val="166666"/>
              <a:buFont typeface="Arial"/>
              <a:buChar char="•"/>
            </a:pPr>
            <a:r>
              <a:rPr lang="en-GB" dirty="0"/>
              <a:t>Pros: Easy to use, easy to do research, substitute for books etc</a:t>
            </a:r>
            <a:r>
              <a:rPr lang="en-GB" dirty="0" smtClean="0"/>
              <a:t>.</a:t>
            </a:r>
            <a:endParaRPr lang="en-GB" dirty="0"/>
          </a:p>
          <a:p>
            <a:pPr marL="457200" lvl="0" indent="-419100">
              <a:buClr>
                <a:schemeClr val="dk1"/>
              </a:buClr>
              <a:buSzPct val="166666"/>
              <a:buFont typeface="Arial"/>
              <a:buChar char="•"/>
            </a:pPr>
            <a:r>
              <a:rPr lang="en-GB" dirty="0"/>
              <a:t>Cons: Can distract students from learning.</a:t>
            </a:r>
          </a:p>
        </p:txBody>
      </p:sp>
    </p:spTree>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Shape 133"/>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Technology Type: Console</a:t>
            </a:r>
          </a:p>
        </p:txBody>
      </p:sp>
      <p:sp>
        <p:nvSpPr>
          <p:cNvPr id="134" name="Shape 134"/>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dirty="0"/>
              <a:t>Consoles used for applications and games:</a:t>
            </a:r>
          </a:p>
          <a:p>
            <a:pPr marL="914400" lvl="1" indent="-381000" rtl="0">
              <a:buClr>
                <a:schemeClr val="dk1"/>
              </a:buClr>
              <a:buSzPct val="80000"/>
              <a:buFont typeface="Courier New"/>
              <a:buChar char="o"/>
            </a:pPr>
            <a:r>
              <a:rPr lang="en-GB" dirty="0"/>
              <a:t>Xbox Kinect: Has created apps for learning</a:t>
            </a:r>
          </a:p>
          <a:p>
            <a:pPr marL="1371600" lvl="2" indent="-381000" rtl="0">
              <a:buClr>
                <a:schemeClr val="dk1"/>
              </a:buClr>
              <a:buSzPct val="80000"/>
              <a:buFont typeface="Wingdings"/>
              <a:buChar char="§"/>
            </a:pPr>
            <a:r>
              <a:rPr lang="en-GB" dirty="0">
                <a:hlinkClick r:id="rId3"/>
              </a:rPr>
              <a:t>http://</a:t>
            </a:r>
            <a:r>
              <a:rPr lang="en-GB" dirty="0" smtClean="0">
                <a:hlinkClick r:id="rId3"/>
              </a:rPr>
              <a:t>www.youtube.com/watch?v=qrqc8W5VsTY&amp;list=PL40439F84AEEF2CC4&amp;index=2</a:t>
            </a:r>
            <a:r>
              <a:rPr lang="en-GB" dirty="0" smtClean="0"/>
              <a:t>  </a:t>
            </a:r>
            <a:endParaRPr lang="en-GB" dirty="0"/>
          </a:p>
          <a:p>
            <a:pPr marL="914400" lvl="1" indent="-381000" rtl="0">
              <a:buClr>
                <a:schemeClr val="dk1"/>
              </a:buClr>
              <a:buSzPct val="80000"/>
              <a:buFont typeface="Courier New"/>
              <a:buChar char="o"/>
            </a:pPr>
            <a:r>
              <a:rPr lang="en-GB" dirty="0"/>
              <a:t>Games for consoles and computers</a:t>
            </a:r>
          </a:p>
          <a:p>
            <a:endParaRPr lang="en-GB" dirty="0"/>
          </a:p>
          <a:p>
            <a:pPr marL="457200" lvl="0" indent="-419100" rtl="0">
              <a:buClr>
                <a:schemeClr val="dk1"/>
              </a:buClr>
              <a:buSzPct val="166666"/>
              <a:buFont typeface="Arial"/>
              <a:buChar char="•"/>
            </a:pPr>
            <a:r>
              <a:rPr lang="en-GB" dirty="0"/>
              <a:t>Pros: interactive, support collaborative teamwork, problem solving, decision </a:t>
            </a:r>
            <a:r>
              <a:rPr lang="en-GB" dirty="0" smtClean="0"/>
              <a:t>making</a:t>
            </a:r>
            <a:endParaRPr lang="en-GB" dirty="0"/>
          </a:p>
          <a:p>
            <a:pPr marL="457200" lvl="0" indent="-419100">
              <a:buClr>
                <a:schemeClr val="dk1"/>
              </a:buClr>
              <a:buSzPct val="166666"/>
              <a:buFont typeface="Arial"/>
              <a:buChar char="•"/>
            </a:pPr>
            <a:r>
              <a:rPr lang="en-GB" dirty="0"/>
              <a:t>Cons: gaming is still debated as a useful resource in learning </a:t>
            </a:r>
          </a:p>
        </p:txBody>
      </p:sp>
    </p:spTree>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GB"/>
              <a:t>Technology Type: </a:t>
            </a:r>
          </a:p>
          <a:p>
            <a:pPr lvl="0" rtl="0">
              <a:buNone/>
            </a:pPr>
            <a:r>
              <a:rPr lang="en-GB"/>
              <a:t>Discussion</a:t>
            </a:r>
          </a:p>
        </p:txBody>
      </p:sp>
      <p:sp>
        <p:nvSpPr>
          <p:cNvPr id="140" name="Shape 14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GB"/>
              <a:t>After learning about some types of technology (mobile, tabletop, laptop, and console) do you believe these technologies have a place in the classroom?</a:t>
            </a:r>
          </a:p>
          <a:p>
            <a:pPr lvl="0" rtl="0">
              <a:buNone/>
            </a:pPr>
            <a:r>
              <a:rPr lang="en-GB"/>
              <a:t>	Yes?</a:t>
            </a:r>
          </a:p>
          <a:p>
            <a:pPr lvl="0" rtl="0">
              <a:buNone/>
            </a:pPr>
            <a:r>
              <a:rPr lang="en-GB"/>
              <a:t>	No?</a:t>
            </a:r>
          </a:p>
          <a:p>
            <a:pPr lvl="0" rtl="0">
              <a:buNone/>
            </a:pPr>
            <a:r>
              <a:rPr lang="en-GB"/>
              <a:t>	Why?</a:t>
            </a:r>
          </a:p>
        </p:txBody>
      </p:sp>
      <p:sp>
        <p:nvSpPr>
          <p:cNvPr id="141" name="Shape 141"/>
          <p:cNvSpPr/>
          <p:nvPr/>
        </p:nvSpPr>
        <p:spPr>
          <a:xfrm>
            <a:off x="7483500" y="360950"/>
            <a:ext cx="1203300" cy="812100"/>
          </a:xfrm>
          <a:prstGeom prst="star4">
            <a:avLst>
              <a:gd name="adj" fmla="val 12500"/>
            </a:avLst>
          </a:prstGeom>
          <a:solidFill>
            <a:srgbClr val="980000"/>
          </a:solidFill>
          <a:ln w="19050" cap="flat">
            <a:solidFill>
              <a:schemeClr val="dk2"/>
            </a:solidFill>
            <a:prstDash val="solid"/>
            <a:round/>
            <a:headEnd type="none" w="med" len="med"/>
            <a:tailEnd type="none" w="med" len="med"/>
          </a:ln>
        </p:spPr>
        <p:txBody>
          <a:bodyPr lIns="91425" tIns="91425" rIns="91425" bIns="91425" anchor="ctr" anchorCtr="0">
            <a:noAutofit/>
          </a:bodyPr>
          <a:lstStyle/>
          <a:p>
            <a:endParaRPr/>
          </a:p>
        </p:txBody>
      </p:sp>
    </p:spTree>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GB"/>
              <a:t>Cognitive Processes</a:t>
            </a:r>
          </a:p>
        </p:txBody>
      </p:sp>
      <p:sp>
        <p:nvSpPr>
          <p:cNvPr id="147" name="Shape 147"/>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dirty="0"/>
              <a:t>Communication channels</a:t>
            </a:r>
          </a:p>
          <a:p>
            <a:pPr marL="914400" lvl="1" indent="-381000" rtl="0">
              <a:buClr>
                <a:schemeClr val="dk1"/>
              </a:buClr>
              <a:buSzPct val="80000"/>
              <a:buFont typeface="Courier New"/>
              <a:buChar char="o"/>
            </a:pPr>
            <a:r>
              <a:rPr lang="en-GB" dirty="0"/>
              <a:t>Delivering through the classroom</a:t>
            </a:r>
          </a:p>
          <a:p>
            <a:pPr marL="914400" lvl="1" indent="-381000" rtl="0">
              <a:buClr>
                <a:schemeClr val="dk1"/>
              </a:buClr>
              <a:buSzPct val="80000"/>
              <a:buFont typeface="Courier New"/>
              <a:buChar char="o"/>
            </a:pPr>
            <a:r>
              <a:rPr lang="en-GB" dirty="0"/>
              <a:t>Sender: Teacher -- Receiver: Students</a:t>
            </a:r>
          </a:p>
          <a:p>
            <a:pPr marL="914400" lvl="1" indent="-381000" rtl="0">
              <a:buClr>
                <a:schemeClr val="dk1"/>
              </a:buClr>
              <a:buSzPct val="80000"/>
              <a:buFont typeface="Courier New"/>
              <a:buChar char="o"/>
            </a:pPr>
            <a:r>
              <a:rPr lang="en-GB" dirty="0"/>
              <a:t>Channel is the </a:t>
            </a:r>
            <a:r>
              <a:rPr lang="en-GB" dirty="0" smtClean="0"/>
              <a:t>technology</a:t>
            </a:r>
            <a:endParaRPr lang="en-GB" dirty="0"/>
          </a:p>
          <a:p>
            <a:pPr marL="457200" lvl="0" indent="-419100" rtl="0">
              <a:buClr>
                <a:schemeClr val="dk1"/>
              </a:buClr>
              <a:buSzPct val="166666"/>
              <a:buFont typeface="Arial"/>
              <a:buChar char="•"/>
            </a:pPr>
            <a:r>
              <a:rPr lang="en-GB" dirty="0"/>
              <a:t>Learning</a:t>
            </a:r>
          </a:p>
          <a:p>
            <a:pPr marL="914400" lvl="1" indent="-381000" rtl="0">
              <a:buClr>
                <a:schemeClr val="dk1"/>
              </a:buClr>
              <a:buSzPct val="80000"/>
              <a:buFont typeface="Courier New"/>
              <a:buChar char="o"/>
            </a:pPr>
            <a:r>
              <a:rPr lang="en-GB" dirty="0"/>
              <a:t>People prefer to learn through hands-on action.  </a:t>
            </a:r>
          </a:p>
          <a:p>
            <a:pPr marL="914400" lvl="1" indent="-381000" rtl="0">
              <a:buClr>
                <a:schemeClr val="dk1"/>
              </a:buClr>
              <a:buSzPct val="80000"/>
              <a:buFont typeface="Courier New"/>
              <a:buChar char="o"/>
            </a:pPr>
            <a:r>
              <a:rPr lang="en-GB" dirty="0"/>
              <a:t>Technology is interactive and therefore learning becomes  easier for </a:t>
            </a:r>
            <a:r>
              <a:rPr lang="en-GB" dirty="0" smtClean="0"/>
              <a:t>students</a:t>
            </a:r>
            <a:endParaRPr lang="en-GB" dirty="0"/>
          </a:p>
          <a:p>
            <a:pPr marL="457200" lvl="0" indent="-419100" rtl="0">
              <a:buClr>
                <a:schemeClr val="dk1"/>
              </a:buClr>
              <a:buSzPct val="166666"/>
              <a:buFont typeface="Arial"/>
              <a:buChar char="•"/>
            </a:pPr>
            <a:r>
              <a:rPr lang="en-GB" dirty="0" smtClean="0">
                <a:solidFill>
                  <a:srgbClr val="000000"/>
                </a:solidFill>
              </a:rPr>
              <a:t>Problem-solving</a:t>
            </a:r>
            <a:r>
              <a:rPr lang="en-GB" dirty="0">
                <a:solidFill>
                  <a:srgbClr val="000000"/>
                </a:solidFill>
              </a:rPr>
              <a:t>, decision-making</a:t>
            </a:r>
          </a:p>
          <a:p>
            <a:pPr marL="914400" lvl="1" indent="-419100" rtl="0">
              <a:spcBef>
                <a:spcPts val="480"/>
              </a:spcBef>
              <a:buClr>
                <a:schemeClr val="dk1"/>
              </a:buClr>
              <a:buSzPct val="100000"/>
              <a:buFont typeface="Courier New"/>
              <a:buChar char="o"/>
            </a:pPr>
            <a:r>
              <a:rPr lang="en-GB" dirty="0"/>
              <a:t>Reflective cognition needed in gaming</a:t>
            </a:r>
          </a:p>
          <a:p>
            <a:endParaRPr lang="en-GB" dirty="0"/>
          </a:p>
        </p:txBody>
      </p:sp>
    </p:spTree>
  </p:cSld>
  <p:clrMapOvr>
    <a:masterClrMapping/>
  </p:clrMapOvr>
  <p:transition spd="slow">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Cognitive Model </a:t>
            </a:r>
          </a:p>
        </p:txBody>
      </p:sp>
      <p:sp>
        <p:nvSpPr>
          <p:cNvPr id="153" name="Shape 153"/>
          <p:cNvSpPr txBox="1">
            <a:spLocks noGrp="1"/>
          </p:cNvSpPr>
          <p:nvPr>
            <p:ph type="body" idx="1"/>
          </p:nvPr>
        </p:nvSpPr>
        <p:spPr>
          <a:xfrm>
            <a:off x="-14950" y="1650383"/>
            <a:ext cx="41337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a:solidFill>
                  <a:srgbClr val="000000"/>
                </a:solidFill>
              </a:rPr>
              <a:t>Don Norman's Model of Interaction</a:t>
            </a:r>
          </a:p>
          <a:p>
            <a:endParaRPr lang="en-GB">
              <a:solidFill>
                <a:srgbClr val="000000"/>
              </a:solidFill>
            </a:endParaRPr>
          </a:p>
          <a:p>
            <a:pPr marL="457200" lvl="0" indent="-419100" rtl="0">
              <a:buClr>
                <a:schemeClr val="dk1"/>
              </a:buClr>
              <a:buSzPct val="166666"/>
              <a:buFont typeface="Arial"/>
              <a:buChar char="•"/>
            </a:pPr>
            <a:r>
              <a:rPr lang="en-GB"/>
              <a:t>Interaction with a technology system in the classroom</a:t>
            </a:r>
          </a:p>
          <a:p>
            <a:pPr marL="914400" lvl="1" indent="-419100" rtl="0">
              <a:buClr>
                <a:schemeClr val="dk1"/>
              </a:buClr>
              <a:buSzPct val="100000"/>
              <a:buFont typeface="Courier New"/>
              <a:buChar char="o"/>
            </a:pPr>
            <a:r>
              <a:rPr lang="en-GB"/>
              <a:t>Feedback from the technology</a:t>
            </a:r>
          </a:p>
        </p:txBody>
      </p:sp>
      <p:sp>
        <p:nvSpPr>
          <p:cNvPr id="154" name="Shape 154"/>
          <p:cNvSpPr/>
          <p:nvPr/>
        </p:nvSpPr>
        <p:spPr>
          <a:xfrm>
            <a:off x="4090800" y="1574183"/>
            <a:ext cx="4873707" cy="5283815"/>
          </a:xfrm>
          <a:prstGeom prst="rect">
            <a:avLst/>
          </a:prstGeom>
          <a:blipFill>
            <a:blip r:embed="rId3"/>
            <a:stretch>
              <a:fillRect/>
            </a:stretch>
          </a:blipFill>
        </p:spPr>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Outline</a:t>
            </a:r>
          </a:p>
        </p:txBody>
      </p:sp>
      <p:sp>
        <p:nvSpPr>
          <p:cNvPr id="46" name="Shape 46"/>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dirty="0"/>
              <a:t>Uses</a:t>
            </a:r>
          </a:p>
          <a:p>
            <a:pPr marL="914400" lvl="1" indent="-381000" rtl="0">
              <a:buClr>
                <a:schemeClr val="dk1"/>
              </a:buClr>
              <a:buSzPct val="80000"/>
              <a:buFont typeface="Courier New"/>
              <a:buChar char="o"/>
            </a:pPr>
            <a:r>
              <a:rPr lang="en-GB" dirty="0"/>
              <a:t>Supportive Technology</a:t>
            </a:r>
          </a:p>
          <a:p>
            <a:pPr marL="914400" lvl="1" indent="-381000" rtl="0">
              <a:buClr>
                <a:schemeClr val="dk1"/>
              </a:buClr>
              <a:buSzPct val="80000"/>
              <a:buFont typeface="Courier New"/>
              <a:buChar char="o"/>
            </a:pPr>
            <a:r>
              <a:rPr lang="en-GB" dirty="0"/>
              <a:t>Assistive Technology</a:t>
            </a:r>
          </a:p>
          <a:p>
            <a:pPr marL="457200" lvl="0" indent="-419100" rtl="0">
              <a:buClr>
                <a:schemeClr val="dk1"/>
              </a:buClr>
              <a:buSzPct val="166666"/>
              <a:buFont typeface="Arial"/>
              <a:buChar char="•"/>
            </a:pPr>
            <a:r>
              <a:rPr lang="en-GB" dirty="0"/>
              <a:t>Types of Classroom Technology</a:t>
            </a:r>
          </a:p>
          <a:p>
            <a:pPr marL="914400" lvl="1" indent="-381000" rtl="0">
              <a:buClr>
                <a:schemeClr val="dk1"/>
              </a:buClr>
              <a:buSzPct val="80000"/>
              <a:buFont typeface="Courier New"/>
              <a:buChar char="o"/>
            </a:pPr>
            <a:r>
              <a:rPr lang="en-GB" dirty="0" err="1" smtClean="0"/>
              <a:t>Tabletop</a:t>
            </a:r>
            <a:r>
              <a:rPr lang="en-GB" dirty="0" smtClean="0"/>
              <a:t>, </a:t>
            </a:r>
            <a:r>
              <a:rPr lang="en-GB" dirty="0" smtClean="0"/>
              <a:t>Mobile</a:t>
            </a:r>
            <a:r>
              <a:rPr lang="en-GB" dirty="0" smtClean="0"/>
              <a:t>, </a:t>
            </a:r>
            <a:r>
              <a:rPr lang="en-GB" dirty="0" smtClean="0"/>
              <a:t>Consoles</a:t>
            </a:r>
            <a:r>
              <a:rPr lang="en-GB" dirty="0" smtClean="0"/>
              <a:t>, </a:t>
            </a:r>
            <a:r>
              <a:rPr lang="en-GB" dirty="0" smtClean="0"/>
              <a:t>Laptop</a:t>
            </a:r>
            <a:endParaRPr lang="en-GB" dirty="0"/>
          </a:p>
          <a:p>
            <a:pPr marL="457200" lvl="0" indent="-419100" rtl="0">
              <a:buClr>
                <a:schemeClr val="dk1"/>
              </a:buClr>
              <a:buSzPct val="166666"/>
              <a:buFont typeface="Arial"/>
              <a:buChar char="•"/>
            </a:pPr>
            <a:r>
              <a:rPr lang="en-GB" dirty="0" smtClean="0"/>
              <a:t>Cognitive Processes and Model</a:t>
            </a:r>
          </a:p>
          <a:p>
            <a:pPr marL="457200" lvl="0" indent="-419100" rtl="0">
              <a:buClr>
                <a:schemeClr val="dk1"/>
              </a:buClr>
              <a:buSzPct val="166666"/>
              <a:buFont typeface="Arial"/>
              <a:buChar char="•"/>
            </a:pPr>
            <a:r>
              <a:rPr lang="en-GB" dirty="0" smtClean="0"/>
              <a:t>Is </a:t>
            </a:r>
            <a:r>
              <a:rPr lang="en-GB" dirty="0"/>
              <a:t>Classroom Technology a Viable Solution?</a:t>
            </a:r>
          </a:p>
          <a:p>
            <a:pPr marL="457200" lvl="0" indent="-419100" rtl="0">
              <a:buClr>
                <a:schemeClr val="dk1"/>
              </a:buClr>
              <a:buSzPct val="166666"/>
              <a:buFont typeface="Arial"/>
              <a:buChar char="•"/>
            </a:pPr>
            <a:r>
              <a:rPr lang="en-GB" dirty="0"/>
              <a:t>Advantages and Disadvantages</a:t>
            </a:r>
          </a:p>
          <a:p>
            <a:pPr marL="457200" lvl="0" indent="-419100" rtl="0">
              <a:buClr>
                <a:schemeClr val="dk1"/>
              </a:buClr>
              <a:buSzPct val="166666"/>
              <a:buFont typeface="Arial"/>
              <a:buChar char="•"/>
            </a:pPr>
            <a:r>
              <a:rPr lang="en-GB" dirty="0"/>
              <a:t>Article Discussion </a:t>
            </a:r>
          </a:p>
          <a:p>
            <a:pPr marL="457200" lvl="0" indent="-419100" rtl="0">
              <a:buClr>
                <a:schemeClr val="dk1"/>
              </a:buClr>
              <a:buSzPct val="166666"/>
              <a:buFont typeface="Arial"/>
              <a:buChar char="•"/>
            </a:pPr>
            <a:r>
              <a:rPr lang="en-GB" dirty="0"/>
              <a:t>Activity</a:t>
            </a: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Advantages</a:t>
            </a:r>
          </a:p>
        </p:txBody>
      </p:sp>
      <p:sp>
        <p:nvSpPr>
          <p:cNvPr id="160" name="Shape 16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a:t>Learning becomes more interactive and involving between students and the topic</a:t>
            </a:r>
          </a:p>
          <a:p>
            <a:pPr marL="457200" lvl="0" indent="-419100" rtl="0">
              <a:buClr>
                <a:schemeClr val="dk1"/>
              </a:buClr>
              <a:buSzPct val="166666"/>
              <a:buFont typeface="Arial"/>
              <a:buChar char="•"/>
            </a:pPr>
            <a:r>
              <a:rPr lang="en-GB"/>
              <a:t>Students with learning disabilities are supported in classrooms with technology</a:t>
            </a:r>
          </a:p>
          <a:p>
            <a:pPr marL="457200" lvl="0" indent="-419100" rtl="0">
              <a:buClr>
                <a:schemeClr val="dk1"/>
              </a:buClr>
              <a:buSzPct val="166666"/>
              <a:buFont typeface="Arial"/>
              <a:buChar char="•"/>
            </a:pPr>
            <a:r>
              <a:rPr lang="en-GB"/>
              <a:t>Support collaboration with groups of students and in interaction of the teacher</a:t>
            </a:r>
          </a:p>
          <a:p>
            <a:pPr marL="457200" lvl="0" indent="-419100" rtl="0">
              <a:buClr>
                <a:schemeClr val="dk1"/>
              </a:buClr>
              <a:buSzPct val="166666"/>
              <a:buFont typeface="Arial"/>
              <a:buChar char="•"/>
            </a:pPr>
            <a:r>
              <a:rPr lang="en-GB"/>
              <a:t>Information is more accessible with technology and is more retrievable</a:t>
            </a:r>
          </a:p>
          <a:p>
            <a:pPr marL="457200" lvl="0" indent="-419100" rtl="0">
              <a:buClr>
                <a:schemeClr val="dk1"/>
              </a:buClr>
              <a:buSzPct val="166666"/>
              <a:buFont typeface="Arial"/>
              <a:buChar char="•"/>
            </a:pPr>
            <a:r>
              <a:rPr lang="en-GB"/>
              <a:t>Provide lesson plans and activities that provide understanding</a:t>
            </a:r>
          </a:p>
          <a:p>
            <a:endParaRPr lang="en-GB"/>
          </a:p>
        </p:txBody>
      </p:sp>
    </p:spTree>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Disadvantages</a:t>
            </a:r>
          </a:p>
        </p:txBody>
      </p:sp>
      <p:sp>
        <p:nvSpPr>
          <p:cNvPr id="166" name="Shape 166"/>
          <p:cNvSpPr txBox="1">
            <a:spLocks noGrp="1"/>
          </p:cNvSpPr>
          <p:nvPr>
            <p:ph type="body" idx="1"/>
          </p:nvPr>
        </p:nvSpPr>
        <p:spPr>
          <a:xfrm>
            <a:off x="457200" y="1484784"/>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dirty="0"/>
              <a:t>Money</a:t>
            </a:r>
          </a:p>
          <a:p>
            <a:pPr marL="914400" lvl="1" indent="-381000" rtl="0">
              <a:buClr>
                <a:schemeClr val="dk1"/>
              </a:buClr>
              <a:buSzPct val="80000"/>
              <a:buFont typeface="Courier New"/>
              <a:buChar char="o"/>
            </a:pPr>
            <a:r>
              <a:rPr lang="en-GB" dirty="0"/>
              <a:t>Technology implementation is expensive, no matter the type</a:t>
            </a:r>
          </a:p>
          <a:p>
            <a:pPr marL="457200" lvl="0" indent="-419100" rtl="0">
              <a:buClr>
                <a:schemeClr val="dk1"/>
              </a:buClr>
              <a:buSzPct val="166666"/>
              <a:buFont typeface="Arial"/>
              <a:buChar char="•"/>
            </a:pPr>
            <a:r>
              <a:rPr lang="en-GB" dirty="0"/>
              <a:t>Lack of resources</a:t>
            </a:r>
          </a:p>
          <a:p>
            <a:pPr marL="914400" lvl="1" indent="-381000" rtl="0">
              <a:buClr>
                <a:schemeClr val="dk1"/>
              </a:buClr>
              <a:buSzPct val="80000"/>
              <a:buFont typeface="Courier New"/>
              <a:buChar char="o"/>
            </a:pPr>
            <a:r>
              <a:rPr lang="en-GB" dirty="0"/>
              <a:t>Hardware, software, support</a:t>
            </a:r>
          </a:p>
          <a:p>
            <a:pPr marL="457200" lvl="0" indent="-419100" rtl="0">
              <a:buClr>
                <a:schemeClr val="dk1"/>
              </a:buClr>
              <a:buSzPct val="166666"/>
              <a:buFont typeface="Arial"/>
              <a:buChar char="•"/>
            </a:pPr>
            <a:r>
              <a:rPr lang="en-GB" dirty="0"/>
              <a:t>Requires training</a:t>
            </a:r>
          </a:p>
          <a:p>
            <a:pPr marL="457200" lvl="0" indent="-419100" rtl="0">
              <a:buClr>
                <a:schemeClr val="dk1"/>
              </a:buClr>
              <a:buSzPct val="166666"/>
              <a:buFont typeface="Arial"/>
              <a:buChar char="•"/>
            </a:pPr>
            <a:r>
              <a:rPr lang="en-GB" dirty="0"/>
              <a:t>Some teachers are not ready to use such methods</a:t>
            </a:r>
          </a:p>
          <a:p>
            <a:pPr marL="914400" lvl="1" indent="-381000" rtl="0">
              <a:buClr>
                <a:schemeClr val="dk1"/>
              </a:buClr>
              <a:buSzPct val="80000"/>
              <a:buFont typeface="Courier New"/>
              <a:buChar char="o"/>
            </a:pPr>
            <a:r>
              <a:rPr lang="en-GB" dirty="0"/>
              <a:t>Beliefs, attitudes, and familiarity with technology</a:t>
            </a:r>
          </a:p>
          <a:p>
            <a:pPr marL="457200" lvl="0" indent="-419100" rtl="0">
              <a:buClr>
                <a:schemeClr val="dk1"/>
              </a:buClr>
              <a:buSzPct val="166666"/>
              <a:buFont typeface="Arial"/>
              <a:buChar char="•"/>
            </a:pPr>
            <a:r>
              <a:rPr lang="en-GB" dirty="0"/>
              <a:t>Technology can be a distraction instead of a solution to learning</a:t>
            </a:r>
          </a:p>
        </p:txBody>
      </p:sp>
    </p:spTree>
  </p:cSld>
  <p:clrMapOvr>
    <a:masterClrMapping/>
  </p:clrMapOvr>
  <p:transition spd="slow">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Viable Solution</a:t>
            </a:r>
          </a:p>
        </p:txBody>
      </p:sp>
      <p:sp>
        <p:nvSpPr>
          <p:cNvPr id="172" name="Shape 172"/>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a:t>So far research and activities proved that using technology in the classroom improves the learning. </a:t>
            </a:r>
          </a:p>
          <a:p>
            <a:pPr marL="914400" lvl="1" indent="-381000" rtl="0">
              <a:buClr>
                <a:schemeClr val="dk1"/>
              </a:buClr>
              <a:buSzPct val="80000"/>
              <a:buFont typeface="Courier New"/>
              <a:buChar char="o"/>
            </a:pPr>
            <a:r>
              <a:rPr lang="en-GB"/>
              <a:t>Study by Robert M. Maninger has shown a successful technology integration where test scores have increased with better comprehension and reading skills.  Reading test went from 87-90% pass rate to 96% pass rate. (Maninger, 39) </a:t>
            </a:r>
          </a:p>
          <a:p>
            <a:endParaRPr lang="en-GB"/>
          </a:p>
          <a:p>
            <a:pPr marL="457200" lvl="0" indent="-419100">
              <a:buClr>
                <a:schemeClr val="dk1"/>
              </a:buClr>
              <a:buSzPct val="166666"/>
              <a:buFont typeface="Arial"/>
              <a:buChar char="•"/>
            </a:pPr>
            <a:r>
              <a:rPr lang="en-GB"/>
              <a:t>Some countries as Korea already uses tablets in classes and the results have been positive</a:t>
            </a:r>
          </a:p>
        </p:txBody>
      </p:sp>
    </p:spTree>
  </p:cSld>
  <p:clrMapOvr>
    <a:masterClrMapping/>
  </p:clrMapOvr>
  <p:transition spd="slow">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GB"/>
              <a:t>Viable Solution: </a:t>
            </a:r>
          </a:p>
          <a:p>
            <a:pPr>
              <a:buNone/>
            </a:pPr>
            <a:r>
              <a:rPr lang="en-GB"/>
              <a:t>Discussion</a:t>
            </a:r>
          </a:p>
        </p:txBody>
      </p:sp>
      <p:sp>
        <p:nvSpPr>
          <p:cNvPr id="178" name="Shape 17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a:buNone/>
            </a:pPr>
            <a:r>
              <a:rPr lang="en-GB"/>
              <a:t>In your opinion do you think that technology is a distraction or is a solution to classroom?</a:t>
            </a:r>
          </a:p>
        </p:txBody>
      </p:sp>
      <p:sp>
        <p:nvSpPr>
          <p:cNvPr id="179" name="Shape 179"/>
          <p:cNvSpPr/>
          <p:nvPr/>
        </p:nvSpPr>
        <p:spPr>
          <a:xfrm>
            <a:off x="7483500" y="360950"/>
            <a:ext cx="1203300" cy="812100"/>
          </a:xfrm>
          <a:prstGeom prst="star4">
            <a:avLst>
              <a:gd name="adj" fmla="val 12500"/>
            </a:avLst>
          </a:prstGeom>
          <a:solidFill>
            <a:srgbClr val="980000"/>
          </a:solidFill>
          <a:ln w="19050" cap="flat">
            <a:solidFill>
              <a:schemeClr val="dk2"/>
            </a:solidFill>
            <a:prstDash val="solid"/>
            <a:round/>
            <a:headEnd type="none" w="med" len="med"/>
            <a:tailEnd type="none" w="med" len="med"/>
          </a:ln>
        </p:spPr>
        <p:txBody>
          <a:bodyPr lIns="91425" tIns="91425" rIns="91425" bIns="91425" anchor="ctr" anchorCtr="0">
            <a:noAutofit/>
          </a:bodyPr>
          <a:lstStyle/>
          <a:p>
            <a:endParaRPr/>
          </a:p>
        </p:txBody>
      </p:sp>
    </p:spTree>
  </p:cSld>
  <p:clrMapOvr>
    <a:masterClrMapping/>
  </p:clrMapOvr>
  <p:transition spd="slow">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Article Discussion</a:t>
            </a:r>
          </a:p>
        </p:txBody>
      </p:sp>
      <p:sp>
        <p:nvSpPr>
          <p:cNvPr id="185" name="Shape 185"/>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a:t>Implementing collaborative learning activities in the classroom supported by one-to-one mobile computing: A design-based process</a:t>
            </a:r>
          </a:p>
          <a:p>
            <a:pPr marL="914400" lvl="1" indent="-381000" rtl="0">
              <a:buClr>
                <a:schemeClr val="dk1"/>
              </a:buClr>
              <a:buSzPct val="80000"/>
              <a:buFont typeface="Courier New"/>
              <a:buChar char="o"/>
            </a:pPr>
            <a:r>
              <a:rPr lang="en-GB"/>
              <a:t>Thoughts?</a:t>
            </a:r>
          </a:p>
        </p:txBody>
      </p:sp>
    </p:spTree>
  </p:cSld>
  <p:clrMapOvr>
    <a:masterClrMapping/>
  </p:clrMapOvr>
  <p:transition spd="slow">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Shape 190"/>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GB"/>
              <a:t>Activity </a:t>
            </a:r>
          </a:p>
        </p:txBody>
      </p:sp>
      <p:sp>
        <p:nvSpPr>
          <p:cNvPr id="191" name="Shape 191"/>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dirty="0" smtClean="0"/>
              <a:t>Take </a:t>
            </a:r>
            <a:r>
              <a:rPr lang="en-GB" dirty="0"/>
              <a:t>out your mobile devices (that connects to the internet) and put in the link below to follow the instructions to complete a mini quiz on this presentation. </a:t>
            </a:r>
          </a:p>
          <a:p>
            <a:pPr marL="914400" lvl="1" indent="-381000" rtl="0">
              <a:buClr>
                <a:schemeClr val="dk1"/>
              </a:buClr>
              <a:buSzPct val="80000"/>
              <a:buFont typeface="Courier New"/>
              <a:buChar char="o"/>
            </a:pPr>
            <a:r>
              <a:rPr lang="en-GB" b="1" dirty="0">
                <a:solidFill>
                  <a:srgbClr val="000000"/>
                </a:solidFill>
                <a:latin typeface="Verdana"/>
                <a:ea typeface="Verdana"/>
                <a:cs typeface="Verdana"/>
                <a:sym typeface="Verdana"/>
                <a:hlinkClick r:id="rId3"/>
              </a:rPr>
              <a:t>http://</a:t>
            </a:r>
            <a:r>
              <a:rPr lang="en-GB" b="1" dirty="0" smtClean="0">
                <a:solidFill>
                  <a:srgbClr val="000000"/>
                </a:solidFill>
                <a:latin typeface="Verdana"/>
                <a:ea typeface="Verdana"/>
                <a:cs typeface="Verdana"/>
                <a:sym typeface="Verdana"/>
                <a:hlinkClick r:id="rId3"/>
              </a:rPr>
              <a:t>tinyurl.com/am7rls8</a:t>
            </a:r>
            <a:r>
              <a:rPr lang="en-GB" b="1" dirty="0" smtClean="0">
                <a:solidFill>
                  <a:srgbClr val="000000"/>
                </a:solidFill>
                <a:latin typeface="Verdana"/>
                <a:ea typeface="Verdana"/>
                <a:cs typeface="Verdana"/>
                <a:sym typeface="Verdana"/>
              </a:rPr>
              <a:t> </a:t>
            </a:r>
            <a:endParaRPr lang="en-GB" b="1" dirty="0">
              <a:solidFill>
                <a:srgbClr val="000000"/>
              </a:solidFill>
              <a:latin typeface="Verdana"/>
              <a:ea typeface="Verdana"/>
              <a:cs typeface="Verdana"/>
              <a:sym typeface="Verdana"/>
            </a:endParaRPr>
          </a:p>
          <a:p>
            <a:endParaRPr lang="en-GB" b="1" dirty="0">
              <a:solidFill>
                <a:srgbClr val="000000"/>
              </a:solidFill>
              <a:latin typeface="Verdana"/>
              <a:ea typeface="Verdana"/>
              <a:cs typeface="Verdana"/>
              <a:sym typeface="Verdana"/>
            </a:endParaRPr>
          </a:p>
          <a:p>
            <a:pPr marL="457200" lvl="0" indent="-419100" rtl="0">
              <a:buClr>
                <a:schemeClr val="dk1"/>
              </a:buClr>
              <a:buSzPct val="166666"/>
              <a:buFont typeface="Arial"/>
              <a:buChar char="•"/>
            </a:pPr>
            <a:r>
              <a:rPr lang="en-GB" dirty="0"/>
              <a:t>Afterwards whoever has the highest points will win chocolates.</a:t>
            </a:r>
          </a:p>
          <a:p>
            <a:endParaRPr lang="en-GB" dirty="0"/>
          </a:p>
          <a:p>
            <a:endParaRPr lang="en-GB" dirty="0"/>
          </a:p>
        </p:txBody>
      </p:sp>
    </p:spTree>
  </p:cSld>
  <p:clrMapOvr>
    <a:masterClrMapping/>
  </p:clrMapOvr>
  <p:transition spd="slow">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Answers (1)</a:t>
            </a:r>
          </a:p>
        </p:txBody>
      </p:sp>
      <p:sp>
        <p:nvSpPr>
          <p:cNvPr id="197" name="Shape 197"/>
          <p:cNvSpPr txBox="1">
            <a:spLocks noGrp="1"/>
          </p:cNvSpPr>
          <p:nvPr>
            <p:ph type="body" idx="1"/>
          </p:nvPr>
        </p:nvSpPr>
        <p:spPr>
          <a:xfrm>
            <a:off x="58675" y="1600200"/>
            <a:ext cx="8982300" cy="4967700"/>
          </a:xfrm>
          <a:prstGeom prst="rect">
            <a:avLst/>
          </a:prstGeom>
        </p:spPr>
        <p:txBody>
          <a:bodyPr lIns="91425" tIns="91425" rIns="91425" bIns="91425" anchor="t" anchorCtr="0">
            <a:noAutofit/>
          </a:bodyPr>
          <a:lstStyle/>
          <a:p>
            <a:pPr marL="457200" lvl="0" indent="-355600" rtl="0">
              <a:buClr>
                <a:schemeClr val="dk1"/>
              </a:buClr>
              <a:buSzPct val="100000"/>
              <a:buFont typeface="Georgia"/>
              <a:buAutoNum type="arabicPeriod"/>
            </a:pPr>
            <a:r>
              <a:rPr lang="en-GB" sz="2000"/>
              <a:t>We have just learned about supportive technology, based on the following options which of the following is considered as supportive technology?</a:t>
            </a:r>
          </a:p>
          <a:p>
            <a:pPr marL="0" lvl="0" indent="457200" rtl="0">
              <a:buNone/>
            </a:pPr>
            <a:r>
              <a:rPr lang="en-GB" sz="2000">
                <a:solidFill>
                  <a:srgbClr val="FF0000"/>
                </a:solidFill>
              </a:rPr>
              <a:t>All of the above</a:t>
            </a:r>
          </a:p>
          <a:p>
            <a:endParaRPr lang="en-GB" sz="2000">
              <a:solidFill>
                <a:srgbClr val="FF0000"/>
              </a:solidFill>
            </a:endParaRPr>
          </a:p>
          <a:p>
            <a:pPr marL="457200" lvl="0" indent="-355600" rtl="0">
              <a:buClr>
                <a:schemeClr val="dk1"/>
              </a:buClr>
              <a:buSzPct val="100000"/>
              <a:buFont typeface="Georgia"/>
              <a:buAutoNum type="arabicPeriod"/>
            </a:pPr>
            <a:r>
              <a:rPr lang="en-GB" sz="2000"/>
              <a:t>Which device can be used for assistive technology?</a:t>
            </a:r>
          </a:p>
          <a:p>
            <a:pPr marL="0" lvl="0" indent="457200" rtl="0">
              <a:buNone/>
            </a:pPr>
            <a:r>
              <a:rPr lang="en-GB" sz="2000">
                <a:solidFill>
                  <a:srgbClr val="FF0000"/>
                </a:solidFill>
              </a:rPr>
              <a:t>http://www.chestercreek.com/media/keyboardMasthead.jpg</a:t>
            </a:r>
          </a:p>
          <a:p>
            <a:endParaRPr lang="en-GB" sz="2000">
              <a:solidFill>
                <a:srgbClr val="FF0000"/>
              </a:solidFill>
            </a:endParaRPr>
          </a:p>
          <a:p>
            <a:pPr marL="457200" lvl="0" indent="-355600" rtl="0">
              <a:buClr>
                <a:schemeClr val="dk1"/>
              </a:buClr>
              <a:buSzPct val="100000"/>
              <a:buFont typeface="Georgia"/>
              <a:buAutoNum type="arabicPeriod"/>
            </a:pPr>
            <a:r>
              <a:rPr lang="en-GB" sz="2000"/>
              <a:t>According to the required reading what is it that makes mobile technologies (phones, ipods, etc.) to support learning no matter the context?</a:t>
            </a:r>
          </a:p>
          <a:p>
            <a:pPr lvl="0" indent="457200" rtl="0">
              <a:buNone/>
            </a:pPr>
            <a:r>
              <a:rPr lang="en-GB" sz="2000">
                <a:solidFill>
                  <a:srgbClr val="FF0000"/>
                </a:solidFill>
              </a:rPr>
              <a:t>Portability</a:t>
            </a:r>
          </a:p>
        </p:txBody>
      </p:sp>
    </p:spTree>
  </p:cSld>
  <p:clrMapOvr>
    <a:masterClrMapping/>
  </p:clrMapOvr>
  <p:transition spd="slow">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Shape 202"/>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Answers (2)</a:t>
            </a:r>
          </a:p>
        </p:txBody>
      </p:sp>
      <p:sp>
        <p:nvSpPr>
          <p:cNvPr id="203" name="Shape 203"/>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GB" sz="2000"/>
              <a:t>4.	Tabletops are a great technology to use for lesson plans and group collaboration, why don't we see more implementation in learning environments?</a:t>
            </a:r>
          </a:p>
          <a:p>
            <a:pPr lvl="0" rtl="0">
              <a:buNone/>
            </a:pPr>
            <a:r>
              <a:rPr lang="en-GB" sz="2000"/>
              <a:t>	</a:t>
            </a:r>
            <a:r>
              <a:rPr lang="en-GB" sz="2000">
                <a:solidFill>
                  <a:srgbClr val="FF0000"/>
                </a:solidFill>
              </a:rPr>
              <a:t>Beliefs, Attitudes, Familiarity</a:t>
            </a:r>
          </a:p>
          <a:p>
            <a:endParaRPr lang="en-GB" sz="2000">
              <a:solidFill>
                <a:srgbClr val="FF0000"/>
              </a:solidFill>
            </a:endParaRPr>
          </a:p>
          <a:p>
            <a:pPr lvl="0" rtl="0">
              <a:buNone/>
            </a:pPr>
            <a:r>
              <a:rPr lang="en-GB" sz="2000"/>
              <a:t>5.	Gaming supports learning skills in school. Of the following skills which does gaming provide?  </a:t>
            </a:r>
          </a:p>
          <a:p>
            <a:pPr lvl="0" rtl="0">
              <a:buNone/>
            </a:pPr>
            <a:r>
              <a:rPr lang="en-GB" sz="2000"/>
              <a:t>	</a:t>
            </a:r>
            <a:r>
              <a:rPr lang="en-GB" sz="2000">
                <a:solidFill>
                  <a:srgbClr val="FF0000"/>
                </a:solidFill>
              </a:rPr>
              <a:t>Collaborative teamwork, Problem making, Decision making</a:t>
            </a:r>
          </a:p>
          <a:p>
            <a:endParaRPr lang="en-GB" sz="2000">
              <a:solidFill>
                <a:srgbClr val="FF0000"/>
              </a:solidFill>
            </a:endParaRPr>
          </a:p>
          <a:p>
            <a:pPr lvl="0" rtl="0">
              <a:buNone/>
            </a:pPr>
            <a:r>
              <a:rPr lang="en-GB" sz="2000">
                <a:solidFill>
                  <a:srgbClr val="000000"/>
                </a:solidFill>
              </a:rPr>
              <a:t>6.	One barrier to the inclusion of technology is teachers/professors.  Which of the following options does not describe the teachers barrier?</a:t>
            </a:r>
          </a:p>
          <a:p>
            <a:pPr lvl="0" rtl="0">
              <a:buNone/>
            </a:pPr>
            <a:r>
              <a:rPr lang="en-GB" sz="2000">
                <a:solidFill>
                  <a:srgbClr val="000000"/>
                </a:solidFill>
              </a:rPr>
              <a:t>	</a:t>
            </a:r>
            <a:r>
              <a:rPr lang="en-GB" sz="2000">
                <a:solidFill>
                  <a:srgbClr val="FF0000"/>
                </a:solidFill>
              </a:rPr>
              <a:t>Money</a:t>
            </a:r>
          </a:p>
          <a:p>
            <a:endParaRPr lang="en-GB" sz="2000">
              <a:solidFill>
                <a:srgbClr val="FF0000"/>
              </a:solidFill>
            </a:endParaRPr>
          </a:p>
        </p:txBody>
      </p:sp>
    </p:spTree>
  </p:cSld>
  <p:clrMapOvr>
    <a:masterClrMapping/>
  </p:clrMapOvr>
  <p:transition spd="slow">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Shape 208"/>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Answers (3)</a:t>
            </a:r>
          </a:p>
        </p:txBody>
      </p:sp>
      <p:sp>
        <p:nvSpPr>
          <p:cNvPr id="209" name="Shape 209"/>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GB" sz="1900"/>
              <a:t>7.	All technology types allow students to become more ________ in a classroom.</a:t>
            </a:r>
          </a:p>
          <a:p>
            <a:pPr lvl="0" rtl="0">
              <a:buNone/>
            </a:pPr>
            <a:r>
              <a:rPr lang="en-GB" sz="1900"/>
              <a:t>	</a:t>
            </a:r>
            <a:r>
              <a:rPr lang="en-GB" sz="1900">
                <a:solidFill>
                  <a:srgbClr val="FF0000"/>
                </a:solidFill>
              </a:rPr>
              <a:t>Interactive</a:t>
            </a:r>
          </a:p>
          <a:p>
            <a:endParaRPr lang="en-GB" sz="1900">
              <a:solidFill>
                <a:srgbClr val="FF0000"/>
              </a:solidFill>
            </a:endParaRPr>
          </a:p>
          <a:p>
            <a:pPr lvl="0" rtl="0">
              <a:buNone/>
            </a:pPr>
            <a:r>
              <a:rPr lang="en-GB" sz="1900">
                <a:solidFill>
                  <a:srgbClr val="000000"/>
                </a:solidFill>
              </a:rPr>
              <a:t>8.	Research has shown supportive technology in the classroom is a viable solution.</a:t>
            </a:r>
          </a:p>
          <a:p>
            <a:pPr lvl="0" rtl="0">
              <a:buNone/>
            </a:pPr>
            <a:r>
              <a:rPr lang="en-GB" sz="1900">
                <a:solidFill>
                  <a:srgbClr val="000000"/>
                </a:solidFill>
              </a:rPr>
              <a:t>	</a:t>
            </a:r>
            <a:r>
              <a:rPr lang="en-GB" sz="1900">
                <a:solidFill>
                  <a:srgbClr val="FF0000"/>
                </a:solidFill>
              </a:rPr>
              <a:t>True</a:t>
            </a:r>
          </a:p>
          <a:p>
            <a:endParaRPr lang="en-GB" sz="1900">
              <a:solidFill>
                <a:srgbClr val="FF0000"/>
              </a:solidFill>
            </a:endParaRPr>
          </a:p>
          <a:p>
            <a:pPr lvl="0" rtl="0">
              <a:buNone/>
            </a:pPr>
            <a:r>
              <a:rPr lang="en-GB" sz="1900">
                <a:solidFill>
                  <a:srgbClr val="000000"/>
                </a:solidFill>
              </a:rPr>
              <a:t>9.	Technology requires just hardware.</a:t>
            </a:r>
          </a:p>
          <a:p>
            <a:pPr lvl="0" rtl="0">
              <a:buNone/>
            </a:pPr>
            <a:r>
              <a:rPr lang="en-GB" sz="1900">
                <a:solidFill>
                  <a:srgbClr val="000000"/>
                </a:solidFill>
              </a:rPr>
              <a:t>	</a:t>
            </a:r>
            <a:r>
              <a:rPr lang="en-GB" sz="1900">
                <a:solidFill>
                  <a:srgbClr val="FF0000"/>
                </a:solidFill>
              </a:rPr>
              <a:t>False</a:t>
            </a:r>
          </a:p>
          <a:p>
            <a:endParaRPr lang="en-GB" sz="1900">
              <a:solidFill>
                <a:srgbClr val="FF0000"/>
              </a:solidFill>
            </a:endParaRPr>
          </a:p>
          <a:p>
            <a:pPr lvl="0" rtl="0">
              <a:buNone/>
            </a:pPr>
            <a:r>
              <a:rPr lang="en-GB" sz="1900">
                <a:solidFill>
                  <a:srgbClr val="000000"/>
                </a:solidFill>
              </a:rPr>
              <a:t>10.	Some technologies are banned from the classroom (laptop, phones, etc.) because of one of the main cons it offers in all technology types, what is it?</a:t>
            </a:r>
          </a:p>
          <a:p>
            <a:pPr>
              <a:buNone/>
            </a:pPr>
            <a:r>
              <a:rPr lang="en-GB" sz="1900">
                <a:solidFill>
                  <a:srgbClr val="000000"/>
                </a:solidFill>
              </a:rPr>
              <a:t>	</a:t>
            </a:r>
            <a:r>
              <a:rPr lang="en-GB" sz="1900">
                <a:solidFill>
                  <a:srgbClr val="FF0000"/>
                </a:solidFill>
              </a:rPr>
              <a:t>Distraction</a:t>
            </a:r>
          </a:p>
        </p:txBody>
      </p:sp>
    </p:spTree>
  </p:cSld>
  <p:clrMapOvr>
    <a:masterClrMapping/>
  </p:clrMapOvr>
  <p:transition spd="slow">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Shape 214"/>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GB"/>
              <a:t>References (1)</a:t>
            </a:r>
          </a:p>
        </p:txBody>
      </p:sp>
      <p:sp>
        <p:nvSpPr>
          <p:cNvPr id="215" name="Shape 215"/>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GB" sz="1100">
                <a:solidFill>
                  <a:srgbClr val="000000"/>
                </a:solidFill>
                <a:latin typeface="Arial"/>
                <a:ea typeface="Arial"/>
                <a:cs typeface="Arial"/>
                <a:sym typeface="Arial"/>
              </a:rPr>
              <a:t>Claudio Alvarez, Rosa Alarcon, and Miguel Nussbaum (2011). Implementing collaborative</a:t>
            </a:r>
          </a:p>
          <a:p>
            <a:pPr marL="457200" lvl="0" indent="0" rtl="0">
              <a:lnSpc>
                <a:spcPct val="115000"/>
              </a:lnSpc>
              <a:spcBef>
                <a:spcPts val="0"/>
              </a:spcBef>
              <a:buNone/>
            </a:pPr>
            <a:r>
              <a:rPr lang="en-GB" sz="1100">
                <a:solidFill>
                  <a:srgbClr val="000000"/>
                </a:solidFill>
                <a:latin typeface="Arial"/>
                <a:ea typeface="Arial"/>
                <a:cs typeface="Arial"/>
                <a:sym typeface="Arial"/>
              </a:rPr>
              <a:t>learning activities in the classroom supported by one-to-one mobile computing: A design-based process, </a:t>
            </a:r>
            <a:r>
              <a:rPr lang="en-GB" sz="1100" i="1">
                <a:solidFill>
                  <a:srgbClr val="000000"/>
                </a:solidFill>
                <a:latin typeface="Arial"/>
                <a:ea typeface="Arial"/>
                <a:cs typeface="Arial"/>
                <a:sym typeface="Arial"/>
              </a:rPr>
              <a:t>Mobile Applications: Status and Trends, 84,</a:t>
            </a:r>
            <a:r>
              <a:rPr lang="en-GB" sz="1100">
                <a:solidFill>
                  <a:srgbClr val="000000"/>
                </a:solidFill>
                <a:latin typeface="Arial"/>
                <a:ea typeface="Arial"/>
                <a:cs typeface="Arial"/>
                <a:sym typeface="Arial"/>
              </a:rPr>
              <a:t> 1961-1976.</a:t>
            </a:r>
            <a:r>
              <a:rPr lang="en-GB" sz="1100">
                <a:solidFill>
                  <a:srgbClr val="000000"/>
                </a:solidFill>
                <a:latin typeface="Arial"/>
                <a:ea typeface="Arial"/>
                <a:cs typeface="Arial"/>
                <a:sym typeface="Arial"/>
                <a:hlinkClick r:id="rId3"/>
              </a:rPr>
              <a:t> </a:t>
            </a:r>
            <a:r>
              <a:rPr lang="en-GB" sz="1100" u="sng">
                <a:solidFill>
                  <a:srgbClr val="5C5C5C"/>
                </a:solidFill>
                <a:latin typeface="Arial"/>
                <a:ea typeface="Arial"/>
                <a:cs typeface="Arial"/>
                <a:sym typeface="Arial"/>
                <a:hlinkClick r:id="rId3"/>
              </a:rPr>
              <a:t>http://dx.doi.org.ezproxy.library.dal.ca/10.1016/j.jss.2011.07.011</a:t>
            </a:r>
          </a:p>
          <a:p>
            <a:endParaRPr lang="en-GB" sz="1100" u="sng">
              <a:solidFill>
                <a:srgbClr val="5C5C5C"/>
              </a:solidFill>
              <a:latin typeface="Arial"/>
              <a:ea typeface="Arial"/>
              <a:cs typeface="Arial"/>
              <a:sym typeface="Arial"/>
              <a:hlinkClick r:id="rId3"/>
            </a:endParaRPr>
          </a:p>
          <a:p>
            <a:pPr lvl="0" rtl="0">
              <a:buNone/>
            </a:pPr>
            <a:r>
              <a:rPr lang="en-GB" sz="1100">
                <a:solidFill>
                  <a:srgbClr val="000000"/>
                </a:solidFill>
                <a:latin typeface="Arial"/>
                <a:ea typeface="Arial"/>
                <a:cs typeface="Arial"/>
                <a:sym typeface="Arial"/>
              </a:rPr>
              <a:t>Álvaro Fernández-López,</a:t>
            </a:r>
            <a:r>
              <a:rPr lang="en-GB" sz="1100">
                <a:solidFill>
                  <a:srgbClr val="000000"/>
                </a:solidFill>
                <a:latin typeface="Arial"/>
                <a:ea typeface="Arial"/>
                <a:cs typeface="Arial"/>
                <a:sym typeface="Arial"/>
                <a:hlinkClick r:id="rId4"/>
              </a:rPr>
              <a:t> </a:t>
            </a:r>
            <a:r>
              <a:rPr lang="en-GB" sz="1100" u="sng">
                <a:solidFill>
                  <a:srgbClr val="000000"/>
                </a:solidFill>
                <a:latin typeface="Arial"/>
                <a:ea typeface="Arial"/>
                <a:cs typeface="Arial"/>
                <a:sym typeface="Arial"/>
                <a:hlinkClick r:id="rId4"/>
              </a:rPr>
              <a:t>María José Rodríguez-Fórtiz</a:t>
            </a:r>
            <a:r>
              <a:rPr lang="en-GB" sz="1100">
                <a:solidFill>
                  <a:srgbClr val="000000"/>
                </a:solidFill>
                <a:latin typeface="Arial"/>
                <a:ea typeface="Arial"/>
                <a:cs typeface="Arial"/>
                <a:sym typeface="Arial"/>
              </a:rPr>
              <a:t>,</a:t>
            </a:r>
            <a:r>
              <a:rPr lang="en-GB" sz="1100">
                <a:solidFill>
                  <a:srgbClr val="000000"/>
                </a:solidFill>
                <a:latin typeface="Arial"/>
                <a:ea typeface="Arial"/>
                <a:cs typeface="Arial"/>
                <a:sym typeface="Arial"/>
                <a:hlinkClick r:id="rId4"/>
              </a:rPr>
              <a:t> </a:t>
            </a:r>
            <a:r>
              <a:rPr lang="en-GB" sz="1100" u="sng">
                <a:solidFill>
                  <a:srgbClr val="000000"/>
                </a:solidFill>
                <a:latin typeface="Arial"/>
                <a:ea typeface="Arial"/>
                <a:cs typeface="Arial"/>
                <a:sym typeface="Arial"/>
                <a:hlinkClick r:id="rId4"/>
              </a:rPr>
              <a:t>María Luisa Rodríguez-Almendros</a:t>
            </a:r>
            <a:r>
              <a:rPr lang="en-GB" sz="1100">
                <a:solidFill>
                  <a:srgbClr val="000000"/>
                </a:solidFill>
                <a:latin typeface="Arial"/>
                <a:ea typeface="Arial"/>
                <a:cs typeface="Arial"/>
                <a:sym typeface="Arial"/>
              </a:rPr>
              <a:t>, and</a:t>
            </a:r>
          </a:p>
          <a:p>
            <a:pPr marL="457200" lvl="0" indent="0" rtl="0">
              <a:lnSpc>
                <a:spcPct val="115000"/>
              </a:lnSpc>
              <a:spcBef>
                <a:spcPts val="0"/>
              </a:spcBef>
              <a:buNone/>
            </a:pPr>
            <a:r>
              <a:rPr lang="en-GB" sz="1100" u="sng">
                <a:solidFill>
                  <a:srgbClr val="000000"/>
                </a:solidFill>
                <a:latin typeface="Arial"/>
                <a:ea typeface="Arial"/>
                <a:cs typeface="Arial"/>
                <a:sym typeface="Arial"/>
                <a:hlinkClick r:id="rId4"/>
              </a:rPr>
              <a:t>María José Martínez-Segura</a:t>
            </a:r>
            <a:r>
              <a:rPr lang="en-GB" sz="1100">
                <a:solidFill>
                  <a:srgbClr val="000000"/>
                </a:solidFill>
                <a:latin typeface="Arial"/>
                <a:ea typeface="Arial"/>
                <a:cs typeface="Arial"/>
                <a:sym typeface="Arial"/>
              </a:rPr>
              <a:t> (2013). Mobile learning technology based on iOS devices to support students with special education needs, </a:t>
            </a:r>
            <a:r>
              <a:rPr lang="en-GB" sz="1100" i="1">
                <a:solidFill>
                  <a:srgbClr val="000000"/>
                </a:solidFill>
                <a:latin typeface="Arial"/>
                <a:ea typeface="Arial"/>
                <a:cs typeface="Arial"/>
                <a:sym typeface="Arial"/>
              </a:rPr>
              <a:t>Computers and Technology, 61</a:t>
            </a:r>
            <a:r>
              <a:rPr lang="en-GB" sz="1100">
                <a:solidFill>
                  <a:srgbClr val="000000"/>
                </a:solidFill>
                <a:latin typeface="Arial"/>
                <a:ea typeface="Arial"/>
                <a:cs typeface="Arial"/>
                <a:sym typeface="Arial"/>
              </a:rPr>
              <a:t>, 77-90.</a:t>
            </a:r>
            <a:r>
              <a:rPr lang="en-GB" sz="1100">
                <a:solidFill>
                  <a:srgbClr val="000000"/>
                </a:solidFill>
                <a:latin typeface="Arial"/>
                <a:ea typeface="Arial"/>
                <a:cs typeface="Arial"/>
                <a:sym typeface="Arial"/>
                <a:hlinkClick r:id="rId5"/>
              </a:rPr>
              <a:t> </a:t>
            </a:r>
            <a:r>
              <a:rPr lang="en-GB" sz="1100" u="sng">
                <a:solidFill>
                  <a:srgbClr val="5C5C5C"/>
                </a:solidFill>
                <a:latin typeface="Arial"/>
                <a:ea typeface="Arial"/>
                <a:cs typeface="Arial"/>
                <a:sym typeface="Arial"/>
                <a:hlinkClick r:id="rId5"/>
              </a:rPr>
              <a:t>http://dx.doi.org/10.1016/j.compedu.2012.09.014</a:t>
            </a:r>
          </a:p>
          <a:p>
            <a:endParaRPr lang="en-GB" sz="1100" u="sng">
              <a:solidFill>
                <a:srgbClr val="5C5C5C"/>
              </a:solidFill>
              <a:latin typeface="Arial"/>
              <a:ea typeface="Arial"/>
              <a:cs typeface="Arial"/>
              <a:sym typeface="Arial"/>
              <a:hlinkClick r:id="rId5"/>
            </a:endParaRPr>
          </a:p>
          <a:p>
            <a:pPr lvl="0" rtl="0">
              <a:buNone/>
            </a:pPr>
            <a:r>
              <a:rPr lang="en-GB" sz="1100">
                <a:solidFill>
                  <a:srgbClr val="000000"/>
                </a:solidFill>
                <a:latin typeface="Arial"/>
                <a:ea typeface="Arial"/>
                <a:cs typeface="Arial"/>
                <a:sym typeface="Arial"/>
              </a:rPr>
              <a:t>CITEd Research Center. </a:t>
            </a:r>
            <a:r>
              <a:rPr lang="en-GB" sz="1100" i="1">
                <a:solidFill>
                  <a:srgbClr val="000000"/>
                </a:solidFill>
                <a:latin typeface="Arial"/>
                <a:ea typeface="Arial"/>
                <a:cs typeface="Arial"/>
                <a:sym typeface="Arial"/>
              </a:rPr>
              <a:t>Technology Implementation in Schools: Key factors to Consider.</a:t>
            </a:r>
          </a:p>
          <a:p>
            <a:pPr lvl="0" indent="457200" rtl="0">
              <a:lnSpc>
                <a:spcPct val="115000"/>
              </a:lnSpc>
              <a:spcBef>
                <a:spcPts val="0"/>
              </a:spcBef>
              <a:buNone/>
            </a:pPr>
            <a:r>
              <a:rPr lang="en-GB" sz="1100">
                <a:solidFill>
                  <a:srgbClr val="000000"/>
                </a:solidFill>
                <a:latin typeface="Arial"/>
                <a:ea typeface="Arial"/>
                <a:cs typeface="Arial"/>
                <a:sym typeface="Arial"/>
              </a:rPr>
              <a:t>Retrieved February 1, 2012, from</a:t>
            </a:r>
            <a:r>
              <a:rPr lang="en-GB" sz="1100">
                <a:solidFill>
                  <a:srgbClr val="000000"/>
                </a:solidFill>
                <a:latin typeface="Arial"/>
                <a:ea typeface="Arial"/>
                <a:cs typeface="Arial"/>
                <a:sym typeface="Arial"/>
                <a:hlinkClick r:id="rId6"/>
              </a:rPr>
              <a:t> </a:t>
            </a:r>
            <a:r>
              <a:rPr lang="en-GB" sz="1100" u="sng">
                <a:solidFill>
                  <a:srgbClr val="1155CC"/>
                </a:solidFill>
                <a:latin typeface="Arial"/>
                <a:ea typeface="Arial"/>
                <a:cs typeface="Arial"/>
                <a:sym typeface="Arial"/>
                <a:hlinkClick r:id="rId6"/>
              </a:rPr>
              <a:t>http://www.cited.org/index.aspx?page_id=187</a:t>
            </a:r>
            <a:r>
              <a:rPr lang="en-GB" sz="1100">
                <a:solidFill>
                  <a:srgbClr val="000000"/>
                </a:solidFill>
                <a:latin typeface="Arial"/>
                <a:ea typeface="Arial"/>
                <a:cs typeface="Arial"/>
                <a:sym typeface="Arial"/>
              </a:rPr>
              <a:t>.</a:t>
            </a:r>
          </a:p>
          <a:p>
            <a:endParaRPr lang="en-GB" sz="1100">
              <a:solidFill>
                <a:srgbClr val="000000"/>
              </a:solidFill>
              <a:latin typeface="Arial"/>
              <a:ea typeface="Arial"/>
              <a:cs typeface="Arial"/>
              <a:sym typeface="Arial"/>
            </a:endParaRPr>
          </a:p>
          <a:p>
            <a:pPr lvl="0" rtl="0">
              <a:buNone/>
            </a:pPr>
            <a:r>
              <a:rPr lang="en-GB" sz="1100">
                <a:solidFill>
                  <a:srgbClr val="000000"/>
                </a:solidFill>
                <a:latin typeface="Arial"/>
                <a:ea typeface="Arial"/>
                <a:cs typeface="Arial"/>
                <a:sym typeface="Arial"/>
              </a:rPr>
              <a:t>Chambers, D. J. (2011). Assistive technology: Effects of training on education assistants'</a:t>
            </a:r>
          </a:p>
          <a:p>
            <a:pPr marL="457200" lvl="0" indent="0" rtl="0">
              <a:lnSpc>
                <a:spcPct val="115000"/>
              </a:lnSpc>
              <a:spcBef>
                <a:spcPts val="0"/>
              </a:spcBef>
              <a:buNone/>
            </a:pPr>
            <a:r>
              <a:rPr lang="en-GB" sz="1100">
                <a:solidFill>
                  <a:srgbClr val="000000"/>
                </a:solidFill>
                <a:latin typeface="Arial"/>
                <a:ea typeface="Arial"/>
                <a:cs typeface="Arial"/>
                <a:sym typeface="Arial"/>
              </a:rPr>
              <a:t>perceptions of themselves as users and facilitators of assistive technology and consequent transfer of skills to the classroom environment(Doctoral Dissertation). University of Notre Dame Australia, Fremantle, WA. http://researchonline.nd.edu.au/cgi/viewcontent.cgi?article=1065&amp;context=theses</a:t>
            </a:r>
          </a:p>
          <a:p>
            <a:endParaRPr lang="en-GB" sz="1100">
              <a:solidFill>
                <a:srgbClr val="000000"/>
              </a:solidFill>
              <a:latin typeface="Arial"/>
              <a:ea typeface="Arial"/>
              <a:cs typeface="Arial"/>
              <a:sym typeface="Arial"/>
            </a:endParaRPr>
          </a:p>
          <a:p>
            <a:pPr lvl="0" rtl="0">
              <a:buNone/>
            </a:pPr>
            <a:r>
              <a:rPr lang="en-GB" sz="1100">
                <a:solidFill>
                  <a:srgbClr val="000000"/>
                </a:solidFill>
                <a:latin typeface="Arial"/>
                <a:ea typeface="Arial"/>
                <a:cs typeface="Arial"/>
                <a:sym typeface="Arial"/>
              </a:rPr>
              <a:t>Cramer, M., Hirano, S.h, Tentori, M., Yeganyan, M.T., Hayes, G.T. (2011).</a:t>
            </a:r>
            <a:r>
              <a:rPr lang="en-GB" sz="1100" u="sng">
                <a:solidFill>
                  <a:srgbClr val="1155CC"/>
                </a:solidFill>
                <a:latin typeface="Arial"/>
                <a:ea typeface="Arial"/>
                <a:cs typeface="Arial"/>
                <a:sym typeface="Arial"/>
                <a:hlinkClick r:id="rId7"/>
              </a:rPr>
              <a:t>Classroom-based</a:t>
            </a:r>
          </a:p>
          <a:p>
            <a:pPr marL="457200" lvl="0" indent="0" rtl="0">
              <a:lnSpc>
                <a:spcPct val="115000"/>
              </a:lnSpc>
              <a:spcBef>
                <a:spcPts val="0"/>
              </a:spcBef>
              <a:buNone/>
            </a:pPr>
            <a:r>
              <a:rPr lang="en-GB" sz="1100" u="sng">
                <a:solidFill>
                  <a:srgbClr val="1155CC"/>
                </a:solidFill>
                <a:latin typeface="Arial"/>
                <a:ea typeface="Arial"/>
                <a:cs typeface="Arial"/>
                <a:sym typeface="Arial"/>
                <a:hlinkClick r:id="rId7"/>
              </a:rPr>
              <a:t>Assistive Technology: Collective Use of Interactive Visual Schedules by Students with Autism.</a:t>
            </a:r>
            <a:r>
              <a:rPr lang="en-GB" sz="1100">
                <a:solidFill>
                  <a:srgbClr val="000000"/>
                </a:solidFill>
                <a:latin typeface="Arial"/>
                <a:ea typeface="Arial"/>
                <a:cs typeface="Arial"/>
                <a:sym typeface="Arial"/>
              </a:rPr>
              <a:t> In Proc. of Proceedings of the 2011 annual conference on Human factors in computing systems (CHI 2011), Vancouver, BC, 1-10.</a:t>
            </a:r>
          </a:p>
          <a:p>
            <a:endParaRPr lang="en-GB" sz="1100">
              <a:solidFill>
                <a:srgbClr val="000000"/>
              </a:solidFill>
              <a:latin typeface="Arial"/>
              <a:ea typeface="Arial"/>
              <a:cs typeface="Arial"/>
              <a:sym typeface="Arial"/>
            </a:endParaRPr>
          </a:p>
          <a:p>
            <a:endParaRPr lang="en-GB" sz="1100">
              <a:solidFill>
                <a:srgbClr val="000000"/>
              </a:solidFill>
              <a:latin typeface="Arial"/>
              <a:ea typeface="Arial"/>
              <a:cs typeface="Arial"/>
              <a:sym typeface="Arial"/>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Mobile Surveying</a:t>
            </a:r>
          </a:p>
        </p:txBody>
      </p:sp>
      <p:sp>
        <p:nvSpPr>
          <p:cNvPr id="52" name="Shape 52"/>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GB" dirty="0"/>
              <a:t>During this presentation we hope that you participate in the discussion, so we have actually incorporated technology in the classroom.</a:t>
            </a:r>
          </a:p>
          <a:p>
            <a:endParaRPr lang="en-GB" dirty="0"/>
          </a:p>
          <a:p>
            <a:pPr lvl="0" rtl="0">
              <a:buNone/>
            </a:pPr>
            <a:r>
              <a:rPr lang="en-GB" dirty="0"/>
              <a:t>Follow this link: </a:t>
            </a:r>
            <a:r>
              <a:rPr lang="en-GB" sz="2400" b="1" dirty="0">
                <a:solidFill>
                  <a:srgbClr val="000000"/>
                </a:solidFill>
                <a:latin typeface="Verdana"/>
                <a:ea typeface="Verdana"/>
                <a:cs typeface="Verdana"/>
                <a:sym typeface="Verdana"/>
                <a:hlinkClick r:id="rId3"/>
              </a:rPr>
              <a:t>http://</a:t>
            </a:r>
            <a:r>
              <a:rPr lang="en-GB" sz="2400" b="1" dirty="0" smtClean="0">
                <a:solidFill>
                  <a:srgbClr val="000000"/>
                </a:solidFill>
                <a:latin typeface="Verdana"/>
                <a:ea typeface="Verdana"/>
                <a:cs typeface="Verdana"/>
                <a:sym typeface="Verdana"/>
                <a:hlinkClick r:id="rId3"/>
              </a:rPr>
              <a:t>tinyurl.com/a88gvc6</a:t>
            </a:r>
            <a:r>
              <a:rPr lang="en-GB" sz="2400" b="1" dirty="0" smtClean="0">
                <a:solidFill>
                  <a:srgbClr val="000000"/>
                </a:solidFill>
                <a:latin typeface="Verdana"/>
                <a:ea typeface="Verdana"/>
                <a:cs typeface="Verdana"/>
                <a:sym typeface="Verdana"/>
              </a:rPr>
              <a:t>  </a:t>
            </a:r>
            <a:endParaRPr lang="en-GB" sz="2400" b="1" dirty="0">
              <a:solidFill>
                <a:srgbClr val="000000"/>
              </a:solidFill>
              <a:latin typeface="Verdana"/>
              <a:ea typeface="Verdana"/>
              <a:cs typeface="Verdana"/>
              <a:sym typeface="Verdana"/>
            </a:endParaRPr>
          </a:p>
          <a:p>
            <a:endParaRPr lang="en-GB" sz="2400" b="1" dirty="0">
              <a:solidFill>
                <a:srgbClr val="000000"/>
              </a:solidFill>
              <a:latin typeface="Verdana"/>
              <a:ea typeface="Verdana"/>
              <a:cs typeface="Verdana"/>
              <a:sym typeface="Verdana"/>
            </a:endParaRPr>
          </a:p>
          <a:p>
            <a:pPr lvl="0" rtl="0">
              <a:buNone/>
            </a:pPr>
            <a:r>
              <a:rPr lang="en-GB" dirty="0"/>
              <a:t>And whenever you see this symbol:</a:t>
            </a:r>
          </a:p>
          <a:p>
            <a:pPr lvl="0" rtl="0">
              <a:buNone/>
            </a:pPr>
            <a:r>
              <a:rPr lang="en-GB" dirty="0"/>
              <a:t>at the top right corner you can participate in a survey.  </a:t>
            </a:r>
          </a:p>
        </p:txBody>
      </p:sp>
      <p:sp>
        <p:nvSpPr>
          <p:cNvPr id="53" name="Shape 53"/>
          <p:cNvSpPr/>
          <p:nvPr/>
        </p:nvSpPr>
        <p:spPr>
          <a:xfrm>
            <a:off x="7483500" y="360950"/>
            <a:ext cx="1203300" cy="812100"/>
          </a:xfrm>
          <a:prstGeom prst="star4">
            <a:avLst>
              <a:gd name="adj" fmla="val 12500"/>
            </a:avLst>
          </a:prstGeom>
          <a:solidFill>
            <a:srgbClr val="980000"/>
          </a:solidFill>
          <a:ln w="19050" cap="flat">
            <a:solidFill>
              <a:schemeClr val="dk2"/>
            </a:solidFill>
            <a:prstDash val="solid"/>
            <a:round/>
            <a:headEnd type="none" w="med" len="med"/>
            <a:tailEnd type="none" w="med" len="med"/>
          </a:ln>
        </p:spPr>
        <p:txBody>
          <a:bodyPr lIns="91425" tIns="91425" rIns="91425" bIns="91425" anchor="ctr" anchorCtr="0">
            <a:noAutofit/>
          </a:bodyPr>
          <a:lstStyle/>
          <a:p>
            <a:endParaRPr/>
          </a:p>
        </p:txBody>
      </p:sp>
      <p:sp>
        <p:nvSpPr>
          <p:cNvPr id="54" name="Shape 54"/>
          <p:cNvSpPr/>
          <p:nvPr/>
        </p:nvSpPr>
        <p:spPr>
          <a:xfrm>
            <a:off x="6659125" y="4739600"/>
            <a:ext cx="1203300" cy="812100"/>
          </a:xfrm>
          <a:prstGeom prst="star4">
            <a:avLst>
              <a:gd name="adj" fmla="val 12500"/>
            </a:avLst>
          </a:prstGeom>
          <a:solidFill>
            <a:srgbClr val="980000"/>
          </a:solidFill>
          <a:ln w="19050" cap="flat">
            <a:solidFill>
              <a:schemeClr val="dk2"/>
            </a:solidFill>
            <a:prstDash val="solid"/>
            <a:round/>
            <a:headEnd type="none" w="med" len="med"/>
            <a:tailEnd type="none" w="med" len="med"/>
          </a:ln>
        </p:spPr>
        <p:txBody>
          <a:bodyPr lIns="91425" tIns="91425" rIns="91425" bIns="91425" anchor="ctr" anchorCtr="0">
            <a:noAutofit/>
          </a:bodyPr>
          <a:lstStyle/>
          <a:p>
            <a:endParaRPr/>
          </a:p>
        </p:txBody>
      </p:sp>
    </p:spTree>
  </p:cSld>
  <p:clrMapOvr>
    <a:masterClrMapping/>
  </p:clrMapOvr>
  <p:transition spd="slow">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GB"/>
              <a:t>References (2)</a:t>
            </a:r>
          </a:p>
        </p:txBody>
      </p:sp>
      <p:sp>
        <p:nvSpPr>
          <p:cNvPr id="221" name="Shape 221"/>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Clr>
                <a:srgbClr val="000000"/>
              </a:buClr>
              <a:buSzPct val="100000"/>
              <a:buFont typeface="Arial"/>
              <a:buNone/>
            </a:pPr>
            <a:r>
              <a:rPr lang="en-GB" sz="1100">
                <a:solidFill>
                  <a:srgbClr val="000000"/>
                </a:solidFill>
                <a:latin typeface="Arial"/>
                <a:ea typeface="Arial"/>
                <a:cs typeface="Arial"/>
                <a:sym typeface="Arial"/>
              </a:rPr>
              <a:t>AlAgha, I., Hatch, A., Ma, L., Burd, L. (2010).</a:t>
            </a:r>
            <a:r>
              <a:rPr lang="en-GB" sz="1100">
                <a:solidFill>
                  <a:srgbClr val="000000"/>
                </a:solidFill>
                <a:latin typeface="Arial"/>
                <a:ea typeface="Arial"/>
                <a:cs typeface="Arial"/>
                <a:sym typeface="Arial"/>
                <a:hlinkClick r:id="rId3"/>
              </a:rPr>
              <a:t> </a:t>
            </a:r>
            <a:r>
              <a:rPr lang="en-GB" sz="1100" u="sng">
                <a:solidFill>
                  <a:srgbClr val="1155CC"/>
                </a:solidFill>
                <a:latin typeface="Arial"/>
                <a:ea typeface="Arial"/>
                <a:cs typeface="Arial"/>
                <a:sym typeface="Arial"/>
                <a:hlinkClick r:id="rId3"/>
              </a:rPr>
              <a:t>Towards a Teacher-Centric Approach for</a:t>
            </a:r>
          </a:p>
          <a:p>
            <a:pPr lvl="0" indent="457200" rtl="0">
              <a:buClr>
                <a:srgbClr val="000000"/>
              </a:buClr>
              <a:buSzPct val="100000"/>
              <a:buFont typeface="Arial"/>
              <a:buNone/>
            </a:pPr>
            <a:r>
              <a:rPr lang="en-GB" sz="1100" u="sng">
                <a:solidFill>
                  <a:srgbClr val="1155CC"/>
                </a:solidFill>
                <a:latin typeface="Arial"/>
                <a:ea typeface="Arial"/>
                <a:cs typeface="Arial"/>
                <a:sym typeface="Arial"/>
                <a:hlinkClick r:id="rId3"/>
              </a:rPr>
              <a:t>Multi-Touch Surfaces in Classrooms.</a:t>
            </a:r>
            <a:r>
              <a:rPr lang="en-GB" sz="1100">
                <a:solidFill>
                  <a:srgbClr val="000000"/>
                </a:solidFill>
                <a:latin typeface="Arial"/>
                <a:ea typeface="Arial"/>
                <a:cs typeface="Arial"/>
                <a:sym typeface="Arial"/>
              </a:rPr>
              <a:t> In Proc. Interactive Tabletops and Surfaces 2010, Saabrcken, Germany, 187-196.</a:t>
            </a:r>
          </a:p>
          <a:p>
            <a:endParaRPr lang="en-GB" sz="1100">
              <a:solidFill>
                <a:srgbClr val="000000"/>
              </a:solidFill>
              <a:latin typeface="Arial"/>
              <a:ea typeface="Arial"/>
              <a:cs typeface="Arial"/>
              <a:sym typeface="Arial"/>
            </a:endParaRPr>
          </a:p>
          <a:p>
            <a:pPr lvl="0" rtl="0">
              <a:buClr>
                <a:srgbClr val="000000"/>
              </a:buClr>
              <a:buSzPct val="100000"/>
              <a:buFont typeface="Arial"/>
              <a:buNone/>
            </a:pPr>
            <a:r>
              <a:rPr lang="en-GB" sz="1100">
                <a:solidFill>
                  <a:srgbClr val="000000"/>
                </a:solidFill>
                <a:latin typeface="Arial"/>
                <a:ea typeface="Arial"/>
                <a:cs typeface="Arial"/>
                <a:sym typeface="Arial"/>
              </a:rPr>
              <a:t>Robert M. Maninger, (2006). Successful technology Integration: Student Test Scores Improved in</a:t>
            </a:r>
          </a:p>
          <a:p>
            <a:pPr marL="457200" lvl="0" indent="0" rtl="0">
              <a:buNone/>
            </a:pPr>
            <a:r>
              <a:rPr lang="en-GB" sz="1100">
                <a:solidFill>
                  <a:srgbClr val="000000"/>
                </a:solidFill>
                <a:latin typeface="Arial"/>
                <a:ea typeface="Arial"/>
                <a:cs typeface="Arial"/>
                <a:sym typeface="Arial"/>
              </a:rPr>
              <a:t>an English Literature Course through the Use of Supportive Devices. </a:t>
            </a:r>
            <a:r>
              <a:rPr lang="en-GB" sz="1100" i="1">
                <a:solidFill>
                  <a:srgbClr val="000000"/>
                </a:solidFill>
                <a:latin typeface="Arial"/>
                <a:ea typeface="Arial"/>
                <a:cs typeface="Arial"/>
                <a:sym typeface="Arial"/>
              </a:rPr>
              <a:t>TechTrends: Linking Research and Practice to Improve Learning, 50</a:t>
            </a:r>
            <a:r>
              <a:rPr lang="en-GB" sz="1100">
                <a:solidFill>
                  <a:srgbClr val="000000"/>
                </a:solidFill>
                <a:latin typeface="Arial"/>
                <a:ea typeface="Arial"/>
                <a:cs typeface="Arial"/>
                <a:sym typeface="Arial"/>
              </a:rPr>
              <a:t>(5), 37-45. </a:t>
            </a:r>
            <a:r>
              <a:rPr lang="en-GB" sz="1100" u="sng">
                <a:solidFill>
                  <a:srgbClr val="1155CC"/>
                </a:solidFill>
                <a:latin typeface="Arial"/>
                <a:ea typeface="Arial"/>
                <a:cs typeface="Arial"/>
                <a:sym typeface="Arial"/>
                <a:hlinkClick r:id="rId4"/>
              </a:rPr>
              <a:t>http://download.springer.com/static/pdf/593/art%253A10.1007%252Fs11528-006-0045-x.pdf?auth66=1360635060_5705d3f77353ffad0c5f65cc04af674a&amp;ext=.pdf</a:t>
            </a:r>
            <a:r>
              <a:rPr lang="en-GB" sz="1100">
                <a:solidFill>
                  <a:srgbClr val="000000"/>
                </a:solidFill>
                <a:latin typeface="Arial"/>
                <a:ea typeface="Arial"/>
                <a:cs typeface="Arial"/>
                <a:sym typeface="Arial"/>
              </a:rPr>
              <a:t> </a:t>
            </a:r>
          </a:p>
          <a:p>
            <a:endParaRPr lang="en-GB" sz="1100">
              <a:solidFill>
                <a:srgbClr val="000000"/>
              </a:solidFill>
              <a:latin typeface="Arial"/>
              <a:ea typeface="Arial"/>
              <a:cs typeface="Arial"/>
              <a:sym typeface="Arial"/>
            </a:endParaRPr>
          </a:p>
          <a:p>
            <a:endParaRPr lang="en-GB" sz="1100">
              <a:solidFill>
                <a:srgbClr val="000000"/>
              </a:solidFill>
              <a:latin typeface="Arial"/>
              <a:ea typeface="Arial"/>
              <a:cs typeface="Arial"/>
              <a:sym typeface="Arial"/>
            </a:endParaRPr>
          </a:p>
          <a:p>
            <a:pPr lvl="0" rtl="0">
              <a:buClr>
                <a:srgbClr val="000000"/>
              </a:buClr>
              <a:buSzPct val="100000"/>
              <a:buFont typeface="Arial"/>
              <a:buNone/>
            </a:pPr>
            <a:r>
              <a:rPr lang="en-GB" sz="1100">
                <a:solidFill>
                  <a:srgbClr val="000000"/>
                </a:solidFill>
                <a:latin typeface="Arial"/>
                <a:ea typeface="Arial"/>
                <a:cs typeface="Arial"/>
                <a:sym typeface="Arial"/>
              </a:rPr>
              <a:t>The Digital Librarian. </a:t>
            </a:r>
            <a:r>
              <a:rPr lang="en-GB" sz="1100" i="1">
                <a:solidFill>
                  <a:srgbClr val="000000"/>
                </a:solidFill>
                <a:latin typeface="Arial"/>
                <a:ea typeface="Arial"/>
                <a:cs typeface="Arial"/>
                <a:sym typeface="Arial"/>
              </a:rPr>
              <a:t>Barriers to Integrating Technology.</a:t>
            </a:r>
            <a:r>
              <a:rPr lang="en-GB" sz="1100">
                <a:solidFill>
                  <a:srgbClr val="000000"/>
                </a:solidFill>
                <a:latin typeface="Arial"/>
                <a:ea typeface="Arial"/>
                <a:cs typeface="Arial"/>
                <a:sym typeface="Arial"/>
              </a:rPr>
              <a:t> Retrieved February 1, 2013, from</a:t>
            </a:r>
          </a:p>
          <a:p>
            <a:pPr lvl="0" indent="457200" rtl="0">
              <a:buClr>
                <a:srgbClr val="000000"/>
              </a:buClr>
              <a:buSzPct val="100000"/>
              <a:buFont typeface="Arial"/>
              <a:buNone/>
            </a:pPr>
            <a:r>
              <a:rPr lang="en-GB" sz="1100" u="sng">
                <a:solidFill>
                  <a:srgbClr val="1155CC"/>
                </a:solidFill>
                <a:latin typeface="Arial"/>
                <a:ea typeface="Arial"/>
                <a:cs typeface="Arial"/>
                <a:sym typeface="Arial"/>
                <a:hlinkClick r:id="rId5"/>
              </a:rPr>
              <a:t>https://sites.google.com/site/thedigitallibrarian/barriers-to-integrating-technology</a:t>
            </a:r>
            <a:r>
              <a:rPr lang="en-GB" sz="1100">
                <a:solidFill>
                  <a:srgbClr val="000000"/>
                </a:solidFill>
                <a:latin typeface="Arial"/>
                <a:ea typeface="Arial"/>
                <a:cs typeface="Arial"/>
                <a:sym typeface="Arial"/>
              </a:rPr>
              <a:t>.</a:t>
            </a:r>
          </a:p>
          <a:p>
            <a:endParaRPr lang="en-GB" sz="1100">
              <a:solidFill>
                <a:srgbClr val="000000"/>
              </a:solidFill>
              <a:latin typeface="Arial"/>
              <a:ea typeface="Arial"/>
              <a:cs typeface="Arial"/>
              <a:sym typeface="Arial"/>
            </a:endParaRPr>
          </a:p>
          <a:p>
            <a:pPr lvl="0" rtl="0">
              <a:buClr>
                <a:srgbClr val="000000"/>
              </a:buClr>
              <a:buSzPct val="100000"/>
              <a:buFont typeface="Arial"/>
              <a:buNone/>
            </a:pPr>
            <a:r>
              <a:rPr lang="en-GB" sz="1100">
                <a:solidFill>
                  <a:srgbClr val="000000"/>
                </a:solidFill>
                <a:latin typeface="Arial"/>
                <a:ea typeface="Arial"/>
                <a:cs typeface="Arial"/>
                <a:sym typeface="Arial"/>
              </a:rPr>
              <a:t>Ann C. Jones, Eileen Scanlon and Gill Clough (2013). Mobile learning: Two case studies of</a:t>
            </a:r>
          </a:p>
          <a:p>
            <a:pPr marL="457200" lvl="0" indent="0" rtl="0">
              <a:buNone/>
            </a:pPr>
            <a:r>
              <a:rPr lang="en-GB" sz="1100">
                <a:solidFill>
                  <a:srgbClr val="000000"/>
                </a:solidFill>
                <a:latin typeface="Arial"/>
                <a:ea typeface="Arial"/>
                <a:cs typeface="Arial"/>
                <a:sym typeface="Arial"/>
              </a:rPr>
              <a:t>supporting inquiry learning in informal and semiformal settings, </a:t>
            </a:r>
            <a:r>
              <a:rPr lang="en-GB" sz="1100" i="1">
                <a:solidFill>
                  <a:srgbClr val="000000"/>
                </a:solidFill>
                <a:latin typeface="Arial"/>
                <a:ea typeface="Arial"/>
                <a:cs typeface="Arial"/>
                <a:sym typeface="Arial"/>
              </a:rPr>
              <a:t>Computers and Technology, 61</a:t>
            </a:r>
            <a:r>
              <a:rPr lang="en-GB" sz="1100">
                <a:solidFill>
                  <a:srgbClr val="000000"/>
                </a:solidFill>
                <a:latin typeface="Arial"/>
                <a:ea typeface="Arial"/>
                <a:cs typeface="Arial"/>
                <a:sym typeface="Arial"/>
              </a:rPr>
              <a:t>, 21-32.</a:t>
            </a:r>
            <a:r>
              <a:rPr lang="en-GB" sz="1100">
                <a:solidFill>
                  <a:srgbClr val="000000"/>
                </a:solidFill>
                <a:latin typeface="Arial"/>
                <a:ea typeface="Arial"/>
                <a:cs typeface="Arial"/>
                <a:sym typeface="Arial"/>
                <a:hlinkClick r:id="rId6"/>
              </a:rPr>
              <a:t> </a:t>
            </a:r>
            <a:r>
              <a:rPr lang="en-GB" sz="1100" u="sng">
                <a:solidFill>
                  <a:srgbClr val="5C5C5C"/>
                </a:solidFill>
                <a:latin typeface="Arial"/>
                <a:ea typeface="Arial"/>
                <a:cs typeface="Arial"/>
                <a:sym typeface="Arial"/>
                <a:hlinkClick r:id="rId6"/>
              </a:rPr>
              <a:t>http://dx.doi.org/10.1016/j.compedu.2012.08.008</a:t>
            </a:r>
          </a:p>
          <a:p>
            <a:endParaRPr lang="en-GB" sz="1100" u="sng">
              <a:solidFill>
                <a:srgbClr val="5C5C5C"/>
              </a:solidFill>
              <a:latin typeface="Arial"/>
              <a:ea typeface="Arial"/>
              <a:cs typeface="Arial"/>
              <a:sym typeface="Arial"/>
              <a:hlinkClick r:id="rId6"/>
            </a:endParaRPr>
          </a:p>
          <a:p>
            <a:pPr lvl="0" rtl="0">
              <a:buNone/>
            </a:pPr>
            <a:r>
              <a:rPr lang="en-GB" sz="1100"/>
              <a:t>Maja Pivec and Paul Pivec (2008). Games in Schools.</a:t>
            </a:r>
          </a:p>
          <a:p>
            <a:pPr marL="0" lvl="0" indent="457200" rtl="0">
              <a:buClr>
                <a:srgbClr val="000000"/>
              </a:buClr>
              <a:buSzPct val="100000"/>
              <a:buFont typeface="Arial"/>
              <a:buNone/>
            </a:pPr>
            <a:r>
              <a:rPr lang="en-GB" sz="1100"/>
              <a:t>http://www.paulpivec.com/Games_in_Schools.pdf</a:t>
            </a:r>
          </a:p>
          <a:p>
            <a:endParaRPr lang="en-GB" sz="1100"/>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Uses</a:t>
            </a:r>
          </a:p>
        </p:txBody>
      </p:sp>
      <p:sp>
        <p:nvSpPr>
          <p:cNvPr id="60" name="Shape 6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GB" sz="2400" b="1">
                <a:solidFill>
                  <a:srgbClr val="000000"/>
                </a:solidFill>
              </a:rPr>
              <a:t>Supportive Technology</a:t>
            </a:r>
          </a:p>
          <a:p>
            <a:pPr lvl="0" rtl="0">
              <a:buNone/>
            </a:pPr>
            <a:r>
              <a:rPr lang="en-GB" sz="2400">
                <a:solidFill>
                  <a:srgbClr val="000000"/>
                </a:solidFill>
              </a:rPr>
              <a:t>New technologies have changed teaching and learning in a number of ways—from graphing calculators to online lesson and simulated dissections, educational technologies can help students access content in new and often exciting ways. </a:t>
            </a:r>
          </a:p>
          <a:p>
            <a:endParaRPr lang="en-GB" sz="2400">
              <a:solidFill>
                <a:srgbClr val="000000"/>
              </a:solidFill>
            </a:endParaRPr>
          </a:p>
          <a:p>
            <a:pPr lvl="0" rtl="0">
              <a:buNone/>
            </a:pPr>
            <a:r>
              <a:rPr lang="en-GB" sz="2400" b="1">
                <a:solidFill>
                  <a:srgbClr val="000000"/>
                </a:solidFill>
              </a:rPr>
              <a:t>Assistive Technology</a:t>
            </a:r>
          </a:p>
          <a:p>
            <a:pPr lvl="0" rtl="0">
              <a:buNone/>
            </a:pPr>
            <a:r>
              <a:rPr lang="en-GB" sz="2400">
                <a:solidFill>
                  <a:srgbClr val="000000"/>
                </a:solidFill>
              </a:rPr>
              <a:t>Technology in school not only help the teachers, but it also offers help to students with disabilities, helping them to perform tasks that they were formerly unable to accomplish or had great difficulty accomplishing.</a:t>
            </a:r>
          </a:p>
          <a:p>
            <a:endParaRPr lang="en-GB" sz="2400">
              <a:solidFill>
                <a:srgbClr val="000000"/>
              </a:solidFill>
            </a:endParaRP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Supportive Technology</a:t>
            </a:r>
          </a:p>
        </p:txBody>
      </p:sp>
      <p:sp>
        <p:nvSpPr>
          <p:cNvPr id="66" name="Shape 66"/>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GB" sz="2400">
                <a:solidFill>
                  <a:srgbClr val="000000"/>
                </a:solidFill>
              </a:rPr>
              <a:t>Interactive technology engages children and gives them exciting opportunity to learn.</a:t>
            </a:r>
          </a:p>
          <a:p>
            <a:endParaRPr lang="en-GB" sz="2400">
              <a:solidFill>
                <a:srgbClr val="000000"/>
              </a:solidFill>
            </a:endParaRPr>
          </a:p>
          <a:p>
            <a:pPr lvl="0" rtl="0">
              <a:buNone/>
            </a:pPr>
            <a:r>
              <a:rPr lang="en-GB" sz="2400">
                <a:solidFill>
                  <a:srgbClr val="000000"/>
                </a:solidFill>
              </a:rPr>
              <a:t>Children often get distracted easily, a new way of learning such as using tablets in classes can help them get more motivated and pay attention in classes.</a:t>
            </a:r>
          </a:p>
          <a:p>
            <a:endParaRPr lang="en-GB" sz="2400">
              <a:solidFill>
                <a:srgbClr val="000000"/>
              </a:solidFill>
            </a:endParaRPr>
          </a:p>
          <a:p>
            <a:pPr lvl="0" rtl="0">
              <a:buNone/>
            </a:pPr>
            <a:r>
              <a:rPr lang="en-GB" sz="1800" i="1">
                <a:solidFill>
                  <a:srgbClr val="000000"/>
                </a:solidFill>
              </a:rPr>
              <a:t>“Learning has become multidimensional with music, sound, visuals and can and does happen 24/7 at any time and any place. The expectation of today’s student is that learning will be more relevant, authentic, timely and real.”</a:t>
            </a:r>
          </a:p>
          <a:p>
            <a:pPr>
              <a:buNone/>
            </a:pPr>
            <a:r>
              <a:rPr lang="en-GB" sz="1800" i="1">
                <a:solidFill>
                  <a:srgbClr val="000000"/>
                </a:solidFill>
              </a:rPr>
              <a:t>-Elizabeth Bauer, Michigan Board of Education Member</a:t>
            </a: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Shape 71"/>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GB"/>
              <a:t>Example of </a:t>
            </a:r>
          </a:p>
          <a:p>
            <a:pPr>
              <a:buNone/>
            </a:pPr>
            <a:r>
              <a:rPr lang="en-GB"/>
              <a:t>Supportive Technology</a:t>
            </a:r>
          </a:p>
        </p:txBody>
      </p:sp>
      <p:sp>
        <p:nvSpPr>
          <p:cNvPr id="72" name="Shape 72"/>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166666"/>
              <a:buFont typeface="Arial"/>
              <a:buChar char="•"/>
            </a:pPr>
            <a:r>
              <a:rPr lang="en-GB" dirty="0"/>
              <a:t>Word </a:t>
            </a:r>
            <a:r>
              <a:rPr lang="en-GB" dirty="0" smtClean="0"/>
              <a:t>Processors</a:t>
            </a:r>
            <a:endParaRPr lang="en-GB" dirty="0"/>
          </a:p>
          <a:p>
            <a:pPr marL="457200" lvl="0" indent="0" rtl="0">
              <a:buNone/>
            </a:pPr>
            <a:r>
              <a:rPr lang="en-GB" dirty="0" smtClean="0"/>
              <a:t> </a:t>
            </a:r>
            <a:endParaRPr lang="en-GB" dirty="0"/>
          </a:p>
          <a:p>
            <a:pPr marL="457200" lvl="0" indent="-419100" rtl="0">
              <a:buClr>
                <a:schemeClr val="dk1"/>
              </a:buClr>
              <a:buSzPct val="166666"/>
              <a:buFont typeface="Arial"/>
              <a:buChar char="•"/>
            </a:pPr>
            <a:r>
              <a:rPr lang="en-GB" dirty="0"/>
              <a:t>Applications</a:t>
            </a:r>
          </a:p>
          <a:p>
            <a:pPr marL="914400" lvl="1" indent="-381000" rtl="0">
              <a:buClr>
                <a:schemeClr val="dk1"/>
              </a:buClr>
              <a:buSzPct val="80000"/>
              <a:buFont typeface="Courier New"/>
              <a:buChar char="o"/>
            </a:pPr>
            <a:r>
              <a:rPr lang="en-GB" dirty="0"/>
              <a:t>Mobile/</a:t>
            </a:r>
            <a:r>
              <a:rPr lang="en-GB" dirty="0" err="1"/>
              <a:t>iOS</a:t>
            </a:r>
            <a:r>
              <a:rPr lang="en-GB" dirty="0"/>
              <a:t>, </a:t>
            </a:r>
            <a:r>
              <a:rPr lang="en-GB" dirty="0" err="1"/>
              <a:t>NintendoDS</a:t>
            </a:r>
            <a:r>
              <a:rPr lang="en-GB" dirty="0"/>
              <a:t>, PC, </a:t>
            </a:r>
            <a:r>
              <a:rPr lang="en-GB" dirty="0" err="1"/>
              <a:t>SketchUp</a:t>
            </a:r>
            <a:endParaRPr lang="en-GB" dirty="0"/>
          </a:p>
          <a:p>
            <a:endParaRPr lang="en-GB" dirty="0"/>
          </a:p>
          <a:p>
            <a:pPr marL="457200" lvl="0" indent="-419100" rtl="0">
              <a:buClr>
                <a:schemeClr val="dk1"/>
              </a:buClr>
              <a:buSzPct val="166666"/>
              <a:buFont typeface="Arial"/>
              <a:buChar char="•"/>
            </a:pPr>
            <a:r>
              <a:rPr lang="en-GB" dirty="0"/>
              <a:t>Lego Robots</a:t>
            </a:r>
          </a:p>
          <a:p>
            <a:pPr marL="914400" lvl="1" indent="-381000" rtl="0">
              <a:buClr>
                <a:schemeClr val="dk1"/>
              </a:buClr>
              <a:buSzPct val="80000"/>
              <a:buFont typeface="Courier New"/>
              <a:buChar char="o"/>
            </a:pPr>
            <a:r>
              <a:rPr lang="en-GB" dirty="0"/>
              <a:t>Engineering, math, technology, critical thinking</a:t>
            </a:r>
          </a:p>
          <a:p>
            <a:endParaRPr lang="en-GB" dirty="0"/>
          </a:p>
          <a:p>
            <a:pPr marL="457200" lvl="0" indent="-419100" rtl="0">
              <a:buClr>
                <a:schemeClr val="dk1"/>
              </a:buClr>
              <a:buSzPct val="166666"/>
              <a:buFont typeface="Arial"/>
              <a:buChar char="•"/>
            </a:pPr>
            <a:r>
              <a:rPr lang="en-GB" dirty="0"/>
              <a:t>Multi-Touch Surfaces</a:t>
            </a:r>
          </a:p>
          <a:p>
            <a:pPr marL="914400" lvl="1" indent="-381000">
              <a:buClr>
                <a:schemeClr val="dk1"/>
              </a:buClr>
              <a:buSzPct val="80000"/>
              <a:buFont typeface="Courier New"/>
              <a:buChar char="o"/>
            </a:pPr>
            <a:r>
              <a:rPr lang="en-GB" dirty="0"/>
              <a:t>Interaction</a:t>
            </a:r>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Shape 77"/>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lvl="0" rtl="0">
              <a:buNone/>
            </a:pPr>
            <a:r>
              <a:rPr lang="en-GB"/>
              <a:t>Supportive Technology:</a:t>
            </a:r>
          </a:p>
          <a:p>
            <a:pPr>
              <a:buNone/>
            </a:pPr>
            <a:r>
              <a:rPr lang="en-GB"/>
              <a:t>Discussion</a:t>
            </a:r>
          </a:p>
        </p:txBody>
      </p:sp>
      <p:sp>
        <p:nvSpPr>
          <p:cNvPr id="78" name="Shape 7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GB"/>
              <a:t>What defines supportive technology in the classroom for you?</a:t>
            </a:r>
          </a:p>
          <a:p>
            <a:pPr lvl="0" rtl="0">
              <a:buNone/>
            </a:pPr>
            <a:r>
              <a:rPr lang="en-GB"/>
              <a:t>	Necessary?</a:t>
            </a:r>
          </a:p>
          <a:p>
            <a:pPr lvl="0" rtl="0">
              <a:buNone/>
            </a:pPr>
            <a:r>
              <a:rPr lang="en-GB"/>
              <a:t>	Useful?</a:t>
            </a:r>
          </a:p>
          <a:p>
            <a:pPr lvl="0">
              <a:buNone/>
            </a:pPr>
            <a:r>
              <a:rPr lang="en-GB"/>
              <a:t>	Etc.</a:t>
            </a:r>
          </a:p>
        </p:txBody>
      </p:sp>
      <p:sp>
        <p:nvSpPr>
          <p:cNvPr id="79" name="Shape 79"/>
          <p:cNvSpPr/>
          <p:nvPr/>
        </p:nvSpPr>
        <p:spPr>
          <a:xfrm>
            <a:off x="7483500" y="360950"/>
            <a:ext cx="1203300" cy="812100"/>
          </a:xfrm>
          <a:prstGeom prst="star4">
            <a:avLst>
              <a:gd name="adj" fmla="val 12500"/>
            </a:avLst>
          </a:prstGeom>
          <a:solidFill>
            <a:srgbClr val="980000"/>
          </a:solidFill>
          <a:ln w="19050" cap="flat">
            <a:solidFill>
              <a:schemeClr val="dk2"/>
            </a:solidFill>
            <a:prstDash val="solid"/>
            <a:round/>
            <a:headEnd type="none" w="med" len="med"/>
            <a:tailEnd type="none" w="med" len="med"/>
          </a:ln>
        </p:spPr>
        <p:txBody>
          <a:bodyPr lIns="91425" tIns="91425" rIns="91425" bIns="91425" anchor="ctr" anchorCtr="0">
            <a:noAutofit/>
          </a:bodyPr>
          <a:lstStyle/>
          <a:p>
            <a:endParaRP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Assistive Technology</a:t>
            </a:r>
          </a:p>
        </p:txBody>
      </p:sp>
      <p:sp>
        <p:nvSpPr>
          <p:cNvPr id="85" name="Shape 85"/>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419100" rtl="0">
              <a:buClr>
                <a:schemeClr val="dk1"/>
              </a:buClr>
              <a:buSzPct val="208333"/>
              <a:buFont typeface="Arial"/>
              <a:buChar char="•"/>
            </a:pPr>
            <a:r>
              <a:rPr lang="en-GB" sz="2400">
                <a:solidFill>
                  <a:srgbClr val="000000"/>
                </a:solidFill>
              </a:rPr>
              <a:t> Assistive Technology refers to hardware or software that is used to increase, maintain, or improve functional capabilities of individuals with disabilities.</a:t>
            </a:r>
          </a:p>
          <a:p>
            <a:pPr marL="457200" lvl="0" indent="-419100" rtl="0">
              <a:lnSpc>
                <a:spcPct val="115000"/>
              </a:lnSpc>
              <a:spcBef>
                <a:spcPts val="1800"/>
              </a:spcBef>
              <a:spcAft>
                <a:spcPts val="400"/>
              </a:spcAft>
              <a:buClr>
                <a:schemeClr val="dk1"/>
              </a:buClr>
              <a:buSzPct val="208333"/>
              <a:buFont typeface="Arial"/>
              <a:buChar char="•"/>
            </a:pPr>
            <a:r>
              <a:rPr lang="en-GB" sz="2400">
                <a:solidFill>
                  <a:srgbClr val="000000"/>
                </a:solidFill>
              </a:rPr>
              <a:t>Making any school prepared for disabilities is essential. </a:t>
            </a:r>
          </a:p>
          <a:p>
            <a:pPr marL="457200" lvl="0" indent="-419100" rtl="0">
              <a:lnSpc>
                <a:spcPct val="115000"/>
              </a:lnSpc>
              <a:spcBef>
                <a:spcPts val="1800"/>
              </a:spcBef>
              <a:spcAft>
                <a:spcPts val="400"/>
              </a:spcAft>
              <a:buClr>
                <a:schemeClr val="dk1"/>
              </a:buClr>
              <a:buSzPct val="208333"/>
              <a:buFont typeface="Arial"/>
              <a:buChar char="•"/>
            </a:pPr>
            <a:r>
              <a:rPr lang="en-GB" sz="2400">
                <a:solidFill>
                  <a:srgbClr val="000000"/>
                </a:solidFill>
              </a:rPr>
              <a:t>Technology is created for those with both mental and physical disabilities for the development of learning skills. </a:t>
            </a:r>
          </a:p>
          <a:p>
            <a:pPr marL="457200" lvl="0" indent="-419100" rtl="0">
              <a:lnSpc>
                <a:spcPct val="115000"/>
              </a:lnSpc>
              <a:spcBef>
                <a:spcPts val="1800"/>
              </a:spcBef>
              <a:spcAft>
                <a:spcPts val="400"/>
              </a:spcAft>
              <a:buClr>
                <a:schemeClr val="dk1"/>
              </a:buClr>
              <a:buSzPct val="208333"/>
              <a:buFont typeface="Arial"/>
              <a:buChar char="•"/>
            </a:pPr>
            <a:r>
              <a:rPr lang="en-GB" sz="2400">
                <a:solidFill>
                  <a:srgbClr val="000000"/>
                </a:solidFill>
              </a:rPr>
              <a:t>One main source of assistive technology is "Accessible Computing".</a:t>
            </a:r>
          </a:p>
          <a:p>
            <a:endParaRPr lang="en-GB" sz="2400">
              <a:solidFill>
                <a:srgbClr val="000000"/>
              </a:solidFill>
            </a:endParaRPr>
          </a:p>
          <a:p>
            <a:endParaRPr lang="en-GB" sz="2400">
              <a:solidFill>
                <a:srgbClr val="000000"/>
              </a:solidFill>
            </a:endParaRPr>
          </a:p>
          <a:p>
            <a:endParaRPr lang="en-GB" sz="2400">
              <a:solidFill>
                <a:srgbClr val="000000"/>
              </a:solidFill>
            </a:endParaRPr>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title"/>
          </p:nvPr>
        </p:nvSpPr>
        <p:spPr>
          <a:xfrm>
            <a:off x="457200" y="274637"/>
            <a:ext cx="8229600" cy="1143000"/>
          </a:xfrm>
          <a:prstGeom prst="rect">
            <a:avLst/>
          </a:prstGeom>
        </p:spPr>
        <p:txBody>
          <a:bodyPr lIns="91425" tIns="91425" rIns="91425" bIns="91425" anchor="ctr" anchorCtr="0">
            <a:noAutofit/>
          </a:bodyPr>
          <a:lstStyle/>
          <a:p>
            <a:pPr>
              <a:buNone/>
            </a:pPr>
            <a:r>
              <a:rPr lang="en-GB"/>
              <a:t>Accessible Computing</a:t>
            </a:r>
          </a:p>
        </p:txBody>
      </p:sp>
      <p:sp>
        <p:nvSpPr>
          <p:cNvPr id="91" name="Shape 91"/>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lvl="0" rtl="0">
              <a:buNone/>
            </a:pPr>
            <a:r>
              <a:rPr lang="en-GB" sz="2400">
                <a:solidFill>
                  <a:srgbClr val="000000"/>
                </a:solidFill>
              </a:rPr>
              <a:t>Accessible computing refers to the accessibility of a computer system of all people, regardless of disability. An example of this approach would be the a smart card. This smart card has configuration information to adjust the computer speed, text size, colors of the screen etc to the user particular needs.</a:t>
            </a:r>
          </a:p>
          <a:p>
            <a:endParaRPr lang="en-GB" sz="2400">
              <a:solidFill>
                <a:srgbClr val="000000"/>
              </a:solidFill>
            </a:endParaRPr>
          </a:p>
          <a:p>
            <a:pPr lvl="0" rtl="0">
              <a:buNone/>
            </a:pPr>
            <a:r>
              <a:rPr lang="en-GB" sz="2400">
                <a:solidFill>
                  <a:srgbClr val="000000"/>
                </a:solidFill>
              </a:rPr>
              <a:t>However, methods for accessible computing still have a limited success due to the lack of interest from the public.</a:t>
            </a:r>
          </a:p>
          <a:p>
            <a:endParaRPr lang="en-GB" sz="2400">
              <a:solidFill>
                <a:srgbClr val="000000"/>
              </a:solidFill>
            </a:endParaRP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a:themeElements>
    <a:clrScheme name="Custom 354">
      <a:dk1>
        <a:srgbClr val="000000"/>
      </a:dk1>
      <a:lt1>
        <a:srgbClr val="FFFFFF"/>
      </a:lt1>
      <a:dk2>
        <a:srgbClr val="30182B"/>
      </a:dk2>
      <a:lt2>
        <a:srgbClr val="DFDFDF"/>
      </a:lt2>
      <a:accent1>
        <a:srgbClr val="592D50"/>
      </a:accent1>
      <a:accent2>
        <a:srgbClr val="D3A67A"/>
      </a:accent2>
      <a:accent3>
        <a:srgbClr val="45485F"/>
      </a:accent3>
      <a:accent4>
        <a:srgbClr val="6B9756"/>
      </a:accent4>
      <a:accent5>
        <a:srgbClr val="7D576E"/>
      </a:accent5>
      <a:accent6>
        <a:srgbClr val="4C1A23"/>
      </a:accent6>
      <a:hlink>
        <a:srgbClr val="511E3E"/>
      </a:hlink>
      <a:folHlink>
        <a:srgbClr val="9EA0A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1649</Words>
  <Application>Microsoft Office PowerPoint</Application>
  <PresentationFormat>On-screen Show (4:3)</PresentationFormat>
  <Paragraphs>232</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
      <vt:lpstr>Bringing Supportive Technology into the Classroom</vt:lpstr>
      <vt:lpstr>Outline</vt:lpstr>
      <vt:lpstr>Mobile Surveying</vt:lpstr>
      <vt:lpstr>Uses</vt:lpstr>
      <vt:lpstr>Supportive Technology</vt:lpstr>
      <vt:lpstr>Example of  Supportive Technology</vt:lpstr>
      <vt:lpstr>Supportive Technology: Discussion</vt:lpstr>
      <vt:lpstr>Assistive Technology</vt:lpstr>
      <vt:lpstr>Accessible Computing</vt:lpstr>
      <vt:lpstr>Example of  Assistive Technology</vt:lpstr>
      <vt:lpstr>Assistive Technology:      Discussion</vt:lpstr>
      <vt:lpstr>Technology Types</vt:lpstr>
      <vt:lpstr>Technology Type: Mobile</vt:lpstr>
      <vt:lpstr>Technology Type: Tabletop </vt:lpstr>
      <vt:lpstr>Technology Type: Laptop</vt:lpstr>
      <vt:lpstr>Technology Type: Console</vt:lpstr>
      <vt:lpstr>Technology Type:  Discussion</vt:lpstr>
      <vt:lpstr>Cognitive Processes</vt:lpstr>
      <vt:lpstr>Cognitive Model </vt:lpstr>
      <vt:lpstr>Advantages</vt:lpstr>
      <vt:lpstr>Disadvantages</vt:lpstr>
      <vt:lpstr>Viable Solution</vt:lpstr>
      <vt:lpstr>Viable Solution:  Discussion</vt:lpstr>
      <vt:lpstr>Article Discussion</vt:lpstr>
      <vt:lpstr>Activity </vt:lpstr>
      <vt:lpstr>Answers (1)</vt:lpstr>
      <vt:lpstr>Answers (2)</vt:lpstr>
      <vt:lpstr>Answers (3)</vt:lpstr>
      <vt:lpstr>References (1)</vt:lpstr>
      <vt:lpstr>References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Bringing Supportive Technology into the Classroom</dc:title>
  <cp:lastModifiedBy>User</cp:lastModifiedBy>
  <cp:revision>1</cp:revision>
  <dcterms:modified xsi:type="dcterms:W3CDTF">2013-02-13T23:10:08Z</dcterms:modified>
</cp:coreProperties>
</file>