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39"/>
  </p:notesMasterIdLst>
  <p:handoutMasterIdLst>
    <p:handoutMasterId r:id="rId40"/>
  </p:handoutMasterIdLst>
  <p:sldIdLst>
    <p:sldId id="306" r:id="rId2"/>
    <p:sldId id="468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0" r:id="rId15"/>
    <p:sldId id="481" r:id="rId16"/>
    <p:sldId id="482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3" r:id="rId27"/>
    <p:sldId id="494" r:id="rId28"/>
    <p:sldId id="495" r:id="rId29"/>
    <p:sldId id="496" r:id="rId30"/>
    <p:sldId id="497" r:id="rId31"/>
    <p:sldId id="498" r:id="rId32"/>
    <p:sldId id="499" r:id="rId33"/>
    <p:sldId id="500" r:id="rId34"/>
    <p:sldId id="501" r:id="rId35"/>
    <p:sldId id="506" r:id="rId36"/>
    <p:sldId id="507" r:id="rId37"/>
    <p:sldId id="509" r:id="rId3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33"/>
    <a:srgbClr val="FFCC99"/>
    <a:srgbClr val="CCFF99"/>
    <a:srgbClr val="000066"/>
    <a:srgbClr val="996600"/>
    <a:srgbClr val="4D6997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5" autoAdjust="0"/>
    <p:restoredTop sz="96853" autoAdjust="0"/>
  </p:normalViewPr>
  <p:slideViewPr>
    <p:cSldViewPr>
      <p:cViewPr varScale="1">
        <p:scale>
          <a:sx n="82" d="100"/>
          <a:sy n="82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defTabSz="96457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algn="r" defTabSz="96457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defTabSz="96457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algn="r" defTabSz="964571">
              <a:defRPr sz="1200" b="0"/>
            </a:lvl1pPr>
          </a:lstStyle>
          <a:p>
            <a:pPr>
              <a:defRPr/>
            </a:pPr>
            <a:fld id="{DFBAF454-051E-4388-8443-85086254E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defTabSz="964571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algn="r" defTabSz="964571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31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defTabSz="964571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algn="r" defTabSz="964571" eaLnBrk="1" hangingPunct="1">
              <a:defRPr sz="1200" b="0"/>
            </a:lvl1pPr>
          </a:lstStyle>
          <a:p>
            <a:pPr>
              <a:defRPr/>
            </a:pPr>
            <a:fld id="{DB9C4261-492D-4C6A-A8AA-6D7BE0F36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E87C59-BF6B-4BF0-86E1-F9DA78A5638C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6" y="4560857"/>
            <a:ext cx="5847863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47D33-5CF4-40E4-83E1-020B1433F546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E92C7-E94C-4546-8DBB-7871555AD489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B776C-05CC-4A9B-8B22-921D4EA4B14D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8B976-4312-4387-BD76-BE063EDB69BF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BE31C-84C4-4A68-9FBE-ED97E958015A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7397E-AF94-4EE7-9F0C-DCE73D25BE9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525AE-AFA9-4337-BAC8-7F8FB9F73C95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6" y="4560857"/>
            <a:ext cx="5847863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9CD4A-817F-4B28-AEC7-3311960C480F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6" y="4560857"/>
            <a:ext cx="5847863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B6DB1-D33E-4B7B-ADE0-74172FE3C3CD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6" y="4560857"/>
            <a:ext cx="5847863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5C8EE-8960-482D-9967-46DF9055A9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FF301-4D29-4ED3-B974-D10721059676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6" y="4560857"/>
            <a:ext cx="5847863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01C12-4045-4D4F-8553-79D284C3E360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6" y="4560857"/>
            <a:ext cx="5847863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C687D-8339-4E36-AC32-3CD74990A72E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1B9F5-43D3-4F32-96D1-9A917F13E84B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219476" y="720049"/>
            <a:ext cx="4876249" cy="360024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732017" y="4560857"/>
            <a:ext cx="5844558" cy="43202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762EF-522A-4198-BCCB-C2D59D5B56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6D319-18B9-449E-B81F-BD204D2DC18F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18819-483C-435B-BD0A-B7EE6B9901A1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12" descr="formal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2"/>
          <p:cNvSpPr txBox="1">
            <a:spLocks noChangeArrowheads="1"/>
          </p:cNvSpPr>
          <p:nvPr userDrawn="1"/>
        </p:nvSpPr>
        <p:spPr bwMode="auto">
          <a:xfrm>
            <a:off x="6477000" y="6324600"/>
            <a:ext cx="178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0" dirty="0">
                <a:latin typeface="Palatino Linotype" pitchFamily="18" charset="0"/>
              </a:rPr>
              <a:t>The </a:t>
            </a:r>
            <a:r>
              <a:rPr lang="en-US" sz="1200" b="0" dirty="0" err="1">
                <a:latin typeface="Palatino Linotype" pitchFamily="18" charset="0"/>
              </a:rPr>
              <a:t>iSchool</a:t>
            </a:r>
            <a:endParaRPr lang="en-US" sz="1200" b="0" dirty="0">
              <a:latin typeface="Palatino Linotype" pitchFamily="18" charset="0"/>
            </a:endParaRPr>
          </a:p>
          <a:p>
            <a:pPr algn="r">
              <a:defRPr/>
            </a:pPr>
            <a:r>
              <a:rPr lang="en-US" sz="1200" b="0" dirty="0">
                <a:latin typeface="Palatino Linotype" pitchFamily="18" charset="0"/>
              </a:rPr>
              <a:t>University of Maryland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onsole.aws.amazon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inthecloud.com/" TargetMode="External"/><Relationship Id="rId2" Type="http://schemas.openxmlformats.org/officeDocument/2006/relationships/hyperlink" Target="http://star.mit.edu/clus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ws.amazon.com/dedicated-instances/" TargetMode="External"/><Relationship Id="rId5" Type="http://schemas.openxmlformats.org/officeDocument/2006/relationships/hyperlink" Target="http://aws.amazon.com/ec2/instance-types/" TargetMode="External"/><Relationship Id="rId4" Type="http://schemas.openxmlformats.org/officeDocument/2006/relationships/hyperlink" Target="http://aws.amazon.com/hpc-application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ChangeArrowheads="1"/>
          </p:cNvSpPr>
          <p:nvPr/>
        </p:nvSpPr>
        <p:spPr bwMode="auto">
          <a:xfrm>
            <a:off x="533400" y="1371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b="0" dirty="0">
                <a:latin typeface="Arial Black" pitchFamily="34" charset="0"/>
              </a:rPr>
              <a:t/>
            </a:r>
            <a:br>
              <a:rPr lang="en-US" sz="2000" b="0" dirty="0">
                <a:latin typeface="Arial Black" pitchFamily="34" charset="0"/>
              </a:rPr>
            </a:br>
            <a:r>
              <a:rPr lang="en-US" sz="3000" b="0" dirty="0" smtClean="0">
                <a:latin typeface="Arial Black" pitchFamily="34" charset="0"/>
              </a:rPr>
              <a:t>Intro </a:t>
            </a:r>
            <a:r>
              <a:rPr lang="en-US" sz="3000" b="0" dirty="0" smtClean="0">
                <a:latin typeface="Arial Black" pitchFamily="34" charset="0"/>
              </a:rPr>
              <a:t>to </a:t>
            </a:r>
            <a:r>
              <a:rPr lang="en-US" sz="3000" b="0" dirty="0" smtClean="0">
                <a:latin typeface="Arial Black" pitchFamily="34" charset="0"/>
              </a:rPr>
              <a:t>Map/Reduce</a:t>
            </a:r>
            <a:endParaRPr lang="en-US" sz="3000" b="0" dirty="0">
              <a:latin typeface="Arial Black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733800"/>
            <a:ext cx="5638800" cy="1981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/>
              <a:t>Andrew Rau-Chaplin</a:t>
            </a:r>
            <a:endParaRPr lang="en-US" sz="2000" dirty="0" smtClean="0"/>
          </a:p>
        </p:txBody>
      </p:sp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1371600" y="5257800"/>
            <a:ext cx="7483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1200" b="0" dirty="0" smtClean="0"/>
              <a:t> Adapted from </a:t>
            </a:r>
            <a:r>
              <a:rPr lang="en-CA" sz="1200" b="0" dirty="0" smtClean="0"/>
              <a:t>What is Cloud Computing? (and an intro to parallel/distributed processing), Jimmy Lin, The </a:t>
            </a:r>
            <a:r>
              <a:rPr lang="en-CA" sz="1200" b="0" dirty="0" err="1" smtClean="0"/>
              <a:t>iSchool</a:t>
            </a:r>
            <a:r>
              <a:rPr lang="en-CA" sz="1200" b="0" dirty="0"/>
              <a:t> </a:t>
            </a:r>
            <a:r>
              <a:rPr lang="en-CA" sz="1200" b="0" dirty="0" smtClean="0"/>
              <a:t>University of Maryland</a:t>
            </a:r>
          </a:p>
          <a:p>
            <a:pPr>
              <a:buFontTx/>
              <a:buChar char="-"/>
            </a:pPr>
            <a:r>
              <a:rPr lang="en-US" sz="1200" b="0" dirty="0" smtClean="0"/>
              <a:t> Some </a:t>
            </a:r>
            <a:r>
              <a:rPr lang="en-US" sz="1200" b="0" dirty="0"/>
              <a:t>material adapted from slides by Christophe </a:t>
            </a:r>
            <a:r>
              <a:rPr lang="en-US" sz="1200" b="0" dirty="0" err="1"/>
              <a:t>Bisciglia</a:t>
            </a:r>
            <a:r>
              <a:rPr lang="en-US" sz="1200" b="0" dirty="0"/>
              <a:t>, Aaron Kimball, &amp; Sierra </a:t>
            </a:r>
            <a:r>
              <a:rPr lang="en-US" sz="1200" b="0" dirty="0" err="1"/>
              <a:t>Michels-Slettvet</a:t>
            </a:r>
            <a:r>
              <a:rPr lang="en-US" sz="1200" b="0" dirty="0"/>
              <a:t>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Fold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Fold is also a higher-order function</a:t>
            </a:r>
          </a:p>
          <a:p>
            <a:r>
              <a:rPr lang="en-GB" smtClean="0"/>
              <a:t>How fold works:</a:t>
            </a:r>
          </a:p>
          <a:p>
            <a:pPr lvl="1"/>
            <a:r>
              <a:rPr lang="en-GB" smtClean="0"/>
              <a:t>Accumulator set to initial value</a:t>
            </a:r>
          </a:p>
          <a:p>
            <a:pPr lvl="1"/>
            <a:r>
              <a:rPr lang="en-GB" smtClean="0"/>
              <a:t>Function applied to list element and the accumulator</a:t>
            </a:r>
          </a:p>
          <a:p>
            <a:pPr lvl="1"/>
            <a:r>
              <a:rPr lang="en-GB" smtClean="0"/>
              <a:t>Result stored in the accumulator</a:t>
            </a:r>
          </a:p>
          <a:p>
            <a:pPr lvl="1"/>
            <a:r>
              <a:rPr lang="en-GB" smtClean="0"/>
              <a:t>Repeated for every item in the list</a:t>
            </a:r>
          </a:p>
          <a:p>
            <a:pPr lvl="1"/>
            <a:r>
              <a:rPr lang="en-GB" smtClean="0"/>
              <a:t>Result is the final value in the accumulator</a:t>
            </a:r>
          </a:p>
        </p:txBody>
      </p:sp>
      <p:sp>
        <p:nvSpPr>
          <p:cNvPr id="14340" name="Oval 7"/>
          <p:cNvSpPr>
            <a:spLocks noChangeArrowheads="1"/>
          </p:cNvSpPr>
          <p:nvPr/>
        </p:nvSpPr>
        <p:spPr bwMode="auto">
          <a:xfrm>
            <a:off x="3109913" y="4114800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Oval 13"/>
          <p:cNvSpPr>
            <a:spLocks noChangeArrowheads="1"/>
          </p:cNvSpPr>
          <p:nvPr/>
        </p:nvSpPr>
        <p:spPr bwMode="auto">
          <a:xfrm>
            <a:off x="3795713" y="4114800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Oval 17"/>
          <p:cNvSpPr>
            <a:spLocks noChangeArrowheads="1"/>
          </p:cNvSpPr>
          <p:nvPr/>
        </p:nvSpPr>
        <p:spPr bwMode="auto">
          <a:xfrm>
            <a:off x="4481513" y="4114800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Oval 21"/>
          <p:cNvSpPr>
            <a:spLocks noChangeArrowheads="1"/>
          </p:cNvSpPr>
          <p:nvPr/>
        </p:nvSpPr>
        <p:spPr bwMode="auto">
          <a:xfrm>
            <a:off x="5167313" y="4114800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Oval 25"/>
          <p:cNvSpPr>
            <a:spLocks noChangeArrowheads="1"/>
          </p:cNvSpPr>
          <p:nvPr/>
        </p:nvSpPr>
        <p:spPr bwMode="auto">
          <a:xfrm>
            <a:off x="5853113" y="4114800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Rectangle 29"/>
          <p:cNvSpPr>
            <a:spLocks noChangeArrowheads="1"/>
          </p:cNvSpPr>
          <p:nvPr/>
        </p:nvSpPr>
        <p:spPr bwMode="auto">
          <a:xfrm>
            <a:off x="2500313" y="5486400"/>
            <a:ext cx="381000" cy="381000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728913" y="4648200"/>
            <a:ext cx="838200" cy="1219200"/>
            <a:chOff x="3262313" y="4572000"/>
            <a:chExt cx="838200" cy="1219200"/>
          </a:xfrm>
        </p:grpSpPr>
        <p:sp>
          <p:nvSpPr>
            <p:cNvPr id="14374" name="Rectangle 8"/>
            <p:cNvSpPr>
              <a:spLocks noChangeArrowheads="1"/>
            </p:cNvSpPr>
            <p:nvPr/>
          </p:nvSpPr>
          <p:spPr bwMode="auto">
            <a:xfrm>
              <a:off x="3719513" y="5410200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TextBox 12"/>
            <p:cNvSpPr txBox="1">
              <a:spLocks noChangeArrowheads="1"/>
            </p:cNvSpPr>
            <p:nvPr/>
          </p:nvSpPr>
          <p:spPr bwMode="auto">
            <a:xfrm>
              <a:off x="3770313" y="4800600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  <p:cxnSp>
          <p:nvCxnSpPr>
            <p:cNvPr id="14376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3262313" y="5029200"/>
              <a:ext cx="533400" cy="381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77" name="Straight Arrow Connector 50"/>
            <p:cNvCxnSpPr>
              <a:cxnSpLocks noChangeShapeType="1"/>
            </p:cNvCxnSpPr>
            <p:nvPr/>
          </p:nvCxnSpPr>
          <p:spPr bwMode="auto">
            <a:xfrm rot="5400000">
              <a:off x="3789363" y="4679950"/>
              <a:ext cx="228600" cy="127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78" name="Straight Arrow Connector 51"/>
            <p:cNvCxnSpPr>
              <a:cxnSpLocks noChangeShapeType="1"/>
              <a:stCxn id="14375" idx="2"/>
            </p:cNvCxnSpPr>
            <p:nvPr/>
          </p:nvCxnSpPr>
          <p:spPr bwMode="auto">
            <a:xfrm rot="16200000" flipH="1">
              <a:off x="3763170" y="5272881"/>
              <a:ext cx="271462" cy="31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414713" y="4648200"/>
            <a:ext cx="838200" cy="1219200"/>
            <a:chOff x="3948113" y="4572000"/>
            <a:chExt cx="838200" cy="1219200"/>
          </a:xfrm>
        </p:grpSpPr>
        <p:sp>
          <p:nvSpPr>
            <p:cNvPr id="14369" name="Rectangle 14"/>
            <p:cNvSpPr>
              <a:spLocks noChangeArrowheads="1"/>
            </p:cNvSpPr>
            <p:nvPr/>
          </p:nvSpPr>
          <p:spPr bwMode="auto">
            <a:xfrm>
              <a:off x="4405313" y="5410200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TextBox 53"/>
            <p:cNvSpPr txBox="1">
              <a:spLocks noChangeArrowheads="1"/>
            </p:cNvSpPr>
            <p:nvPr/>
          </p:nvSpPr>
          <p:spPr bwMode="auto">
            <a:xfrm>
              <a:off x="4456113" y="4800600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  <p:cxnSp>
          <p:nvCxnSpPr>
            <p:cNvPr id="14371" name="Straight Arrow Connector 54"/>
            <p:cNvCxnSpPr>
              <a:cxnSpLocks noChangeShapeType="1"/>
            </p:cNvCxnSpPr>
            <p:nvPr/>
          </p:nvCxnSpPr>
          <p:spPr bwMode="auto">
            <a:xfrm flipV="1">
              <a:off x="3948113" y="5029200"/>
              <a:ext cx="533400" cy="381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72" name="Straight Arrow Connector 55"/>
            <p:cNvCxnSpPr>
              <a:cxnSpLocks noChangeShapeType="1"/>
            </p:cNvCxnSpPr>
            <p:nvPr/>
          </p:nvCxnSpPr>
          <p:spPr bwMode="auto">
            <a:xfrm rot="5400000">
              <a:off x="4475163" y="4679950"/>
              <a:ext cx="228600" cy="127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73" name="Straight Arrow Connector 56"/>
            <p:cNvCxnSpPr>
              <a:cxnSpLocks noChangeShapeType="1"/>
              <a:stCxn id="14370" idx="2"/>
            </p:cNvCxnSpPr>
            <p:nvPr/>
          </p:nvCxnSpPr>
          <p:spPr bwMode="auto">
            <a:xfrm rot="16200000" flipH="1">
              <a:off x="4448970" y="5272881"/>
              <a:ext cx="271462" cy="31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100513" y="4648200"/>
            <a:ext cx="838200" cy="1219200"/>
            <a:chOff x="4633913" y="4572000"/>
            <a:chExt cx="838200" cy="1219200"/>
          </a:xfrm>
        </p:grpSpPr>
        <p:sp>
          <p:nvSpPr>
            <p:cNvPr id="14364" name="Rectangle 18"/>
            <p:cNvSpPr>
              <a:spLocks noChangeArrowheads="1"/>
            </p:cNvSpPr>
            <p:nvPr/>
          </p:nvSpPr>
          <p:spPr bwMode="auto">
            <a:xfrm>
              <a:off x="5091113" y="5410200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TextBox 57"/>
            <p:cNvSpPr txBox="1">
              <a:spLocks noChangeArrowheads="1"/>
            </p:cNvSpPr>
            <p:nvPr/>
          </p:nvSpPr>
          <p:spPr bwMode="auto">
            <a:xfrm>
              <a:off x="5141913" y="4800600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  <p:cxnSp>
          <p:nvCxnSpPr>
            <p:cNvPr id="14366" name="Straight Arrow Connector 58"/>
            <p:cNvCxnSpPr>
              <a:cxnSpLocks noChangeShapeType="1"/>
            </p:cNvCxnSpPr>
            <p:nvPr/>
          </p:nvCxnSpPr>
          <p:spPr bwMode="auto">
            <a:xfrm flipV="1">
              <a:off x="4633913" y="5029200"/>
              <a:ext cx="533400" cy="381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67" name="Straight Arrow Connector 59"/>
            <p:cNvCxnSpPr>
              <a:cxnSpLocks noChangeShapeType="1"/>
            </p:cNvCxnSpPr>
            <p:nvPr/>
          </p:nvCxnSpPr>
          <p:spPr bwMode="auto">
            <a:xfrm rot="5400000">
              <a:off x="5160963" y="4679950"/>
              <a:ext cx="228600" cy="127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68" name="Straight Arrow Connector 60"/>
            <p:cNvCxnSpPr>
              <a:cxnSpLocks noChangeShapeType="1"/>
              <a:stCxn id="14365" idx="2"/>
            </p:cNvCxnSpPr>
            <p:nvPr/>
          </p:nvCxnSpPr>
          <p:spPr bwMode="auto">
            <a:xfrm rot="16200000" flipH="1">
              <a:off x="5134770" y="5272881"/>
              <a:ext cx="271462" cy="31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786313" y="4648200"/>
            <a:ext cx="838200" cy="1219200"/>
            <a:chOff x="5319713" y="4572000"/>
            <a:chExt cx="838200" cy="1219200"/>
          </a:xfrm>
        </p:grpSpPr>
        <p:sp>
          <p:nvSpPr>
            <p:cNvPr id="14359" name="Rectangle 22"/>
            <p:cNvSpPr>
              <a:spLocks noChangeArrowheads="1"/>
            </p:cNvSpPr>
            <p:nvPr/>
          </p:nvSpPr>
          <p:spPr bwMode="auto">
            <a:xfrm>
              <a:off x="5776913" y="5410200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TextBox 61"/>
            <p:cNvSpPr txBox="1">
              <a:spLocks noChangeArrowheads="1"/>
            </p:cNvSpPr>
            <p:nvPr/>
          </p:nvSpPr>
          <p:spPr bwMode="auto">
            <a:xfrm>
              <a:off x="5827713" y="4800600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  <p:cxnSp>
          <p:nvCxnSpPr>
            <p:cNvPr id="14361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5319713" y="5029200"/>
              <a:ext cx="533400" cy="381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62" name="Straight Arrow Connector 63"/>
            <p:cNvCxnSpPr>
              <a:cxnSpLocks noChangeShapeType="1"/>
            </p:cNvCxnSpPr>
            <p:nvPr/>
          </p:nvCxnSpPr>
          <p:spPr bwMode="auto">
            <a:xfrm rot="5400000">
              <a:off x="5846763" y="4679950"/>
              <a:ext cx="228600" cy="127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63" name="Straight Arrow Connector 64"/>
            <p:cNvCxnSpPr>
              <a:cxnSpLocks noChangeShapeType="1"/>
              <a:stCxn id="14360" idx="2"/>
            </p:cNvCxnSpPr>
            <p:nvPr/>
          </p:nvCxnSpPr>
          <p:spPr bwMode="auto">
            <a:xfrm rot="16200000" flipH="1">
              <a:off x="5820570" y="5272881"/>
              <a:ext cx="271462" cy="31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472113" y="4648200"/>
            <a:ext cx="2376487" cy="1219200"/>
            <a:chOff x="6005513" y="4572000"/>
            <a:chExt cx="2376487" cy="1219200"/>
          </a:xfrm>
        </p:grpSpPr>
        <p:sp>
          <p:nvSpPr>
            <p:cNvPr id="14352" name="Rectangle 26"/>
            <p:cNvSpPr>
              <a:spLocks noChangeArrowheads="1"/>
            </p:cNvSpPr>
            <p:nvPr/>
          </p:nvSpPr>
          <p:spPr bwMode="auto">
            <a:xfrm>
              <a:off x="6462713" y="5410200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TextBox 65"/>
            <p:cNvSpPr txBox="1">
              <a:spLocks noChangeArrowheads="1"/>
            </p:cNvSpPr>
            <p:nvPr/>
          </p:nvSpPr>
          <p:spPr bwMode="auto">
            <a:xfrm>
              <a:off x="6513513" y="4800600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  <p:cxnSp>
          <p:nvCxnSpPr>
            <p:cNvPr id="14354" name="Straight Arrow Connector 66"/>
            <p:cNvCxnSpPr>
              <a:cxnSpLocks noChangeShapeType="1"/>
            </p:cNvCxnSpPr>
            <p:nvPr/>
          </p:nvCxnSpPr>
          <p:spPr bwMode="auto">
            <a:xfrm flipV="1">
              <a:off x="6005513" y="5029200"/>
              <a:ext cx="533400" cy="381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55" name="Straight Arrow Connector 67"/>
            <p:cNvCxnSpPr>
              <a:cxnSpLocks noChangeShapeType="1"/>
            </p:cNvCxnSpPr>
            <p:nvPr/>
          </p:nvCxnSpPr>
          <p:spPr bwMode="auto">
            <a:xfrm rot="5400000">
              <a:off x="6532563" y="4679950"/>
              <a:ext cx="228600" cy="127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56" name="Straight Arrow Connector 68"/>
            <p:cNvCxnSpPr>
              <a:cxnSpLocks noChangeShapeType="1"/>
              <a:stCxn id="14353" idx="2"/>
            </p:cNvCxnSpPr>
            <p:nvPr/>
          </p:nvCxnSpPr>
          <p:spPr bwMode="auto">
            <a:xfrm rot="16200000" flipH="1">
              <a:off x="6506370" y="5272881"/>
              <a:ext cx="271462" cy="31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57" name="Straight Arrow Connector 69"/>
            <p:cNvCxnSpPr>
              <a:cxnSpLocks noChangeShapeType="1"/>
            </p:cNvCxnSpPr>
            <p:nvPr/>
          </p:nvCxnSpPr>
          <p:spPr bwMode="auto">
            <a:xfrm flipV="1">
              <a:off x="6767513" y="5029200"/>
              <a:ext cx="533400" cy="381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358" name="TextBox 70"/>
            <p:cNvSpPr txBox="1">
              <a:spLocks noChangeArrowheads="1"/>
            </p:cNvSpPr>
            <p:nvPr/>
          </p:nvSpPr>
          <p:spPr bwMode="auto">
            <a:xfrm>
              <a:off x="7275513" y="4800600"/>
              <a:ext cx="110648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final value</a:t>
              </a:r>
            </a:p>
          </p:txBody>
        </p:sp>
      </p:grpSp>
      <p:sp>
        <p:nvSpPr>
          <p:cNvPr id="14351" name="TextBox 71"/>
          <p:cNvSpPr txBox="1">
            <a:spLocks noChangeArrowheads="1"/>
          </p:cNvSpPr>
          <p:nvPr/>
        </p:nvSpPr>
        <p:spPr bwMode="auto">
          <a:xfrm>
            <a:off x="1219200" y="5486400"/>
            <a:ext cx="1209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Initial 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Map/Fold in Action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 map example: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Fold examples: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Sum of squares: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914400" y="160020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nn-NO" sz="2000">
                <a:latin typeface="Consolas" pitchFamily="49" charset="0"/>
              </a:rPr>
              <a:t>(map (lambda (x) (* x x))</a:t>
            </a:r>
            <a:br>
              <a:rPr lang="nn-NO" sz="2000">
                <a:latin typeface="Consolas" pitchFamily="49" charset="0"/>
              </a:rPr>
            </a:br>
            <a:r>
              <a:rPr lang="nn-NO" sz="2000">
                <a:latin typeface="Consolas" pitchFamily="49" charset="0"/>
              </a:rPr>
              <a:t>     '(1 2 3 4 5))</a:t>
            </a:r>
            <a:br>
              <a:rPr lang="nn-NO" sz="2000">
                <a:latin typeface="Consolas" pitchFamily="49" charset="0"/>
              </a:rPr>
            </a:br>
            <a:r>
              <a:rPr lang="en-US" sz="2000">
                <a:latin typeface="Consolas" pitchFamily="49" charset="0"/>
                <a:sym typeface="Symbol" pitchFamily="18" charset="2"/>
              </a:rPr>
              <a:t>  </a:t>
            </a:r>
            <a:r>
              <a:rPr lang="nn-NO" sz="2000">
                <a:latin typeface="Consolas" pitchFamily="49" charset="0"/>
              </a:rPr>
              <a:t>'(1 4 9 16 25)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914400" y="3330575"/>
            <a:ext cx="5715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nn-NO" sz="2000">
                <a:latin typeface="Consolas" pitchFamily="49" charset="0"/>
              </a:rPr>
              <a:t>(fold + 0 '(1 2 3 4 5))</a:t>
            </a:r>
            <a:r>
              <a:rPr lang="en-US" sz="2000">
                <a:latin typeface="Consolas" pitchFamily="49" charset="0"/>
                <a:sym typeface="Symbol" pitchFamily="18" charset="2"/>
              </a:rPr>
              <a:t>  15</a:t>
            </a:r>
            <a:endParaRPr lang="nn-NO" sz="2000">
              <a:latin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nn-NO" sz="2000">
                <a:latin typeface="Consolas" pitchFamily="49" charset="0"/>
              </a:rPr>
              <a:t>(fold * 1 '(1 2 3 4 5))</a:t>
            </a:r>
            <a:r>
              <a:rPr lang="en-US" sz="2000">
                <a:latin typeface="Consolas" pitchFamily="49" charset="0"/>
                <a:sym typeface="Symbol" pitchFamily="18" charset="2"/>
              </a:rPr>
              <a:t>  120</a:t>
            </a:r>
            <a:endParaRPr lang="nn-NO" sz="2000">
              <a:latin typeface="Consolas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914400" y="4854575"/>
            <a:ext cx="67056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(define (sum-of-squares v)</a:t>
            </a:r>
            <a:br>
              <a:rPr lang="en-US" sz="2000">
                <a:latin typeface="Consolas" pitchFamily="49" charset="0"/>
              </a:rPr>
            </a:br>
            <a:r>
              <a:rPr lang="en-US" sz="2000">
                <a:latin typeface="Consolas" pitchFamily="49" charset="0"/>
              </a:rPr>
              <a:t>  (fold + 0 (map (lambda (x) (* x x)) v)))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(sum-of-squares '(1 2 3 4 5))</a:t>
            </a:r>
            <a:r>
              <a:rPr lang="en-US" sz="2000">
                <a:latin typeface="Consolas" pitchFamily="49" charset="0"/>
                <a:sym typeface="Symbol" pitchFamily="18" charset="2"/>
              </a:rPr>
              <a:t>  55</a:t>
            </a:r>
            <a:endParaRPr lang="en-US" sz="200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Lisp </a:t>
            </a:r>
            <a:r>
              <a:rPr lang="en-US" smtClean="0">
                <a:latin typeface="Consolas" pitchFamily="49" charset="0"/>
                <a:sym typeface="Symbol" pitchFamily="18" charset="2"/>
              </a:rPr>
              <a:t></a:t>
            </a:r>
            <a:r>
              <a:rPr lang="en-US" smtClean="0"/>
              <a:t> MapReduce</a:t>
            </a:r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Let’s assume a long list of records: imagine if...</a:t>
            </a:r>
          </a:p>
          <a:p>
            <a:pPr lvl="1"/>
            <a:r>
              <a:rPr lang="en-GB" smtClean="0"/>
              <a:t>We can parallelize map operations</a:t>
            </a:r>
          </a:p>
          <a:p>
            <a:pPr lvl="1"/>
            <a:r>
              <a:rPr lang="en-GB" smtClean="0"/>
              <a:t>We have a mechanism for bringing map results back together in the fold operation</a:t>
            </a:r>
          </a:p>
          <a:p>
            <a:r>
              <a:rPr lang="en-GB" smtClean="0"/>
              <a:t>That’s MapReduce! (and Hadoop)</a:t>
            </a:r>
          </a:p>
          <a:p>
            <a:r>
              <a:rPr lang="en-GB" smtClean="0"/>
              <a:t>Observations:</a:t>
            </a:r>
          </a:p>
          <a:p>
            <a:pPr lvl="1"/>
            <a:r>
              <a:rPr lang="en-GB" smtClean="0"/>
              <a:t>No limit to map parallelization since maps are indepedent</a:t>
            </a:r>
          </a:p>
          <a:p>
            <a:pPr lvl="1"/>
            <a:r>
              <a:rPr lang="en-GB" smtClean="0"/>
              <a:t>We can reorder folding if the fold function is commutative and associative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Problem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Iterate over a large number of records</a:t>
            </a:r>
          </a:p>
          <a:p>
            <a:r>
              <a:rPr lang="en-US" smtClean="0"/>
              <a:t>Extract something of interest from each</a:t>
            </a:r>
          </a:p>
          <a:p>
            <a:r>
              <a:rPr lang="en-US" smtClean="0"/>
              <a:t>Shuffle and sort intermediate results</a:t>
            </a:r>
          </a:p>
          <a:p>
            <a:r>
              <a:rPr lang="en-US" smtClean="0"/>
              <a:t>Aggregate intermediate results</a:t>
            </a:r>
          </a:p>
          <a:p>
            <a:r>
              <a:rPr lang="en-US" smtClean="0"/>
              <a:t>Generate final output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48768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Key idea:</a:t>
            </a:r>
            <a:r>
              <a:rPr lang="en-US" sz="2400" b="0">
                <a:solidFill>
                  <a:srgbClr val="FFFF00"/>
                </a:solidFill>
              </a:rPr>
              <a:t> </a:t>
            </a:r>
            <a:r>
              <a:rPr lang="en-US" sz="2400" b="0"/>
              <a:t>provide an abstraction at the point of these two operations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816188">
            <a:off x="201613" y="1546225"/>
            <a:ext cx="903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Map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811533">
            <a:off x="4384675" y="2816225"/>
            <a:ext cx="1484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Reduce</a:t>
            </a: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Programmers specify two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map</a:t>
            </a:r>
            <a:r>
              <a:rPr lang="en-US" smtClean="0"/>
              <a:t> (k, v) </a:t>
            </a:r>
            <a:r>
              <a:rPr lang="en-US" smtClean="0">
                <a:cs typeface="Arial" charset="0"/>
              </a:rPr>
              <a:t>→ &lt;k’, v’&gt;*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  <a:cs typeface="Arial" charset="0"/>
              </a:rPr>
              <a:t>reduce</a:t>
            </a:r>
            <a:r>
              <a:rPr lang="en-US" smtClean="0">
                <a:cs typeface="Arial" charset="0"/>
              </a:rPr>
              <a:t> (k’, v’) → &lt;k’, v’&gt;*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Arial" charset="0"/>
              </a:rPr>
              <a:t>All v’ with the same k’ are reduced together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Arial" charset="0"/>
              </a:rPr>
              <a:t>Usually, programmers also specify: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  <a:cs typeface="Arial" charset="0"/>
              </a:rPr>
              <a:t>partition</a:t>
            </a:r>
            <a:r>
              <a:rPr lang="en-US" smtClean="0">
                <a:cs typeface="Arial" charset="0"/>
              </a:rPr>
              <a:t> (k’, number of partitions ) → partition for k’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Arial" charset="0"/>
              </a:rPr>
              <a:t>Often a simple hash of the key, e.g. hash(k’) mod 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Arial" charset="0"/>
              </a:rPr>
              <a:t>Allows reduce operations for different keys in parallel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Arial" charset="0"/>
              </a:rPr>
              <a:t>Implementations: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Arial" charset="0"/>
              </a:rPr>
              <a:t>Google has a proprietary implementation in C++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Arial" charset="0"/>
              </a:rPr>
              <a:t>Hadoop is an open source implementation in Java (lead by Yahoo)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It’s just divide and conquer!</a:t>
            </a:r>
          </a:p>
        </p:txBody>
      </p:sp>
      <p:sp>
        <p:nvSpPr>
          <p:cNvPr id="19459" name="Rounded Rectangle 3"/>
          <p:cNvSpPr>
            <a:spLocks noChangeArrowheads="1"/>
          </p:cNvSpPr>
          <p:nvPr/>
        </p:nvSpPr>
        <p:spPr bwMode="auto">
          <a:xfrm>
            <a:off x="3124200" y="1189038"/>
            <a:ext cx="3124200" cy="53340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Data Store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410200" y="1752600"/>
            <a:ext cx="1752600" cy="1295400"/>
            <a:chOff x="5715000" y="1676401"/>
            <a:chExt cx="1752600" cy="1295399"/>
          </a:xfrm>
        </p:grpSpPr>
        <p:sp>
          <p:nvSpPr>
            <p:cNvPr id="19509" name="TextBox 32"/>
            <p:cNvSpPr txBox="1">
              <a:spLocks noChangeArrowheads="1"/>
            </p:cNvSpPr>
            <p:nvPr/>
          </p:nvSpPr>
          <p:spPr bwMode="auto">
            <a:xfrm>
              <a:off x="5715000" y="1948190"/>
              <a:ext cx="103906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/>
                <a:t>Initial kv pairs</a:t>
              </a:r>
            </a:p>
          </p:txBody>
        </p:sp>
        <p:sp>
          <p:nvSpPr>
            <p:cNvPr id="19510" name="Rectangle 7"/>
            <p:cNvSpPr>
              <a:spLocks noChangeArrowheads="1"/>
            </p:cNvSpPr>
            <p:nvPr/>
          </p:nvSpPr>
          <p:spPr bwMode="auto">
            <a:xfrm>
              <a:off x="6629400" y="2362200"/>
              <a:ext cx="838200" cy="609600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b="0">
                  <a:solidFill>
                    <a:schemeClr val="bg2"/>
                  </a:solidFill>
                </a:rPr>
                <a:t>map</a:t>
              </a:r>
            </a:p>
          </p:txBody>
        </p:sp>
        <p:cxnSp>
          <p:nvCxnSpPr>
            <p:cNvPr id="19511" name="Straight Arrow Connector 27"/>
            <p:cNvCxnSpPr>
              <a:cxnSpLocks noChangeShapeType="1"/>
            </p:cNvCxnSpPr>
            <p:nvPr/>
          </p:nvCxnSpPr>
          <p:spPr bwMode="auto">
            <a:xfrm rot="16200000" flipH="1">
              <a:off x="6324599" y="1676401"/>
              <a:ext cx="609600" cy="609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1981200" y="1752600"/>
            <a:ext cx="1447800" cy="1295400"/>
            <a:chOff x="2286000" y="1676400"/>
            <a:chExt cx="1447800" cy="1295400"/>
          </a:xfrm>
        </p:grpSpPr>
        <p:sp>
          <p:nvSpPr>
            <p:cNvPr id="19506" name="Rectangle 4"/>
            <p:cNvSpPr>
              <a:spLocks noChangeArrowheads="1"/>
            </p:cNvSpPr>
            <p:nvPr/>
          </p:nvSpPr>
          <p:spPr bwMode="auto">
            <a:xfrm>
              <a:off x="2667000" y="2362200"/>
              <a:ext cx="838200" cy="609600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b="0">
                  <a:solidFill>
                    <a:schemeClr val="bg2"/>
                  </a:solidFill>
                </a:rPr>
                <a:t>map</a:t>
              </a:r>
            </a:p>
          </p:txBody>
        </p:sp>
        <p:cxnSp>
          <p:nvCxnSpPr>
            <p:cNvPr id="19507" name="Straight Arrow Connector 20"/>
            <p:cNvCxnSpPr>
              <a:cxnSpLocks noChangeShapeType="1"/>
            </p:cNvCxnSpPr>
            <p:nvPr/>
          </p:nvCxnSpPr>
          <p:spPr bwMode="auto">
            <a:xfrm rot="5400000">
              <a:off x="3124200" y="1676400"/>
              <a:ext cx="609600" cy="609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508" name="TextBox 29"/>
            <p:cNvSpPr txBox="1">
              <a:spLocks noChangeArrowheads="1"/>
            </p:cNvSpPr>
            <p:nvPr/>
          </p:nvSpPr>
          <p:spPr bwMode="auto">
            <a:xfrm>
              <a:off x="2286000" y="1948190"/>
              <a:ext cx="103906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/>
                <a:t>Initial kv pairs</a:t>
              </a:r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3074988" y="1752600"/>
            <a:ext cx="1420812" cy="1295400"/>
            <a:chOff x="3380533" y="1676400"/>
            <a:chExt cx="1420067" cy="1295400"/>
          </a:xfrm>
        </p:grpSpPr>
        <p:sp>
          <p:nvSpPr>
            <p:cNvPr id="19503" name="Rectangle 5"/>
            <p:cNvSpPr>
              <a:spLocks noChangeArrowheads="1"/>
            </p:cNvSpPr>
            <p:nvPr/>
          </p:nvSpPr>
          <p:spPr bwMode="auto">
            <a:xfrm>
              <a:off x="3962400" y="2362200"/>
              <a:ext cx="838200" cy="609600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b="0">
                  <a:solidFill>
                    <a:schemeClr val="bg2"/>
                  </a:solidFill>
                </a:rPr>
                <a:t>map</a:t>
              </a:r>
            </a:p>
          </p:txBody>
        </p:sp>
        <p:cxnSp>
          <p:nvCxnSpPr>
            <p:cNvPr id="19504" name="Straight Arrow Connector 22"/>
            <p:cNvCxnSpPr>
              <a:cxnSpLocks noChangeShapeType="1"/>
            </p:cNvCxnSpPr>
            <p:nvPr/>
          </p:nvCxnSpPr>
          <p:spPr bwMode="auto">
            <a:xfrm rot="5400000">
              <a:off x="4076700" y="1943100"/>
              <a:ext cx="609600" cy="762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505" name="TextBox 30"/>
            <p:cNvSpPr txBox="1">
              <a:spLocks noChangeArrowheads="1"/>
            </p:cNvSpPr>
            <p:nvPr/>
          </p:nvSpPr>
          <p:spPr bwMode="auto">
            <a:xfrm>
              <a:off x="3380533" y="1948190"/>
              <a:ext cx="103906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/>
                <a:t>Initial kv pairs</a:t>
              </a:r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4343400" y="1752600"/>
            <a:ext cx="1447800" cy="1295400"/>
            <a:chOff x="4648200" y="1676401"/>
            <a:chExt cx="1447800" cy="1295399"/>
          </a:xfrm>
        </p:grpSpPr>
        <p:sp>
          <p:nvSpPr>
            <p:cNvPr id="19500" name="Rectangle 6"/>
            <p:cNvSpPr>
              <a:spLocks noChangeArrowheads="1"/>
            </p:cNvSpPr>
            <p:nvPr/>
          </p:nvSpPr>
          <p:spPr bwMode="auto">
            <a:xfrm>
              <a:off x="5257800" y="2362200"/>
              <a:ext cx="838200" cy="609600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b="0">
                  <a:solidFill>
                    <a:schemeClr val="bg2"/>
                  </a:solidFill>
                </a:rPr>
                <a:t>map</a:t>
              </a:r>
            </a:p>
          </p:txBody>
        </p:sp>
        <p:cxnSp>
          <p:nvCxnSpPr>
            <p:cNvPr id="19501" name="Straight Arrow Connector 28"/>
            <p:cNvCxnSpPr>
              <a:cxnSpLocks noChangeShapeType="1"/>
            </p:cNvCxnSpPr>
            <p:nvPr/>
          </p:nvCxnSpPr>
          <p:spPr bwMode="auto">
            <a:xfrm rot="16200000" flipH="1">
              <a:off x="5295900" y="1943101"/>
              <a:ext cx="609600" cy="762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502" name="TextBox 31"/>
            <p:cNvSpPr txBox="1">
              <a:spLocks noChangeArrowheads="1"/>
            </p:cNvSpPr>
            <p:nvPr/>
          </p:nvSpPr>
          <p:spPr bwMode="auto">
            <a:xfrm>
              <a:off x="4648200" y="1948190"/>
              <a:ext cx="103906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/>
                <a:t>Initial kv pairs</a:t>
              </a: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112963" y="3354388"/>
            <a:ext cx="9350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1</a:t>
            </a:r>
            <a:r>
              <a:rPr lang="en-US" sz="1100" b="0"/>
              <a:t>, values…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265363" y="3625850"/>
            <a:ext cx="9350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2</a:t>
            </a:r>
            <a:r>
              <a:rPr lang="en-US" sz="1100" b="0"/>
              <a:t>, values…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590800" y="3473450"/>
            <a:ext cx="9350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3</a:t>
            </a:r>
            <a:r>
              <a:rPr lang="en-US" sz="1100" b="0"/>
              <a:t>, values…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2606676" y="3184525"/>
            <a:ext cx="27305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387725" y="3352800"/>
            <a:ext cx="9350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1</a:t>
            </a:r>
            <a:r>
              <a:rPr lang="en-US" sz="1100" b="0"/>
              <a:t>, values…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540125" y="3624263"/>
            <a:ext cx="9350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2</a:t>
            </a:r>
            <a:r>
              <a:rPr lang="en-US" sz="1100" b="0"/>
              <a:t>, values…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865563" y="3471863"/>
            <a:ext cx="9350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3</a:t>
            </a:r>
            <a:r>
              <a:rPr lang="en-US" sz="1100" b="0"/>
              <a:t>, values…</a:t>
            </a:r>
          </a:p>
        </p:txBody>
      </p: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>
            <a:off x="3881438" y="3184525"/>
            <a:ext cx="27463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759325" y="3352800"/>
            <a:ext cx="9350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1</a:t>
            </a:r>
            <a:r>
              <a:rPr lang="en-US" sz="1100" b="0"/>
              <a:t>, values…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911725" y="3624263"/>
            <a:ext cx="9350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2</a:t>
            </a:r>
            <a:r>
              <a:rPr lang="en-US" sz="1100" b="0"/>
              <a:t>, values…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237163" y="3471863"/>
            <a:ext cx="9350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3</a:t>
            </a:r>
            <a:r>
              <a:rPr lang="en-US" sz="1100" b="0"/>
              <a:t>, values…</a:t>
            </a:r>
          </a:p>
        </p:txBody>
      </p: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rot="5400000">
            <a:off x="5253038" y="3184525"/>
            <a:ext cx="27463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130925" y="3352800"/>
            <a:ext cx="9350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1</a:t>
            </a:r>
            <a:r>
              <a:rPr lang="en-US" sz="1100" b="0"/>
              <a:t>, values…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283325" y="3624263"/>
            <a:ext cx="9350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2</a:t>
            </a:r>
            <a:r>
              <a:rPr lang="en-US" sz="1100" b="0"/>
              <a:t>, values…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608763" y="3471863"/>
            <a:ext cx="9350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3</a:t>
            </a:r>
            <a:r>
              <a:rPr lang="en-US" sz="1100" b="0"/>
              <a:t>, values…</a:t>
            </a:r>
          </a:p>
        </p:txBody>
      </p: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rot="5400000">
            <a:off x="6624638" y="3184525"/>
            <a:ext cx="27463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" name="Straight Arrow Connector 64"/>
          <p:cNvCxnSpPr>
            <a:cxnSpLocks noChangeShapeType="1"/>
          </p:cNvCxnSpPr>
          <p:nvPr/>
        </p:nvCxnSpPr>
        <p:spPr bwMode="auto">
          <a:xfrm rot="5400000">
            <a:off x="2606675" y="4052888"/>
            <a:ext cx="2746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 rot="5400000">
            <a:off x="3882232" y="4052094"/>
            <a:ext cx="2730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7" name="Straight Arrow Connector 66"/>
          <p:cNvCxnSpPr>
            <a:cxnSpLocks noChangeShapeType="1"/>
          </p:cNvCxnSpPr>
          <p:nvPr/>
        </p:nvCxnSpPr>
        <p:spPr bwMode="auto">
          <a:xfrm rot="5400000">
            <a:off x="5253832" y="4052094"/>
            <a:ext cx="2730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 rot="5400000">
            <a:off x="6625432" y="4052094"/>
            <a:ext cx="2730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2057400" y="4267200"/>
            <a:ext cx="5410200" cy="304800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0">
                <a:solidFill>
                  <a:schemeClr val="bg2"/>
                </a:solidFill>
              </a:rPr>
              <a:t>Barrier: aggregate values by keys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895600" y="5181600"/>
            <a:ext cx="838200" cy="609600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0">
                <a:solidFill>
                  <a:schemeClr val="bg2"/>
                </a:solidFill>
              </a:rPr>
              <a:t>reduce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352800" y="4724400"/>
            <a:ext cx="9350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1</a:t>
            </a:r>
            <a:r>
              <a:rPr lang="en-US" sz="1100" b="0"/>
              <a:t>, values…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819400" y="6062663"/>
            <a:ext cx="1054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final k</a:t>
            </a:r>
            <a:r>
              <a:rPr lang="en-US" sz="1100" b="0" baseline="-25000"/>
              <a:t>1</a:t>
            </a:r>
            <a:r>
              <a:rPr lang="en-US" sz="1100" b="0"/>
              <a:t> values</a:t>
            </a:r>
          </a:p>
        </p:txBody>
      </p:sp>
      <p:cxnSp>
        <p:nvCxnSpPr>
          <p:cNvPr id="73" name="Straight Arrow Connector 72"/>
          <p:cNvCxnSpPr>
            <a:cxnSpLocks noChangeShapeType="1"/>
          </p:cNvCxnSpPr>
          <p:nvPr/>
        </p:nvCxnSpPr>
        <p:spPr bwMode="auto">
          <a:xfrm rot="5400000">
            <a:off x="3085307" y="4914106"/>
            <a:ext cx="5334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5400000">
            <a:off x="3216275" y="5957888"/>
            <a:ext cx="2746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246563" y="5181600"/>
            <a:ext cx="838200" cy="609600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0">
                <a:solidFill>
                  <a:schemeClr val="bg2"/>
                </a:solidFill>
              </a:rPr>
              <a:t>reduce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4703763" y="4724400"/>
            <a:ext cx="9350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2</a:t>
            </a:r>
            <a:r>
              <a:rPr lang="en-US" sz="1100" b="0"/>
              <a:t>, values…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4170363" y="6062663"/>
            <a:ext cx="1054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final k</a:t>
            </a:r>
            <a:r>
              <a:rPr lang="en-US" sz="1100" b="0" baseline="-25000"/>
              <a:t>2</a:t>
            </a:r>
            <a:r>
              <a:rPr lang="en-US" sz="1100" b="0"/>
              <a:t> values</a:t>
            </a:r>
          </a:p>
        </p:txBody>
      </p: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rot="5400000">
            <a:off x="4436269" y="491410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0" name="Straight Arrow Connector 79"/>
          <p:cNvCxnSpPr>
            <a:cxnSpLocks noChangeShapeType="1"/>
          </p:cNvCxnSpPr>
          <p:nvPr/>
        </p:nvCxnSpPr>
        <p:spPr bwMode="auto">
          <a:xfrm rot="5400000">
            <a:off x="4567238" y="5957888"/>
            <a:ext cx="2746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562600" y="5181600"/>
            <a:ext cx="838200" cy="609600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0">
                <a:solidFill>
                  <a:schemeClr val="bg2"/>
                </a:solidFill>
              </a:rPr>
              <a:t>reduce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019800" y="4724400"/>
            <a:ext cx="9350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k</a:t>
            </a:r>
            <a:r>
              <a:rPr lang="en-US" sz="1100" b="0" baseline="-25000"/>
              <a:t>3</a:t>
            </a:r>
            <a:r>
              <a:rPr lang="en-US" sz="1100" b="0"/>
              <a:t>, values…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486400" y="6062663"/>
            <a:ext cx="1054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/>
              <a:t>final k</a:t>
            </a:r>
            <a:r>
              <a:rPr lang="en-US" sz="1100" b="0" baseline="-25000"/>
              <a:t>3</a:t>
            </a:r>
            <a:r>
              <a:rPr lang="en-US" sz="1100" b="0"/>
              <a:t> values</a:t>
            </a:r>
          </a:p>
        </p:txBody>
      </p:sp>
      <p:cxnSp>
        <p:nvCxnSpPr>
          <p:cNvPr id="84" name="Straight Arrow Connector 83"/>
          <p:cNvCxnSpPr>
            <a:cxnSpLocks noChangeShapeType="1"/>
          </p:cNvCxnSpPr>
          <p:nvPr/>
        </p:nvCxnSpPr>
        <p:spPr bwMode="auto">
          <a:xfrm rot="5400000">
            <a:off x="5752307" y="4914106"/>
            <a:ext cx="5334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5" name="Straight Arrow Connector 84"/>
          <p:cNvCxnSpPr>
            <a:cxnSpLocks noChangeShapeType="1"/>
          </p:cNvCxnSpPr>
          <p:nvPr/>
        </p:nvCxnSpPr>
        <p:spPr bwMode="auto">
          <a:xfrm rot="5400000">
            <a:off x="5883275" y="5957888"/>
            <a:ext cx="2746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43" grpId="0"/>
      <p:bldP spid="44" grpId="0"/>
      <p:bldP spid="45" grpId="0"/>
      <p:bldP spid="47" grpId="0"/>
      <p:bldP spid="48" grpId="0"/>
      <p:bldP spid="49" grpId="0"/>
      <p:bldP spid="51" grpId="0"/>
      <p:bldP spid="52" grpId="0"/>
      <p:bldP spid="53" grpId="0"/>
      <p:bldP spid="69" grpId="0" animBg="1"/>
      <p:bldP spid="70" grpId="0" animBg="1"/>
      <p:bldP spid="71" grpId="0"/>
      <p:bldP spid="72" grpId="0"/>
      <p:bldP spid="76" grpId="0" animBg="1"/>
      <p:bldP spid="77" grpId="0"/>
      <p:bldP spid="78" grpId="0"/>
      <p:bldP spid="81" grpId="0" animBg="1"/>
      <p:bldP spid="82" grpId="0"/>
      <p:bldP spid="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Recall these problems?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do we assign work units to workers?</a:t>
            </a:r>
          </a:p>
          <a:p>
            <a:pPr eaLnBrk="1" hangingPunct="1"/>
            <a:r>
              <a:rPr lang="en-GB" smtClean="0"/>
              <a:t>What if we have more work units than workers?</a:t>
            </a:r>
          </a:p>
          <a:p>
            <a:pPr eaLnBrk="1" hangingPunct="1"/>
            <a:r>
              <a:rPr lang="en-GB" smtClean="0"/>
              <a:t>What if workers need to share partial results?</a:t>
            </a:r>
          </a:p>
          <a:p>
            <a:pPr eaLnBrk="1" hangingPunct="1"/>
            <a:r>
              <a:rPr lang="en-GB" smtClean="0"/>
              <a:t>How do we aggregate partial results?</a:t>
            </a:r>
          </a:p>
          <a:p>
            <a:pPr eaLnBrk="1" hangingPunct="1"/>
            <a:r>
              <a:rPr lang="en-GB" smtClean="0"/>
              <a:t>How do we know all the workers have finished?</a:t>
            </a:r>
          </a:p>
          <a:p>
            <a:pPr eaLnBrk="1" hangingPunct="1"/>
            <a:r>
              <a:rPr lang="en-GB" smtClean="0"/>
              <a:t>What if workers die?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 Runtime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Assigns workers to map and reduce tasks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“data distribution”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Moves the process to the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synchronization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Gathers, sorts, and shuffles intermediate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faults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Detects worker failures and restarts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Everything happens on top of a distributed FS (later)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“Hello World”: Word Count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660525" y="1524000"/>
            <a:ext cx="61118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Map(String input_key, String input_value):</a:t>
            </a:r>
          </a:p>
          <a:p>
            <a:r>
              <a:rPr lang="en-US" sz="1800" b="0" i="1"/>
              <a:t>     // input_key: document name</a:t>
            </a:r>
          </a:p>
          <a:p>
            <a:r>
              <a:rPr lang="en-US" sz="1800" b="0" i="1"/>
              <a:t>     // input_value: document contents</a:t>
            </a:r>
          </a:p>
          <a:p>
            <a:r>
              <a:rPr lang="en-US" sz="1800" b="0"/>
              <a:t>     for each word w in input_values:</a:t>
            </a:r>
          </a:p>
          <a:p>
            <a:r>
              <a:rPr lang="en-US" sz="1800" b="0"/>
              <a:t>          EmitIntermediate(w, "1");</a:t>
            </a:r>
          </a:p>
          <a:p>
            <a:endParaRPr lang="en-US" sz="1800" b="0"/>
          </a:p>
          <a:p>
            <a:r>
              <a:rPr lang="en-US" sz="1800" b="0"/>
              <a:t>Reduce(String key, Iterator intermediate_values):</a:t>
            </a:r>
          </a:p>
          <a:p>
            <a:r>
              <a:rPr lang="en-US" sz="1800" b="0" i="1"/>
              <a:t>     // key: a word, same for input and output</a:t>
            </a:r>
          </a:p>
          <a:p>
            <a:r>
              <a:rPr lang="en-US" sz="1800" b="0" i="1"/>
              <a:t>     // intermediate_values: a list of counts</a:t>
            </a:r>
          </a:p>
          <a:p>
            <a:r>
              <a:rPr lang="en-US" sz="1800" b="0"/>
              <a:t>     int result = 0;</a:t>
            </a:r>
          </a:p>
          <a:p>
            <a:r>
              <a:rPr lang="en-US" sz="1800" b="0"/>
              <a:t>     for each v in intermediate_values:</a:t>
            </a:r>
          </a:p>
          <a:p>
            <a:r>
              <a:rPr lang="en-US" sz="1800" b="0"/>
              <a:t>          result += ParseInt(v);</a:t>
            </a:r>
          </a:p>
          <a:p>
            <a:r>
              <a:rPr lang="en-US" sz="1800" b="0"/>
              <a:t>          Emit(AsString(result));</a:t>
            </a:r>
          </a:p>
          <a:p>
            <a:endParaRPr lang="en-US" sz="18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MapReduce-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81075"/>
            <a:ext cx="6705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6553200" y="6611938"/>
            <a:ext cx="26146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2"/>
                </a:solidFill>
              </a:rPr>
              <a:t>Source: Dean and Ghemawat (OSDI 2004)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paradigm</a:t>
            </a:r>
          </a:p>
          <a:p>
            <a:r>
              <a:rPr lang="en-US" dirty="0" smtClean="0"/>
              <a:t>Distributed file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Bandwidth Optimization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Issue: </a:t>
            </a:r>
            <a:r>
              <a:rPr lang="en-GB" smtClean="0"/>
              <a:t>large number of key-value pairs</a:t>
            </a:r>
          </a:p>
          <a:p>
            <a:r>
              <a:rPr lang="en-GB" smtClean="0">
                <a:solidFill>
                  <a:srgbClr val="FF0000"/>
                </a:solidFill>
              </a:rPr>
              <a:t>Solution: </a:t>
            </a:r>
            <a:r>
              <a:rPr lang="en-GB" smtClean="0"/>
              <a:t>use “Combiner” functions</a:t>
            </a:r>
          </a:p>
          <a:p>
            <a:pPr lvl="1"/>
            <a:r>
              <a:rPr lang="en-GB" smtClean="0"/>
              <a:t>Executed on same machine as mapper</a:t>
            </a:r>
          </a:p>
          <a:p>
            <a:pPr lvl="1"/>
            <a:r>
              <a:rPr lang="en-GB" smtClean="0"/>
              <a:t>Results in a “mini-reduce” right after the map phase</a:t>
            </a:r>
          </a:p>
          <a:p>
            <a:pPr lvl="1"/>
            <a:r>
              <a:rPr lang="en-GB" smtClean="0"/>
              <a:t>Reduces key-value pairs to save bandwidth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Skew Problem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Issue: </a:t>
            </a:r>
            <a:r>
              <a:rPr lang="en-GB" smtClean="0"/>
              <a:t>reduce is only as fast as the slowest map</a:t>
            </a:r>
          </a:p>
          <a:p>
            <a:r>
              <a:rPr lang="en-GB" smtClean="0">
                <a:solidFill>
                  <a:srgbClr val="FF0000"/>
                </a:solidFill>
              </a:rPr>
              <a:t>Solution: </a:t>
            </a:r>
            <a:r>
              <a:rPr lang="en-GB" smtClean="0"/>
              <a:t>redundantly execute map operations, use results of first to finish</a:t>
            </a:r>
          </a:p>
          <a:p>
            <a:pPr lvl="1"/>
            <a:r>
              <a:rPr lang="en-GB" smtClean="0"/>
              <a:t>Addresses hardware problems... </a:t>
            </a:r>
          </a:p>
          <a:p>
            <a:pPr lvl="1"/>
            <a:r>
              <a:rPr lang="en-GB" smtClean="0"/>
              <a:t>But not issues related to inherent distribution of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do we get data to the workers?</a:t>
            </a:r>
          </a:p>
        </p:txBody>
      </p:sp>
      <p:pic>
        <p:nvPicPr>
          <p:cNvPr id="26627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709863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7300" y="2709863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0" y="2709863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2709863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1404938" y="3929063"/>
            <a:ext cx="1755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Compute Nodes</a:t>
            </a:r>
          </a:p>
        </p:txBody>
      </p:sp>
      <p:pic>
        <p:nvPicPr>
          <p:cNvPr id="26632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400" y="2709863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100" y="2709863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09863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V="1">
            <a:off x="3733800" y="2362200"/>
            <a:ext cx="1371600" cy="7239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3733800" y="3352800"/>
            <a:ext cx="1219200" cy="6096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148263" y="1295400"/>
            <a:ext cx="719137" cy="1828800"/>
            <a:chOff x="5105400" y="4114800"/>
            <a:chExt cx="719138" cy="1828800"/>
          </a:xfrm>
        </p:grpSpPr>
        <p:pic>
          <p:nvPicPr>
            <p:cNvPr id="26651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4958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52" name="TextBox 7"/>
            <p:cNvSpPr txBox="1">
              <a:spLocks noChangeArrowheads="1"/>
            </p:cNvSpPr>
            <p:nvPr/>
          </p:nvSpPr>
          <p:spPr bwMode="auto">
            <a:xfrm>
              <a:off x="5175326" y="4114800"/>
              <a:ext cx="6158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NAS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105400" y="3200400"/>
            <a:ext cx="3657600" cy="3124200"/>
            <a:chOff x="5105400" y="3505200"/>
            <a:chExt cx="3657600" cy="3124200"/>
          </a:xfrm>
        </p:grpSpPr>
        <p:pic>
          <p:nvPicPr>
            <p:cNvPr id="26640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1148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1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77062" y="51816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2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43862" y="4191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3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29462" y="35052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4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38862" y="37338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645" name="Straight Arrow Connector 25"/>
            <p:cNvCxnSpPr>
              <a:cxnSpLocks noChangeShapeType="1"/>
            </p:cNvCxnSpPr>
            <p:nvPr/>
          </p:nvCxnSpPr>
          <p:spPr bwMode="auto">
            <a:xfrm>
              <a:off x="5791200" y="4991100"/>
              <a:ext cx="1143000" cy="6477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6646" name="Straight Arrow Connector 28"/>
            <p:cNvCxnSpPr>
              <a:cxnSpLocks noChangeShapeType="1"/>
            </p:cNvCxnSpPr>
            <p:nvPr/>
          </p:nvCxnSpPr>
          <p:spPr bwMode="auto">
            <a:xfrm flipV="1">
              <a:off x="5867400" y="4572000"/>
              <a:ext cx="304800" cy="762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6647" name="Straight Arrow Connector 31"/>
            <p:cNvCxnSpPr>
              <a:cxnSpLocks noChangeShapeType="1"/>
            </p:cNvCxnSpPr>
            <p:nvPr/>
          </p:nvCxnSpPr>
          <p:spPr bwMode="auto">
            <a:xfrm rot="5400000" flipH="1" flipV="1">
              <a:off x="6896100" y="4762500"/>
              <a:ext cx="609600" cy="762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6648" name="Straight Arrow Connector 34"/>
            <p:cNvCxnSpPr>
              <a:cxnSpLocks noChangeShapeType="1"/>
            </p:cNvCxnSpPr>
            <p:nvPr/>
          </p:nvCxnSpPr>
          <p:spPr bwMode="auto">
            <a:xfrm>
              <a:off x="5824538" y="4838700"/>
              <a:ext cx="2219324" cy="762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6649" name="Straight Arrow Connector 36"/>
            <p:cNvCxnSpPr>
              <a:cxnSpLocks noChangeShapeType="1"/>
            </p:cNvCxnSpPr>
            <p:nvPr/>
          </p:nvCxnSpPr>
          <p:spPr bwMode="auto">
            <a:xfrm flipV="1">
              <a:off x="7772400" y="5257800"/>
              <a:ext cx="457200" cy="3810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sp>
          <p:nvSpPr>
            <p:cNvPr id="26650" name="TextBox 7"/>
            <p:cNvSpPr txBox="1">
              <a:spLocks noChangeArrowheads="1"/>
            </p:cNvSpPr>
            <p:nvPr/>
          </p:nvSpPr>
          <p:spPr bwMode="auto">
            <a:xfrm>
              <a:off x="5181600" y="3700046"/>
              <a:ext cx="6158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SAN</a:t>
              </a: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09600" y="5572125"/>
            <a:ext cx="4584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What’s the problem here?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Distributed File System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Don’t move data to workers… Move workers to the data!</a:t>
            </a:r>
          </a:p>
          <a:p>
            <a:pPr lvl="1"/>
            <a:r>
              <a:rPr lang="en-US" smtClean="0"/>
              <a:t>Store data on the local disks for nodes in the cluster</a:t>
            </a:r>
          </a:p>
          <a:p>
            <a:pPr lvl="1"/>
            <a:r>
              <a:rPr lang="en-US" smtClean="0"/>
              <a:t>Start up the workers on the node that has the data local</a:t>
            </a:r>
          </a:p>
          <a:p>
            <a:r>
              <a:rPr lang="en-US" smtClean="0"/>
              <a:t>Why?</a:t>
            </a:r>
          </a:p>
          <a:p>
            <a:pPr lvl="1"/>
            <a:r>
              <a:rPr lang="en-US" smtClean="0"/>
              <a:t>Not enough RAM to hold all the data in memory</a:t>
            </a:r>
          </a:p>
          <a:p>
            <a:pPr lvl="1"/>
            <a:r>
              <a:rPr lang="en-US" smtClean="0"/>
              <a:t>Disk access is slow, disk throughput is good</a:t>
            </a:r>
          </a:p>
          <a:p>
            <a:r>
              <a:rPr lang="en-US" smtClean="0"/>
              <a:t>A distributed file system is the answer</a:t>
            </a:r>
          </a:p>
          <a:p>
            <a:pPr lvl="1"/>
            <a:r>
              <a:rPr lang="en-US" smtClean="0"/>
              <a:t>GFS (Google File System)</a:t>
            </a:r>
          </a:p>
          <a:p>
            <a:pPr lvl="1"/>
            <a:r>
              <a:rPr lang="en-US" smtClean="0"/>
              <a:t>HDFS for Hadoop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GFS: Assumptions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mtClean="0"/>
              <a:t>Commodity hardware over “exotic” hardware</a:t>
            </a:r>
          </a:p>
          <a:p>
            <a:r>
              <a:rPr lang="en-GB" smtClean="0"/>
              <a:t>High component failure rates</a:t>
            </a:r>
          </a:p>
          <a:p>
            <a:pPr lvl="1"/>
            <a:r>
              <a:rPr lang="en-GB" smtClean="0"/>
              <a:t>Inexpensive commodity components fail all the time</a:t>
            </a:r>
          </a:p>
          <a:p>
            <a:r>
              <a:rPr lang="en-GB" smtClean="0"/>
              <a:t>“Modest” number of HUGE files</a:t>
            </a:r>
          </a:p>
          <a:p>
            <a:r>
              <a:rPr lang="en-GB" smtClean="0"/>
              <a:t>Files are write-once, mostly appended to</a:t>
            </a:r>
          </a:p>
          <a:p>
            <a:pPr lvl="1"/>
            <a:r>
              <a:rPr lang="en-GB" smtClean="0"/>
              <a:t>Perhaps concurrently</a:t>
            </a:r>
          </a:p>
          <a:p>
            <a:r>
              <a:rPr lang="en-GB" smtClean="0"/>
              <a:t>Large streaming reads over random access</a:t>
            </a:r>
          </a:p>
          <a:p>
            <a:r>
              <a:rPr lang="en-GB" smtClean="0"/>
              <a:t>High sustained throughput over low latency</a:t>
            </a:r>
          </a:p>
        </p:txBody>
      </p:sp>
      <p:sp>
        <p:nvSpPr>
          <p:cNvPr id="28676" name="Text Box 16"/>
          <p:cNvSpPr txBox="1">
            <a:spLocks noChangeArrowheads="1"/>
          </p:cNvSpPr>
          <p:nvPr/>
        </p:nvSpPr>
        <p:spPr bwMode="auto">
          <a:xfrm>
            <a:off x="60325" y="6505575"/>
            <a:ext cx="7483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/>
              <a:t>GFS slides adapted from material by Dean et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GFS: Design Decisions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mtClean="0"/>
              <a:t>Files stored as chunks</a:t>
            </a:r>
          </a:p>
          <a:p>
            <a:pPr lvl="1"/>
            <a:r>
              <a:rPr lang="en-GB" smtClean="0"/>
              <a:t>Fixed size (64MB)</a:t>
            </a:r>
          </a:p>
          <a:p>
            <a:r>
              <a:rPr lang="en-GB" smtClean="0"/>
              <a:t>Reliability through replication</a:t>
            </a:r>
          </a:p>
          <a:p>
            <a:pPr lvl="1"/>
            <a:r>
              <a:rPr lang="en-GB" smtClean="0"/>
              <a:t>Each chunk replicated across 3+ chunkservers</a:t>
            </a:r>
          </a:p>
          <a:p>
            <a:r>
              <a:rPr lang="en-GB" smtClean="0"/>
              <a:t>Single master to coordinate access, keep metadata</a:t>
            </a:r>
          </a:p>
          <a:p>
            <a:pPr lvl="1"/>
            <a:r>
              <a:rPr lang="en-GB" smtClean="0"/>
              <a:t>Simple centralized management</a:t>
            </a:r>
          </a:p>
          <a:p>
            <a:r>
              <a:rPr lang="en-GB" smtClean="0"/>
              <a:t>No data caching</a:t>
            </a:r>
          </a:p>
          <a:p>
            <a:pPr lvl="1"/>
            <a:r>
              <a:rPr lang="en-GB" smtClean="0"/>
              <a:t>Little benefit due to large data sets, streaming reads</a:t>
            </a:r>
          </a:p>
          <a:p>
            <a:r>
              <a:rPr lang="en-GB" smtClean="0"/>
              <a:t>Simplify the API</a:t>
            </a:r>
          </a:p>
          <a:p>
            <a:pPr lvl="1"/>
            <a:r>
              <a:rPr lang="en-GB" smtClean="0"/>
              <a:t>Push some of the issues onto the client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Single Master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mtClean="0"/>
              <a:t>We know this is a:</a:t>
            </a:r>
          </a:p>
          <a:p>
            <a:pPr lvl="1"/>
            <a:r>
              <a:rPr lang="en-GB" smtClean="0"/>
              <a:t>Single point of failure</a:t>
            </a:r>
          </a:p>
          <a:p>
            <a:pPr lvl="1"/>
            <a:r>
              <a:rPr lang="en-GB" smtClean="0"/>
              <a:t>Scalability bottleneck</a:t>
            </a:r>
          </a:p>
          <a:p>
            <a:r>
              <a:rPr lang="en-GB" smtClean="0"/>
              <a:t>GFS solutions:</a:t>
            </a:r>
          </a:p>
          <a:p>
            <a:pPr lvl="1"/>
            <a:r>
              <a:rPr lang="en-GB" smtClean="0"/>
              <a:t>Shadow masters</a:t>
            </a:r>
          </a:p>
          <a:p>
            <a:pPr lvl="1"/>
            <a:r>
              <a:rPr lang="en-GB" smtClean="0"/>
              <a:t>Minimize master involvement</a:t>
            </a:r>
          </a:p>
          <a:p>
            <a:pPr lvl="2"/>
            <a:r>
              <a:rPr lang="en-GB" smtClean="0"/>
              <a:t>Never move data through it, use only for metadata (and cache metadata at clients)</a:t>
            </a:r>
          </a:p>
          <a:p>
            <a:pPr lvl="2"/>
            <a:r>
              <a:rPr lang="en-GB" smtClean="0"/>
              <a:t>Large chunk size</a:t>
            </a:r>
          </a:p>
          <a:p>
            <a:pPr lvl="2"/>
            <a:r>
              <a:rPr lang="en-GB" smtClean="0"/>
              <a:t>Master delegates authority to primary replicas in data mutations (chunk leases)</a:t>
            </a:r>
          </a:p>
          <a:p>
            <a:r>
              <a:rPr lang="en-GB" smtClean="0"/>
              <a:t>Simple, and good enough!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Master’s Responsibilities (1/2)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mtClean="0"/>
              <a:t>Metadata storage</a:t>
            </a:r>
          </a:p>
          <a:p>
            <a:r>
              <a:rPr lang="en-GB" smtClean="0"/>
              <a:t>Namespace management/locking</a:t>
            </a:r>
          </a:p>
          <a:p>
            <a:r>
              <a:rPr lang="en-GB" smtClean="0"/>
              <a:t>Periodic communication with chunkservers</a:t>
            </a:r>
          </a:p>
          <a:p>
            <a:pPr lvl="1"/>
            <a:r>
              <a:rPr lang="en-GB" smtClean="0"/>
              <a:t>Give instructions, collect state, track cluster health</a:t>
            </a:r>
          </a:p>
          <a:p>
            <a:r>
              <a:rPr lang="en-GB" smtClean="0"/>
              <a:t>Chunk creation, re-replication, rebalancing</a:t>
            </a:r>
          </a:p>
          <a:p>
            <a:pPr lvl="1"/>
            <a:r>
              <a:rPr lang="en-GB" smtClean="0"/>
              <a:t>Balance space utilization and access speed</a:t>
            </a:r>
          </a:p>
          <a:p>
            <a:pPr lvl="1"/>
            <a:r>
              <a:rPr lang="en-GB" smtClean="0"/>
              <a:t>Spread replicas across racks to reduce correlated failures</a:t>
            </a:r>
          </a:p>
          <a:p>
            <a:pPr lvl="1"/>
            <a:r>
              <a:rPr lang="en-GB" smtClean="0"/>
              <a:t>Re-replicate data if redundancy falls below threshold</a:t>
            </a:r>
          </a:p>
          <a:p>
            <a:pPr lvl="1"/>
            <a:r>
              <a:rPr lang="en-GB" smtClean="0"/>
              <a:t>Rebalance data to smooth out storage and request load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Master’s Responsibilities (2/2)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Garbage Collection</a:t>
            </a:r>
          </a:p>
          <a:p>
            <a:pPr lvl="1"/>
            <a:r>
              <a:rPr lang="en-GB" smtClean="0"/>
              <a:t>Simpler, more reliable than traditional file delete</a:t>
            </a:r>
          </a:p>
          <a:p>
            <a:pPr lvl="1"/>
            <a:r>
              <a:rPr lang="en-GB" smtClean="0"/>
              <a:t>Master logs the deletion, renames the file to a hidden name</a:t>
            </a:r>
          </a:p>
          <a:p>
            <a:pPr lvl="1"/>
            <a:r>
              <a:rPr lang="en-GB" smtClean="0"/>
              <a:t>Lazily garbage collects hidden files</a:t>
            </a:r>
          </a:p>
          <a:p>
            <a:r>
              <a:rPr lang="en-GB" smtClean="0"/>
              <a:t>Stale replica deletion</a:t>
            </a:r>
          </a:p>
          <a:p>
            <a:pPr lvl="1"/>
            <a:r>
              <a:rPr lang="en-GB" smtClean="0"/>
              <a:t>Detect “stale” replicas using chunk version numbers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Metadata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mtClean="0"/>
              <a:t>Global metadata is stored on the master</a:t>
            </a:r>
          </a:p>
          <a:p>
            <a:pPr lvl="1"/>
            <a:r>
              <a:rPr lang="en-GB" smtClean="0"/>
              <a:t>File and chunk namespaces</a:t>
            </a:r>
          </a:p>
          <a:p>
            <a:pPr lvl="1"/>
            <a:r>
              <a:rPr lang="en-GB" smtClean="0"/>
              <a:t>Mapping from files to chunks</a:t>
            </a:r>
          </a:p>
          <a:p>
            <a:pPr lvl="1"/>
            <a:r>
              <a:rPr lang="en-GB" smtClean="0"/>
              <a:t>Locations of each chunk’s replicas</a:t>
            </a:r>
          </a:p>
          <a:p>
            <a:r>
              <a:rPr lang="en-GB" smtClean="0"/>
              <a:t>All in memory (64 bytes / chunk)</a:t>
            </a:r>
          </a:p>
          <a:p>
            <a:pPr lvl="1"/>
            <a:r>
              <a:rPr lang="en-GB" smtClean="0"/>
              <a:t>Fast</a:t>
            </a:r>
          </a:p>
          <a:p>
            <a:pPr lvl="1"/>
            <a:r>
              <a:rPr lang="en-GB" smtClean="0"/>
              <a:t>Easily accessible</a:t>
            </a:r>
          </a:p>
          <a:p>
            <a:r>
              <a:rPr lang="en-GB" smtClean="0"/>
              <a:t>Master has an operation log for persistent logging of critical metadata updates</a:t>
            </a:r>
          </a:p>
          <a:p>
            <a:pPr lvl="1"/>
            <a:r>
              <a:rPr lang="en-GB" smtClean="0"/>
              <a:t>Persistent on local disk</a:t>
            </a:r>
          </a:p>
          <a:p>
            <a:pPr lvl="1"/>
            <a:r>
              <a:rPr lang="en-GB" smtClean="0"/>
              <a:t>Replicated</a:t>
            </a:r>
          </a:p>
          <a:p>
            <a:pPr lvl="1"/>
            <a:r>
              <a:rPr lang="en-GB" smtClean="0"/>
              <a:t>Checkpoints for faster recovery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Programming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MapReduce = functional programming meets distributed processing on steroids </a:t>
            </a:r>
          </a:p>
          <a:p>
            <a:pPr lvl="1"/>
            <a:r>
              <a:rPr lang="en-US" smtClean="0"/>
              <a:t>Not a new idea… dates back to the 50’s (or even 30’s)</a:t>
            </a:r>
          </a:p>
          <a:p>
            <a:r>
              <a:rPr lang="en-US" smtClean="0"/>
              <a:t>What is functional programming?</a:t>
            </a:r>
          </a:p>
          <a:p>
            <a:pPr lvl="1"/>
            <a:r>
              <a:rPr lang="en-US" smtClean="0"/>
              <a:t>Computation as application of functions</a:t>
            </a:r>
          </a:p>
          <a:p>
            <a:pPr lvl="1"/>
            <a:r>
              <a:rPr lang="en-US" smtClean="0"/>
              <a:t>Theoretical foundation provided by lambda calculus</a:t>
            </a:r>
          </a:p>
          <a:p>
            <a:r>
              <a:rPr lang="en-US" smtClean="0"/>
              <a:t>How is it different?</a:t>
            </a:r>
          </a:p>
          <a:p>
            <a:pPr lvl="1"/>
            <a:r>
              <a:rPr lang="en-US" smtClean="0"/>
              <a:t>Traditional notions of “data” and “instructions” are not applicable</a:t>
            </a:r>
          </a:p>
          <a:p>
            <a:pPr lvl="1"/>
            <a:r>
              <a:rPr lang="en-GB" smtClean="0"/>
              <a:t>Data flows are implicit in program</a:t>
            </a:r>
          </a:p>
          <a:p>
            <a:pPr lvl="1"/>
            <a:r>
              <a:rPr lang="en-GB" smtClean="0"/>
              <a:t>Different orders of execution are possible</a:t>
            </a:r>
          </a:p>
          <a:p>
            <a:r>
              <a:rPr lang="en-US" smtClean="0"/>
              <a:t>Exemplified by LISP and 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Mutations</a:t>
            </a:r>
          </a:p>
        </p:txBody>
      </p:sp>
      <p:sp>
        <p:nvSpPr>
          <p:cNvPr id="3584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Mutation = write or append</a:t>
            </a:r>
          </a:p>
          <a:p>
            <a:pPr lvl="1"/>
            <a:r>
              <a:rPr lang="en-US" smtClean="0"/>
              <a:t>Must be done for all replicas</a:t>
            </a:r>
          </a:p>
          <a:p>
            <a:r>
              <a:rPr lang="en-US" smtClean="0"/>
              <a:t>Goal: minimize master involvement</a:t>
            </a:r>
          </a:p>
          <a:p>
            <a:r>
              <a:rPr lang="en-US" smtClean="0"/>
              <a:t>Lease mechanism:</a:t>
            </a:r>
          </a:p>
          <a:p>
            <a:pPr lvl="1"/>
            <a:r>
              <a:rPr lang="en-US" smtClean="0"/>
              <a:t>Master picks one replica as primary; gives it a “lease” for mutations</a:t>
            </a:r>
          </a:p>
          <a:p>
            <a:pPr lvl="1"/>
            <a:r>
              <a:rPr lang="en-US" smtClean="0"/>
              <a:t>Primary defines a serial order of mutations</a:t>
            </a:r>
          </a:p>
          <a:p>
            <a:pPr lvl="1"/>
            <a:r>
              <a:rPr lang="en-US" smtClean="0"/>
              <a:t>All replicas follow this order</a:t>
            </a:r>
          </a:p>
          <a:p>
            <a:pPr lvl="1"/>
            <a:r>
              <a:rPr lang="en-US" smtClean="0"/>
              <a:t>Data flow decoupled from control flow</a:t>
            </a:r>
          </a:p>
          <a:p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Parallelization Problems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do we assign work units to workers?</a:t>
            </a:r>
          </a:p>
          <a:p>
            <a:pPr eaLnBrk="1" hangingPunct="1"/>
            <a:r>
              <a:rPr lang="en-GB" smtClean="0"/>
              <a:t>What if we have more work units than workers?</a:t>
            </a:r>
          </a:p>
          <a:p>
            <a:pPr eaLnBrk="1" hangingPunct="1"/>
            <a:r>
              <a:rPr lang="en-GB" smtClean="0"/>
              <a:t>What if workers need to share partial results?</a:t>
            </a:r>
          </a:p>
          <a:p>
            <a:pPr eaLnBrk="1" hangingPunct="1"/>
            <a:r>
              <a:rPr lang="en-GB" smtClean="0"/>
              <a:t>How do we aggregate partial results?</a:t>
            </a:r>
          </a:p>
          <a:p>
            <a:pPr eaLnBrk="1" hangingPunct="1"/>
            <a:r>
              <a:rPr lang="en-GB" smtClean="0"/>
              <a:t>How do we know all the workers have finished?</a:t>
            </a:r>
          </a:p>
          <a:p>
            <a:pPr eaLnBrk="1" hangingPunct="1"/>
            <a:r>
              <a:rPr lang="en-GB" smtClean="0"/>
              <a:t>What if workers die?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43100" y="5257800"/>
            <a:ext cx="5219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How is MapReduce different?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Theory to Practice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778500" y="2667000"/>
            <a:ext cx="2928938" cy="1557338"/>
            <a:chOff x="5778500" y="2667000"/>
            <a:chExt cx="2928938" cy="1557754"/>
          </a:xfrm>
        </p:grpSpPr>
        <p:pic>
          <p:nvPicPr>
            <p:cNvPr id="37902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883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3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4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5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834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06" name="TextBox 7"/>
            <p:cNvSpPr txBox="1">
              <a:spLocks noChangeArrowheads="1"/>
            </p:cNvSpPr>
            <p:nvPr/>
          </p:nvSpPr>
          <p:spPr bwMode="auto">
            <a:xfrm>
              <a:off x="6497638" y="3886200"/>
              <a:ext cx="1710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Hadoop Cluster</a:t>
              </a:r>
            </a:p>
          </p:txBody>
        </p:sp>
        <p:pic>
          <p:nvPicPr>
            <p:cNvPr id="37907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51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8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468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9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785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892" name="Picture 3" descr="MCj04114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1971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555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</a:t>
            </a:r>
          </a:p>
        </p:txBody>
      </p:sp>
      <p:sp>
        <p:nvSpPr>
          <p:cNvPr id="14" name="Curved Down Arrow 13"/>
          <p:cNvSpPr>
            <a:spLocks noChangeArrowheads="1"/>
          </p:cNvSpPr>
          <p:nvPr/>
        </p:nvSpPr>
        <p:spPr bwMode="auto">
          <a:xfrm>
            <a:off x="2590800" y="1600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Curved Down Arrow 14"/>
          <p:cNvSpPr>
            <a:spLocks noChangeArrowheads="1"/>
          </p:cNvSpPr>
          <p:nvPr/>
        </p:nvSpPr>
        <p:spPr bwMode="auto">
          <a:xfrm rot="10800000">
            <a:off x="2590800" y="4267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>
            <a:off x="3124200" y="31242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10213" y="1295400"/>
            <a:ext cx="2525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1. Scp data to cluster</a:t>
            </a:r>
          </a:p>
          <a:p>
            <a:r>
              <a:rPr lang="en-US">
                <a:solidFill>
                  <a:srgbClr val="FFFF00"/>
                </a:solidFill>
              </a:rPr>
              <a:t>2. Move data into HDFS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443038" y="2362200"/>
            <a:ext cx="24431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3. Develop code locally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3395663"/>
            <a:ext cx="2682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4. Submit MapReduce job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0" y="3657600"/>
            <a:ext cx="2262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4a. Go back to Step 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10213" y="4826000"/>
            <a:ext cx="2660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5. Move data out of HDFS</a:t>
            </a:r>
          </a:p>
          <a:p>
            <a:r>
              <a:rPr lang="en-US">
                <a:solidFill>
                  <a:srgbClr val="FFFF00"/>
                </a:solidFill>
              </a:rPr>
              <a:t>6. Scp data from cluster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 Amazon: With EC2</a:t>
            </a:r>
          </a:p>
        </p:txBody>
      </p:sp>
      <p:pic>
        <p:nvPicPr>
          <p:cNvPr id="4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8300" y="2438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438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1700" y="2438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3400" y="2438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438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800" y="2438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0" y="2438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3" descr="MCj04114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1971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3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555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</a:t>
            </a:r>
          </a:p>
        </p:txBody>
      </p:sp>
      <p:sp>
        <p:nvSpPr>
          <p:cNvPr id="14" name="Curved Down Arrow 13"/>
          <p:cNvSpPr>
            <a:spLocks noChangeArrowheads="1"/>
          </p:cNvSpPr>
          <p:nvPr/>
        </p:nvSpPr>
        <p:spPr bwMode="auto">
          <a:xfrm>
            <a:off x="2590800" y="1600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Curved Down Arrow 14"/>
          <p:cNvSpPr>
            <a:spLocks noChangeArrowheads="1"/>
          </p:cNvSpPr>
          <p:nvPr/>
        </p:nvSpPr>
        <p:spPr bwMode="auto">
          <a:xfrm rot="10800000">
            <a:off x="2590800" y="4267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>
            <a:off x="3124200" y="31242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10213" y="1295400"/>
            <a:ext cx="2525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1. Scp data to cluster</a:t>
            </a:r>
          </a:p>
          <a:p>
            <a:r>
              <a:rPr lang="en-US">
                <a:solidFill>
                  <a:srgbClr val="FFFF00"/>
                </a:solidFill>
              </a:rPr>
              <a:t>2. Move data into HDFS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443038" y="2362200"/>
            <a:ext cx="24431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3. Develop code locally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3395663"/>
            <a:ext cx="2682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4. Submit MapReduce job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0" y="3657600"/>
            <a:ext cx="2262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4a. Go back to Step 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10213" y="4826000"/>
            <a:ext cx="2660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5. Move data out of HDFS</a:t>
            </a:r>
          </a:p>
          <a:p>
            <a:r>
              <a:rPr lang="en-US">
                <a:solidFill>
                  <a:srgbClr val="FFFF00"/>
                </a:solidFill>
              </a:rPr>
              <a:t>6. Scp data from cluster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86400" y="990600"/>
            <a:ext cx="27543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0. Allocate Hadoop cluster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961188" y="2100263"/>
            <a:ext cx="5826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EC2</a:t>
            </a:r>
          </a:p>
        </p:txBody>
      </p:sp>
      <p:pic>
        <p:nvPicPr>
          <p:cNvPr id="26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200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3200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3200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3200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3200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3200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200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24600" y="3929063"/>
            <a:ext cx="2219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Your Hadoop Cluster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486400" y="5376863"/>
            <a:ext cx="1347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7. Clean up!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04800" y="5867400"/>
            <a:ext cx="547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Uh oh.  Where did the data go?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8" grpId="0"/>
      <p:bldP spid="8" grpId="1"/>
      <p:bldP spid="54" grpId="0"/>
      <p:bldP spid="5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 Amazon: EC2 and S3</a:t>
            </a:r>
          </a:p>
        </p:txBody>
      </p:sp>
      <p:pic>
        <p:nvPicPr>
          <p:cNvPr id="39939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8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7191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6" name="TextBox 25"/>
          <p:cNvSpPr txBox="1">
            <a:spLocks noChangeArrowheads="1"/>
          </p:cNvSpPr>
          <p:nvPr/>
        </p:nvSpPr>
        <p:spPr bwMode="auto">
          <a:xfrm>
            <a:off x="1371600" y="3929063"/>
            <a:ext cx="2219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Your Hadoop Cluster</a:t>
            </a:r>
          </a:p>
        </p:txBody>
      </p:sp>
      <p:sp>
        <p:nvSpPr>
          <p:cNvPr id="39947" name="TextBox 34"/>
          <p:cNvSpPr txBox="1">
            <a:spLocks noChangeArrowheads="1"/>
          </p:cNvSpPr>
          <p:nvPr/>
        </p:nvSpPr>
        <p:spPr bwMode="auto">
          <a:xfrm>
            <a:off x="6858000" y="1905000"/>
            <a:ext cx="2108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S3</a:t>
            </a:r>
            <a:br>
              <a:rPr lang="en-US" sz="2400">
                <a:solidFill>
                  <a:srgbClr val="FFFF00"/>
                </a:solidFill>
              </a:rPr>
            </a:br>
            <a:r>
              <a:rPr lang="en-US" sz="1800">
                <a:solidFill>
                  <a:srgbClr val="FFFF00"/>
                </a:solidFill>
              </a:rPr>
              <a:t>(Persistent Store)</a:t>
            </a:r>
            <a:endParaRPr lang="en-US" sz="2400">
              <a:solidFill>
                <a:srgbClr val="FFFF00"/>
              </a:solidFill>
            </a:endParaRPr>
          </a:p>
        </p:txBody>
      </p:sp>
      <p:pic>
        <p:nvPicPr>
          <p:cNvPr id="39948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2819400"/>
            <a:ext cx="719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9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2819400"/>
            <a:ext cx="719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1063" y="2819400"/>
            <a:ext cx="719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1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2763" y="2819400"/>
            <a:ext cx="719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2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4463" y="2819400"/>
            <a:ext cx="719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3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163" y="2819400"/>
            <a:ext cx="719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4" name="Picture 33" descr="MCj04352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7863" y="2819400"/>
            <a:ext cx="719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Curved Down Arrow 42"/>
          <p:cNvSpPr>
            <a:spLocks noChangeArrowheads="1"/>
          </p:cNvSpPr>
          <p:nvPr/>
        </p:nvSpPr>
        <p:spPr bwMode="auto">
          <a:xfrm flipH="1">
            <a:off x="2895600" y="18288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Curved Down Arrow 43"/>
          <p:cNvSpPr>
            <a:spLocks noChangeArrowheads="1"/>
          </p:cNvSpPr>
          <p:nvPr/>
        </p:nvSpPr>
        <p:spPr bwMode="auto">
          <a:xfrm rot="10800000" flipH="1">
            <a:off x="2895600" y="44958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TextBox 44"/>
          <p:cNvSpPr txBox="1">
            <a:spLocks noChangeArrowheads="1"/>
          </p:cNvSpPr>
          <p:nvPr/>
        </p:nvSpPr>
        <p:spPr bwMode="auto">
          <a:xfrm>
            <a:off x="381000" y="1981200"/>
            <a:ext cx="1466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EC2</a:t>
            </a:r>
            <a:br>
              <a:rPr lang="en-US" sz="2400">
                <a:solidFill>
                  <a:srgbClr val="FFFF00"/>
                </a:solidFill>
              </a:rPr>
            </a:br>
            <a:r>
              <a:rPr lang="en-US" sz="1800">
                <a:solidFill>
                  <a:srgbClr val="FFFF00"/>
                </a:solidFill>
              </a:rPr>
              <a:t>(The Cloud)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429000" y="1447800"/>
            <a:ext cx="2384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Copy from S3 to HDFS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429000" y="5376863"/>
            <a:ext cx="2384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Copy from HFDS to S3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6" grpId="0"/>
      <p:bldP spid="4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8686800" cy="800100"/>
          </a:xfrm>
        </p:spPr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715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Using </a:t>
            </a:r>
            <a:r>
              <a:rPr lang="en-CA" sz="2800" dirty="0" err="1" smtClean="0"/>
              <a:t>Hadoop</a:t>
            </a:r>
            <a:r>
              <a:rPr lang="en-CA" sz="2800" dirty="0" smtClean="0"/>
              <a:t> Streaming to count the number of times that words occur within a text collection. </a:t>
            </a:r>
          </a:p>
          <a:p>
            <a:r>
              <a:rPr lang="en-CA" sz="2800" dirty="0" smtClean="0"/>
              <a:t>Write the word count map </a:t>
            </a:r>
            <a:r>
              <a:rPr lang="en-CA" sz="2800" dirty="0" smtClean="0"/>
              <a:t>function</a:t>
            </a:r>
          </a:p>
          <a:p>
            <a:endParaRPr lang="en-CA" sz="2800" dirty="0" smtClean="0"/>
          </a:p>
          <a:p>
            <a:pPr>
              <a:buNone/>
            </a:pPr>
            <a:endParaRPr lang="en-CA" sz="2800" dirty="0" smtClean="0"/>
          </a:p>
          <a:p>
            <a:endParaRPr lang="en-CA" sz="2800" dirty="0" smtClean="0"/>
          </a:p>
          <a:p>
            <a:endParaRPr lang="en-CA" sz="2800" dirty="0" smtClean="0"/>
          </a:p>
          <a:p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Upload it to S3 using  tools such as s3cmd or the Firefox </a:t>
            </a:r>
            <a:r>
              <a:rPr lang="en-CA" sz="2800" dirty="0" err="1" smtClean="0"/>
              <a:t>plugin</a:t>
            </a:r>
            <a:r>
              <a:rPr lang="en-CA" sz="2800" dirty="0" smtClean="0"/>
              <a:t> S3 Organizer</a:t>
            </a:r>
            <a:endParaRPr lang="en-C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2133600"/>
            <a:ext cx="8458199" cy="29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943600"/>
            <a:ext cx="8458200" cy="70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Running </a:t>
            </a:r>
            <a:r>
              <a:rPr lang="en-CA" dirty="0" err="1" smtClean="0"/>
              <a:t>wordcount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Go to </a:t>
            </a:r>
            <a:r>
              <a:rPr lang="fr-FR" dirty="0" smtClean="0"/>
              <a:t>AWS Management Console (</a:t>
            </a:r>
            <a:r>
              <a:rPr lang="fr-FR" dirty="0" smtClean="0">
                <a:hlinkClick r:id="rId2"/>
              </a:rPr>
              <a:t>https://console.aws.amazon.com</a:t>
            </a:r>
            <a:r>
              <a:rPr lang="fr-FR" dirty="0" smtClean="0"/>
              <a:t>).</a:t>
            </a:r>
          </a:p>
          <a:p>
            <a:r>
              <a:rPr lang="en-CA" dirty="0" smtClean="0"/>
              <a:t>Create New Job Flow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Note: </a:t>
            </a:r>
          </a:p>
          <a:p>
            <a:pPr lvl="1"/>
            <a:r>
              <a:rPr lang="en-CA" dirty="0" smtClean="0"/>
              <a:t>Using </a:t>
            </a:r>
            <a:r>
              <a:rPr lang="en-CA" dirty="0" err="1" smtClean="0"/>
              <a:t>builtin</a:t>
            </a:r>
            <a:r>
              <a:rPr lang="en-CA" dirty="0" smtClean="0"/>
              <a:t> reducer called aggregate. </a:t>
            </a:r>
          </a:p>
          <a:p>
            <a:pPr lvl="1"/>
            <a:r>
              <a:rPr lang="en-CA" dirty="0" smtClean="0"/>
              <a:t>This reducer adds up the counts of words being emitted by the </a:t>
            </a:r>
            <a:r>
              <a:rPr lang="en-CA" dirty="0" err="1" smtClean="0"/>
              <a:t>wordSplitter</a:t>
            </a:r>
            <a:r>
              <a:rPr lang="en-CA" dirty="0" smtClean="0"/>
              <a:t> map function.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743200"/>
            <a:ext cx="877102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HPC &amp; the Cloud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Star Cluster - </a:t>
            </a:r>
            <a:r>
              <a:rPr lang="en-CA" dirty="0" smtClean="0">
                <a:hlinkClick r:id="rId2"/>
              </a:rPr>
              <a:t>http://star.mit.edu/cluster</a:t>
            </a:r>
            <a:r>
              <a:rPr lang="en-CA" dirty="0" smtClean="0"/>
              <a:t> </a:t>
            </a:r>
          </a:p>
          <a:p>
            <a:r>
              <a:rPr lang="en-CA" dirty="0" smtClean="0"/>
              <a:t>HPC in the Cloud - </a:t>
            </a:r>
            <a:r>
              <a:rPr lang="en-CA" dirty="0" smtClean="0">
                <a:hlinkClick r:id="rId3"/>
              </a:rPr>
              <a:t>http://www.hpcinthecloud.com/</a:t>
            </a:r>
            <a:r>
              <a:rPr lang="en-CA" dirty="0" smtClean="0"/>
              <a:t> </a:t>
            </a:r>
          </a:p>
          <a:p>
            <a:r>
              <a:rPr lang="en-CA" dirty="0" smtClean="0"/>
              <a:t>Amazon</a:t>
            </a:r>
          </a:p>
          <a:p>
            <a:pPr lvl="1"/>
            <a:r>
              <a:rPr lang="en-CA" dirty="0" smtClean="0"/>
              <a:t>HPC on AWS - </a:t>
            </a:r>
            <a:r>
              <a:rPr lang="en-CA" dirty="0" smtClean="0">
                <a:hlinkClick r:id="rId4"/>
              </a:rPr>
              <a:t>http://aws.amazon.com/hpc-applications/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Cluster Compute Instances - </a:t>
            </a:r>
            <a:r>
              <a:rPr lang="en-CA" dirty="0" smtClean="0">
                <a:hlinkClick r:id="rId5"/>
              </a:rPr>
              <a:t>http://aws.amazon.com/ec2/instance-types/</a:t>
            </a:r>
            <a:r>
              <a:rPr lang="en-CA" dirty="0" smtClean="0"/>
              <a:t> , </a:t>
            </a:r>
            <a:r>
              <a:rPr lang="en-CA" dirty="0" smtClean="0">
                <a:hlinkClick r:id="rId6"/>
              </a:rPr>
              <a:t>http://aws.amazon.com/dedicated-instances/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Lisp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Lisp ≠ Lost In Silly Parentheses</a:t>
            </a:r>
          </a:p>
          <a:p>
            <a:r>
              <a:rPr lang="en-US" dirty="0" smtClean="0"/>
              <a:t>We’ll focus on particular a dialect: “Scheme” </a:t>
            </a:r>
          </a:p>
          <a:p>
            <a:r>
              <a:rPr lang="en-US" dirty="0" smtClean="0"/>
              <a:t>Lists are primitive data types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Functions written in prefix notation</a:t>
            </a:r>
          </a:p>
          <a:p>
            <a:pPr lvl="1"/>
            <a:endParaRPr lang="en-US" dirty="0" smtClean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066800" y="4191000"/>
            <a:ext cx="5715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(+ 1 2) </a:t>
            </a:r>
            <a:r>
              <a:rPr lang="en-US" sz="2000">
                <a:latin typeface="Consolas" pitchFamily="49" charset="0"/>
                <a:sym typeface="Symbol" pitchFamily="18" charset="2"/>
              </a:rPr>
              <a:t> </a:t>
            </a:r>
            <a:r>
              <a:rPr lang="en-US" sz="2000">
                <a:latin typeface="Consolas" pitchFamily="49" charset="0"/>
              </a:rPr>
              <a:t>3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(* 3 4) </a:t>
            </a:r>
            <a:r>
              <a:rPr lang="en-US" sz="2000">
                <a:latin typeface="Consolas" pitchFamily="49" charset="0"/>
                <a:sym typeface="Symbol" pitchFamily="18" charset="2"/>
              </a:rPr>
              <a:t> </a:t>
            </a:r>
            <a:r>
              <a:rPr lang="en-US" sz="2000">
                <a:latin typeface="Consolas" pitchFamily="49" charset="0"/>
              </a:rPr>
              <a:t>12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(sqrt (+ (* 3 3) (* 4 4))) </a:t>
            </a:r>
            <a:r>
              <a:rPr lang="en-US" sz="2000">
                <a:latin typeface="Consolas" pitchFamily="49" charset="0"/>
                <a:sym typeface="Symbol" pitchFamily="18" charset="2"/>
              </a:rPr>
              <a:t> </a:t>
            </a:r>
            <a:r>
              <a:rPr lang="en-US" sz="2000">
                <a:latin typeface="Consolas" pitchFamily="49" charset="0"/>
              </a:rPr>
              <a:t>5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(define x 3) </a:t>
            </a:r>
            <a:r>
              <a:rPr lang="en-US" sz="2000">
                <a:latin typeface="Consolas" pitchFamily="49" charset="0"/>
                <a:sym typeface="Symbol" pitchFamily="18" charset="2"/>
              </a:rPr>
              <a:t> </a:t>
            </a:r>
            <a:r>
              <a:rPr lang="en-US" sz="2000">
                <a:latin typeface="Consolas" pitchFamily="49" charset="0"/>
              </a:rPr>
              <a:t>x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(* x 5) </a:t>
            </a:r>
            <a:r>
              <a:rPr lang="en-US" sz="2000">
                <a:latin typeface="Consolas" pitchFamily="49" charset="0"/>
                <a:sym typeface="Symbol" pitchFamily="18" charset="2"/>
              </a:rPr>
              <a:t> </a:t>
            </a:r>
            <a:r>
              <a:rPr lang="en-US" sz="2000">
                <a:latin typeface="Consolas" pitchFamily="49" charset="0"/>
              </a:rPr>
              <a:t>15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1066800" y="2720975"/>
            <a:ext cx="5715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'(1 2 3 4 5)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'((a 1) (b 2) (c 3))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Functions = lambda expressions bound to variables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Syntactic sugar for defining functions</a:t>
            </a:r>
          </a:p>
          <a:p>
            <a:pPr lvl="1"/>
            <a:r>
              <a:rPr lang="en-US" smtClean="0"/>
              <a:t>Above expressions is equivalent to: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Once defined, function can be applied:</a:t>
            </a:r>
          </a:p>
          <a:p>
            <a:endParaRPr lang="en-US" smtClean="0"/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219200" y="3886200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>
                <a:latin typeface="Consolas" pitchFamily="49" charset="0"/>
              </a:rPr>
              <a:t>(define (foo x y)</a:t>
            </a:r>
            <a:br>
              <a:rPr lang="es-ES" sz="2000">
                <a:latin typeface="Consolas" pitchFamily="49" charset="0"/>
              </a:rPr>
            </a:br>
            <a:r>
              <a:rPr lang="es-ES" sz="2000">
                <a:latin typeface="Consolas" pitchFamily="49" charset="0"/>
              </a:rPr>
              <a:t>  (sqrt (+ (* x x) (* y y))))</a:t>
            </a:r>
            <a:endParaRPr lang="en-US" sz="2000">
              <a:latin typeface="Consolas" pitchFamily="49" charset="0"/>
            </a:endParaRP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219200" y="167640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>
                <a:latin typeface="Consolas" pitchFamily="49" charset="0"/>
              </a:rPr>
              <a:t>(define foo</a:t>
            </a:r>
            <a:br>
              <a:rPr lang="es-ES" sz="2000">
                <a:latin typeface="Consolas" pitchFamily="49" charset="0"/>
              </a:rPr>
            </a:br>
            <a:r>
              <a:rPr lang="es-ES" sz="2000">
                <a:latin typeface="Consolas" pitchFamily="49" charset="0"/>
              </a:rPr>
              <a:t>  (lambda (x y)</a:t>
            </a:r>
            <a:br>
              <a:rPr lang="es-ES" sz="2000">
                <a:latin typeface="Consolas" pitchFamily="49" charset="0"/>
              </a:rPr>
            </a:br>
            <a:r>
              <a:rPr lang="es-ES" sz="2000">
                <a:latin typeface="Consolas" pitchFamily="49" charset="0"/>
              </a:rPr>
              <a:t>    (sqrt (+ (* x x) (* y y)))))</a:t>
            </a:r>
            <a:endParaRPr lang="en-US" sz="2000">
              <a:latin typeface="Consolas" pitchFamily="49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219200" y="53340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(foo 3 4) </a:t>
            </a:r>
            <a:r>
              <a:rPr lang="en-US" sz="2000">
                <a:latin typeface="Consolas" pitchFamily="49" charset="0"/>
                <a:sym typeface="Symbol" pitchFamily="18" charset="2"/>
              </a:rPr>
              <a:t> </a:t>
            </a:r>
            <a:r>
              <a:rPr lang="en-US" sz="2000">
                <a:latin typeface="Consolas" pitchFamily="49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Features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Scheme, everything is an s-expression</a:t>
            </a:r>
          </a:p>
          <a:p>
            <a:pPr lvl="1"/>
            <a:r>
              <a:rPr lang="en-US" smtClean="0"/>
              <a:t>No distinction between “data” and “code”</a:t>
            </a:r>
          </a:p>
          <a:p>
            <a:pPr lvl="1"/>
            <a:r>
              <a:rPr lang="en-US" smtClean="0"/>
              <a:t>Easy to write self-modifying code</a:t>
            </a:r>
          </a:p>
          <a:p>
            <a:r>
              <a:rPr lang="en-US" smtClean="0"/>
              <a:t>Higher-order functions</a:t>
            </a:r>
          </a:p>
          <a:p>
            <a:pPr lvl="1"/>
            <a:r>
              <a:rPr lang="en-US" smtClean="0"/>
              <a:t>Functions that take other functions as arguments</a:t>
            </a:r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1219200" y="3406775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>
                <a:latin typeface="Consolas" pitchFamily="49" charset="0"/>
              </a:rPr>
              <a:t>(define (bar f x) (f (f x)))</a:t>
            </a:r>
            <a:endParaRPr lang="en-US" sz="2000">
              <a:latin typeface="Consolas" pitchFamily="49" charset="0"/>
            </a:endParaRPr>
          </a:p>
        </p:txBody>
      </p:sp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1219200" y="4244975"/>
            <a:ext cx="5715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>
                <a:latin typeface="Consolas" pitchFamily="49" charset="0"/>
              </a:rPr>
              <a:t>(define (baz x) (* x x))</a:t>
            </a:r>
          </a:p>
          <a:p>
            <a:pPr>
              <a:spcAft>
                <a:spcPts val="600"/>
              </a:spcAft>
            </a:pPr>
            <a:r>
              <a:rPr lang="es-ES" sz="2000">
                <a:latin typeface="Consolas" pitchFamily="49" charset="0"/>
              </a:rPr>
              <a:t>(bar baz 2)</a:t>
            </a:r>
            <a:r>
              <a:rPr lang="en-US" sz="2000">
                <a:latin typeface="Consolas" pitchFamily="49" charset="0"/>
                <a:sym typeface="Symbol" pitchFamily="18" charset="2"/>
              </a:rPr>
              <a:t>  16</a:t>
            </a:r>
            <a:endParaRPr lang="en-US" sz="2000">
              <a:latin typeface="Consolas" pitchFamily="49" charset="0"/>
            </a:endParaRP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 flipH="1">
            <a:off x="1219200" y="3787775"/>
            <a:ext cx="5592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Doesn’t matter what </a:t>
            </a:r>
            <a:r>
              <a:rPr lang="en-US" i="1"/>
              <a:t>f</a:t>
            </a:r>
            <a:r>
              <a:rPr lang="en-US"/>
              <a:t> is, just apply it twice.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Recursion is your friend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 factorial example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Even iteration is written with recursive calls!</a:t>
            </a:r>
          </a:p>
          <a:p>
            <a:pPr lvl="1"/>
            <a:endParaRPr lang="en-US" smtClean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066800" y="1600200"/>
            <a:ext cx="57150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>
                <a:latin typeface="Consolas" pitchFamily="49" charset="0"/>
              </a:rPr>
              <a:t>(define (factorial n)  </a:t>
            </a:r>
            <a:br>
              <a:rPr lang="pt-BR" sz="2000">
                <a:latin typeface="Consolas" pitchFamily="49" charset="0"/>
              </a:rPr>
            </a:br>
            <a:r>
              <a:rPr lang="pt-BR" sz="2000">
                <a:latin typeface="Consolas" pitchFamily="49" charset="0"/>
              </a:rPr>
              <a:t>  (if (= n 1)</a:t>
            </a:r>
            <a:br>
              <a:rPr lang="pt-BR" sz="2000">
                <a:latin typeface="Consolas" pitchFamily="49" charset="0"/>
              </a:rPr>
            </a:br>
            <a:r>
              <a:rPr lang="pt-BR" sz="2000">
                <a:latin typeface="Consolas" pitchFamily="49" charset="0"/>
              </a:rPr>
              <a:t>      1</a:t>
            </a:r>
            <a:br>
              <a:rPr lang="pt-BR" sz="2000">
                <a:latin typeface="Consolas" pitchFamily="49" charset="0"/>
              </a:rPr>
            </a:br>
            <a:r>
              <a:rPr lang="pt-BR" sz="2000">
                <a:latin typeface="Consolas" pitchFamily="49" charset="0"/>
              </a:rPr>
              <a:t>      (* n (factorial (- n 1)))))</a:t>
            </a:r>
          </a:p>
          <a:p>
            <a:pPr>
              <a:spcAft>
                <a:spcPts val="600"/>
              </a:spcAft>
            </a:pPr>
            <a:r>
              <a:rPr lang="pt-BR" sz="2000">
                <a:latin typeface="Consolas" pitchFamily="49" charset="0"/>
              </a:rPr>
              <a:t>(factorial 6) </a:t>
            </a:r>
            <a:r>
              <a:rPr lang="en-US" sz="2000">
                <a:latin typeface="Consolas" pitchFamily="49" charset="0"/>
                <a:sym typeface="Symbol" pitchFamily="18" charset="2"/>
              </a:rPr>
              <a:t> 720</a:t>
            </a:r>
            <a:endParaRPr lang="pt-BR" sz="2000">
              <a:latin typeface="Consolas" pitchFamily="49" charset="0"/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066800" y="3962400"/>
            <a:ext cx="6477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(define (factorial-iter n)</a:t>
            </a:r>
            <a:br>
              <a:rPr lang="en-US" sz="2000">
                <a:latin typeface="Consolas" pitchFamily="49" charset="0"/>
              </a:rPr>
            </a:br>
            <a:r>
              <a:rPr lang="en-US" sz="2000">
                <a:latin typeface="Consolas" pitchFamily="49" charset="0"/>
              </a:rPr>
              <a:t>  (define (aux n top product)</a:t>
            </a:r>
            <a:br>
              <a:rPr lang="en-US" sz="2000">
                <a:latin typeface="Consolas" pitchFamily="49" charset="0"/>
              </a:rPr>
            </a:br>
            <a:r>
              <a:rPr lang="en-US" sz="2000">
                <a:latin typeface="Consolas" pitchFamily="49" charset="0"/>
              </a:rPr>
              <a:t>    (if (= n top)</a:t>
            </a:r>
            <a:br>
              <a:rPr lang="en-US" sz="2000">
                <a:latin typeface="Consolas" pitchFamily="49" charset="0"/>
              </a:rPr>
            </a:br>
            <a:r>
              <a:rPr lang="en-US" sz="2000">
                <a:latin typeface="Consolas" pitchFamily="49" charset="0"/>
              </a:rPr>
              <a:t>        (* n product)</a:t>
            </a:r>
            <a:br>
              <a:rPr lang="en-US" sz="2000">
                <a:latin typeface="Consolas" pitchFamily="49" charset="0"/>
              </a:rPr>
            </a:br>
            <a:r>
              <a:rPr lang="en-US" sz="2000">
                <a:latin typeface="Consolas" pitchFamily="49" charset="0"/>
              </a:rPr>
              <a:t>        (aux (+ n 1) top (* n product))))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  (aux 1 n 1))</a:t>
            </a:r>
          </a:p>
          <a:p>
            <a:pPr>
              <a:spcAft>
                <a:spcPts val="600"/>
              </a:spcAft>
            </a:pPr>
            <a:r>
              <a:rPr lang="en-US" sz="2000">
                <a:latin typeface="Consolas" pitchFamily="49" charset="0"/>
              </a:rPr>
              <a:t>(factorial-iter 6)</a:t>
            </a:r>
            <a:r>
              <a:rPr lang="en-US" sz="2000">
                <a:latin typeface="Consolas" pitchFamily="49" charset="0"/>
                <a:sym typeface="Symbol" pitchFamily="18" charset="2"/>
              </a:rPr>
              <a:t>  720</a:t>
            </a:r>
            <a:endParaRPr lang="en-US" sz="200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Lisp </a:t>
            </a:r>
            <a:r>
              <a:rPr lang="en-US" smtClean="0">
                <a:latin typeface="Consolas" pitchFamily="49" charset="0"/>
                <a:sym typeface="Symbol" pitchFamily="18" charset="2"/>
              </a:rPr>
              <a:t></a:t>
            </a:r>
            <a:r>
              <a:rPr lang="en-US" smtClean="0"/>
              <a:t> MapReduce?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does this have to do with MapReduce?</a:t>
            </a:r>
          </a:p>
          <a:p>
            <a:r>
              <a:rPr lang="en-US" smtClean="0"/>
              <a:t>After all, Lisp is about processing </a:t>
            </a:r>
            <a:r>
              <a:rPr lang="en-US" i="1" smtClean="0"/>
              <a:t>lists</a:t>
            </a:r>
          </a:p>
          <a:p>
            <a:r>
              <a:rPr lang="en-US" smtClean="0"/>
              <a:t>Two important concepts in functional programming</a:t>
            </a:r>
          </a:p>
          <a:p>
            <a:pPr lvl="1"/>
            <a:r>
              <a:rPr lang="en-US" smtClean="0"/>
              <a:t>Map: do something to everything in a list</a:t>
            </a:r>
          </a:p>
          <a:p>
            <a:pPr lvl="1"/>
            <a:r>
              <a:rPr lang="en-US" smtClean="0"/>
              <a:t>Fold: combine results of a list in some way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Map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Map is a higher-order function</a:t>
            </a:r>
          </a:p>
          <a:p>
            <a:r>
              <a:rPr lang="en-GB" smtClean="0"/>
              <a:t>How map works:</a:t>
            </a:r>
          </a:p>
          <a:p>
            <a:pPr lvl="1"/>
            <a:r>
              <a:rPr lang="en-GB" smtClean="0"/>
              <a:t>Function is applied to every element in a list</a:t>
            </a:r>
          </a:p>
          <a:p>
            <a:pPr lvl="1"/>
            <a:r>
              <a:rPr lang="en-GB" smtClean="0"/>
              <a:t>Result is a new list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14688" y="4649788"/>
            <a:ext cx="381000" cy="1065212"/>
            <a:chOff x="3733800" y="4572001"/>
            <a:chExt cx="381000" cy="1065212"/>
          </a:xfrm>
        </p:grpSpPr>
        <p:sp>
          <p:nvSpPr>
            <p:cNvPr id="13338" name="Rectangle 8"/>
            <p:cNvSpPr>
              <a:spLocks noChangeArrowheads="1"/>
            </p:cNvSpPr>
            <p:nvPr/>
          </p:nvSpPr>
          <p:spPr bwMode="auto">
            <a:xfrm>
              <a:off x="3733800" y="5256213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339" name="Elbow Connector 10"/>
            <p:cNvCxnSpPr>
              <a:cxnSpLocks noChangeShapeType="1"/>
              <a:endCxn id="13338" idx="0"/>
            </p:cNvCxnSpPr>
            <p:nvPr/>
          </p:nvCxnSpPr>
          <p:spPr bwMode="auto">
            <a:xfrm rot="5400000">
              <a:off x="3581401" y="4913313"/>
              <a:ext cx="685800" cy="3175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340" name="TextBox 12"/>
            <p:cNvSpPr txBox="1">
              <a:spLocks noChangeArrowheads="1"/>
            </p:cNvSpPr>
            <p:nvPr/>
          </p:nvSpPr>
          <p:spPr bwMode="auto">
            <a:xfrm>
              <a:off x="3733800" y="4722813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900488" y="4649788"/>
            <a:ext cx="381000" cy="1065212"/>
            <a:chOff x="4419600" y="4572001"/>
            <a:chExt cx="381000" cy="1065212"/>
          </a:xfrm>
        </p:grpSpPr>
        <p:sp>
          <p:nvSpPr>
            <p:cNvPr id="13335" name="Rectangle 14"/>
            <p:cNvSpPr>
              <a:spLocks noChangeArrowheads="1"/>
            </p:cNvSpPr>
            <p:nvPr/>
          </p:nvSpPr>
          <p:spPr bwMode="auto">
            <a:xfrm>
              <a:off x="4419600" y="5256213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336" name="Elbow Connector 15"/>
            <p:cNvCxnSpPr>
              <a:cxnSpLocks noChangeShapeType="1"/>
              <a:endCxn id="13335" idx="0"/>
            </p:cNvCxnSpPr>
            <p:nvPr/>
          </p:nvCxnSpPr>
          <p:spPr bwMode="auto">
            <a:xfrm rot="5400000">
              <a:off x="4267201" y="4913313"/>
              <a:ext cx="685800" cy="3175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337" name="TextBox 16"/>
            <p:cNvSpPr txBox="1">
              <a:spLocks noChangeArrowheads="1"/>
            </p:cNvSpPr>
            <p:nvPr/>
          </p:nvSpPr>
          <p:spPr bwMode="auto">
            <a:xfrm>
              <a:off x="4419600" y="4722813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586288" y="4649788"/>
            <a:ext cx="381000" cy="1065212"/>
            <a:chOff x="5105400" y="4572001"/>
            <a:chExt cx="381000" cy="1065212"/>
          </a:xfrm>
        </p:grpSpPr>
        <p:sp>
          <p:nvSpPr>
            <p:cNvPr id="13332" name="Rectangle 18"/>
            <p:cNvSpPr>
              <a:spLocks noChangeArrowheads="1"/>
            </p:cNvSpPr>
            <p:nvPr/>
          </p:nvSpPr>
          <p:spPr bwMode="auto">
            <a:xfrm>
              <a:off x="5105400" y="5256213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333" name="Elbow Connector 19"/>
            <p:cNvCxnSpPr>
              <a:cxnSpLocks noChangeShapeType="1"/>
              <a:endCxn id="13332" idx="0"/>
            </p:cNvCxnSpPr>
            <p:nvPr/>
          </p:nvCxnSpPr>
          <p:spPr bwMode="auto">
            <a:xfrm rot="5400000">
              <a:off x="4953001" y="4913313"/>
              <a:ext cx="685800" cy="3175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334" name="TextBox 20"/>
            <p:cNvSpPr txBox="1">
              <a:spLocks noChangeArrowheads="1"/>
            </p:cNvSpPr>
            <p:nvPr/>
          </p:nvSpPr>
          <p:spPr bwMode="auto">
            <a:xfrm>
              <a:off x="5105400" y="4722813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272088" y="4649788"/>
            <a:ext cx="381000" cy="1065212"/>
            <a:chOff x="5791200" y="4572001"/>
            <a:chExt cx="381000" cy="1065212"/>
          </a:xfrm>
        </p:grpSpPr>
        <p:sp>
          <p:nvSpPr>
            <p:cNvPr id="13329" name="Rectangle 22"/>
            <p:cNvSpPr>
              <a:spLocks noChangeArrowheads="1"/>
            </p:cNvSpPr>
            <p:nvPr/>
          </p:nvSpPr>
          <p:spPr bwMode="auto">
            <a:xfrm>
              <a:off x="5791200" y="5256213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330" name="Elbow Connector 23"/>
            <p:cNvCxnSpPr>
              <a:cxnSpLocks noChangeShapeType="1"/>
              <a:endCxn id="13329" idx="0"/>
            </p:cNvCxnSpPr>
            <p:nvPr/>
          </p:nvCxnSpPr>
          <p:spPr bwMode="auto">
            <a:xfrm rot="5400000">
              <a:off x="5638801" y="4913313"/>
              <a:ext cx="685800" cy="3175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331" name="TextBox 24"/>
            <p:cNvSpPr txBox="1">
              <a:spLocks noChangeArrowheads="1"/>
            </p:cNvSpPr>
            <p:nvPr/>
          </p:nvSpPr>
          <p:spPr bwMode="auto">
            <a:xfrm>
              <a:off x="5791200" y="4722813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957888" y="4649788"/>
            <a:ext cx="381000" cy="1065212"/>
            <a:chOff x="6477000" y="4572001"/>
            <a:chExt cx="381000" cy="1065212"/>
          </a:xfrm>
        </p:grpSpPr>
        <p:sp>
          <p:nvSpPr>
            <p:cNvPr id="13326" name="Rectangle 26"/>
            <p:cNvSpPr>
              <a:spLocks noChangeArrowheads="1"/>
            </p:cNvSpPr>
            <p:nvPr/>
          </p:nvSpPr>
          <p:spPr bwMode="auto">
            <a:xfrm>
              <a:off x="6477000" y="5256213"/>
              <a:ext cx="381000" cy="38100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327" name="Elbow Connector 27"/>
            <p:cNvCxnSpPr>
              <a:cxnSpLocks noChangeShapeType="1"/>
              <a:endCxn id="13326" idx="0"/>
            </p:cNvCxnSpPr>
            <p:nvPr/>
          </p:nvCxnSpPr>
          <p:spPr bwMode="auto">
            <a:xfrm rot="5400000">
              <a:off x="6324601" y="4913313"/>
              <a:ext cx="685800" cy="3175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328" name="TextBox 28"/>
            <p:cNvSpPr txBox="1">
              <a:spLocks noChangeArrowheads="1"/>
            </p:cNvSpPr>
            <p:nvPr/>
          </p:nvSpPr>
          <p:spPr bwMode="auto">
            <a:xfrm>
              <a:off x="6477000" y="4722813"/>
              <a:ext cx="254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13321" name="Oval 7"/>
          <p:cNvSpPr>
            <a:spLocks noChangeArrowheads="1"/>
          </p:cNvSpPr>
          <p:nvPr/>
        </p:nvSpPr>
        <p:spPr bwMode="auto">
          <a:xfrm>
            <a:off x="3124200" y="4116388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Oval 13"/>
          <p:cNvSpPr>
            <a:spLocks noChangeArrowheads="1"/>
          </p:cNvSpPr>
          <p:nvPr/>
        </p:nvSpPr>
        <p:spPr bwMode="auto">
          <a:xfrm>
            <a:off x="3810000" y="4116388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Oval 17"/>
          <p:cNvSpPr>
            <a:spLocks noChangeArrowheads="1"/>
          </p:cNvSpPr>
          <p:nvPr/>
        </p:nvSpPr>
        <p:spPr bwMode="auto">
          <a:xfrm>
            <a:off x="4495800" y="4116388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Oval 21"/>
          <p:cNvSpPr>
            <a:spLocks noChangeArrowheads="1"/>
          </p:cNvSpPr>
          <p:nvPr/>
        </p:nvSpPr>
        <p:spPr bwMode="auto">
          <a:xfrm>
            <a:off x="5181600" y="4116388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Oval 25"/>
          <p:cNvSpPr>
            <a:spLocks noChangeArrowheads="1"/>
          </p:cNvSpPr>
          <p:nvPr/>
        </p:nvSpPr>
        <p:spPr bwMode="auto">
          <a:xfrm>
            <a:off x="5867400" y="4116388"/>
            <a:ext cx="533400" cy="533400"/>
          </a:xfrm>
          <a:prstGeom prst="ellipse">
            <a:avLst/>
          </a:prstGeom>
          <a:solidFill>
            <a:srgbClr val="FFCC99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19102</TotalTime>
  <Words>1924</Words>
  <Application>Microsoft Office PowerPoint</Application>
  <PresentationFormat>On-screen Show (4:3)</PresentationFormat>
  <Paragraphs>379</Paragraphs>
  <Slides>37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Slide 1</vt:lpstr>
      <vt:lpstr>MapReduce</vt:lpstr>
      <vt:lpstr>Functional Programming</vt:lpstr>
      <vt:lpstr>Overview of Lisp</vt:lpstr>
      <vt:lpstr>Functions</vt:lpstr>
      <vt:lpstr>Other Features</vt:lpstr>
      <vt:lpstr>Recursion is your friend</vt:lpstr>
      <vt:lpstr>Lisp  MapReduce?</vt:lpstr>
      <vt:lpstr>Map</vt:lpstr>
      <vt:lpstr>Fold</vt:lpstr>
      <vt:lpstr>Map/Fold in Action</vt:lpstr>
      <vt:lpstr>Lisp  MapReduce</vt:lpstr>
      <vt:lpstr>Typical Problem</vt:lpstr>
      <vt:lpstr>MapReduce</vt:lpstr>
      <vt:lpstr>It’s just divide and conquer!</vt:lpstr>
      <vt:lpstr>Recall these problems?</vt:lpstr>
      <vt:lpstr>MapReduce Runtime</vt:lpstr>
      <vt:lpstr>“Hello World”: Word Count</vt:lpstr>
      <vt:lpstr>Slide 19</vt:lpstr>
      <vt:lpstr>Bandwidth Optimization</vt:lpstr>
      <vt:lpstr>Skew Problem</vt:lpstr>
      <vt:lpstr>How do we get data to the workers?</vt:lpstr>
      <vt:lpstr>Distributed File System</vt:lpstr>
      <vt:lpstr>GFS: Assumptions</vt:lpstr>
      <vt:lpstr>GFS: Design Decisions</vt:lpstr>
      <vt:lpstr>Single Master</vt:lpstr>
      <vt:lpstr>Master’s Responsibilities (1/2)</vt:lpstr>
      <vt:lpstr>Master’s Responsibilities (2/2)</vt:lpstr>
      <vt:lpstr>Metadata</vt:lpstr>
      <vt:lpstr>Mutations</vt:lpstr>
      <vt:lpstr>Parallelization Problems</vt:lpstr>
      <vt:lpstr>From Theory to Practice</vt:lpstr>
      <vt:lpstr>On Amazon: With EC2</vt:lpstr>
      <vt:lpstr>On Amazon: EC2 and S3</vt:lpstr>
      <vt:lpstr>Example</vt:lpstr>
      <vt:lpstr>Running wordcount</vt:lpstr>
      <vt:lpstr>HPC &amp; the Cloud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Cloud Computing</dc:title>
  <dc:creator>Jimmy Lin</dc:creator>
  <cp:lastModifiedBy>Andrew Rau-Chaplin</cp:lastModifiedBy>
  <cp:revision>3107</cp:revision>
  <dcterms:created xsi:type="dcterms:W3CDTF">2002-10-08T02:41:15Z</dcterms:created>
  <dcterms:modified xsi:type="dcterms:W3CDTF">2014-03-26T20:51:37Z</dcterms:modified>
</cp:coreProperties>
</file>