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52"/>
  </p:notesMasterIdLst>
  <p:handoutMasterIdLst>
    <p:handoutMasterId r:id="rId53"/>
  </p:handoutMasterIdLst>
  <p:sldIdLst>
    <p:sldId id="306" r:id="rId2"/>
    <p:sldId id="466" r:id="rId3"/>
    <p:sldId id="516" r:id="rId4"/>
    <p:sldId id="508" r:id="rId5"/>
    <p:sldId id="428" r:id="rId6"/>
    <p:sldId id="433" r:id="rId7"/>
    <p:sldId id="518" r:id="rId8"/>
    <p:sldId id="445" r:id="rId9"/>
    <p:sldId id="441" r:id="rId10"/>
    <p:sldId id="519" r:id="rId11"/>
    <p:sldId id="521" r:id="rId12"/>
    <p:sldId id="522" r:id="rId13"/>
    <p:sldId id="520" r:id="rId14"/>
    <p:sldId id="523" r:id="rId15"/>
    <p:sldId id="524" r:id="rId16"/>
    <p:sldId id="517" r:id="rId17"/>
    <p:sldId id="432" r:id="rId18"/>
    <p:sldId id="526" r:id="rId19"/>
    <p:sldId id="467" r:id="rId20"/>
    <p:sldId id="435" r:id="rId21"/>
    <p:sldId id="527" r:id="rId22"/>
    <p:sldId id="431" r:id="rId23"/>
    <p:sldId id="529" r:id="rId24"/>
    <p:sldId id="434" r:id="rId25"/>
    <p:sldId id="510" r:id="rId26"/>
    <p:sldId id="528" r:id="rId27"/>
    <p:sldId id="515" r:id="rId28"/>
    <p:sldId id="532" r:id="rId29"/>
    <p:sldId id="512" r:id="rId30"/>
    <p:sldId id="513" r:id="rId31"/>
    <p:sldId id="511" r:id="rId32"/>
    <p:sldId id="531" r:id="rId33"/>
    <p:sldId id="530" r:id="rId34"/>
    <p:sldId id="446" r:id="rId35"/>
    <p:sldId id="448" r:id="rId36"/>
    <p:sldId id="447" r:id="rId37"/>
    <p:sldId id="430" r:id="rId38"/>
    <p:sldId id="504" r:id="rId39"/>
    <p:sldId id="505" r:id="rId40"/>
    <p:sldId id="533" r:id="rId41"/>
    <p:sldId id="535" r:id="rId42"/>
    <p:sldId id="536" r:id="rId43"/>
    <p:sldId id="534" r:id="rId44"/>
    <p:sldId id="502" r:id="rId45"/>
    <p:sldId id="537" r:id="rId46"/>
    <p:sldId id="538" r:id="rId47"/>
    <p:sldId id="539" r:id="rId48"/>
    <p:sldId id="540" r:id="rId49"/>
    <p:sldId id="541" r:id="rId50"/>
    <p:sldId id="509" r:id="rId5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33"/>
    <a:srgbClr val="FFCC99"/>
    <a:srgbClr val="CCFF99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8" autoAdjust="0"/>
    <p:restoredTop sz="96853" autoAdjust="0"/>
  </p:normalViewPr>
  <p:slideViewPr>
    <p:cSldViewPr>
      <p:cViewPr varScale="1">
        <p:scale>
          <a:sx n="105" d="100"/>
          <a:sy n="105" d="100"/>
        </p:scale>
        <p:origin x="9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C3067-23E1-4FE1-8765-261B81FEA832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305A36FE-8A9D-44B9-B2F1-59453EE38A98}">
      <dgm:prSet phldrT="[Text]" custT="1"/>
      <dgm:spPr/>
      <dgm:t>
        <a:bodyPr/>
        <a:lstStyle/>
        <a:p>
          <a:r>
            <a:rPr lang="en-CA" sz="2800" dirty="0" smtClean="0"/>
            <a:t>Web Applications</a:t>
          </a:r>
          <a:endParaRPr lang="en-CA" sz="2800" dirty="0"/>
        </a:p>
      </dgm:t>
    </dgm:pt>
    <dgm:pt modelId="{8853E1C7-8BD1-44F0-8F8B-79F943411386}" type="parTrans" cxnId="{AA006805-D419-44E8-9244-27BA7D408D2D}">
      <dgm:prSet/>
      <dgm:spPr/>
      <dgm:t>
        <a:bodyPr/>
        <a:lstStyle/>
        <a:p>
          <a:endParaRPr lang="en-CA" sz="6000"/>
        </a:p>
      </dgm:t>
    </dgm:pt>
    <dgm:pt modelId="{2D2B2695-0F76-4D9F-84CF-AF351B03A4F2}" type="sibTrans" cxnId="{AA006805-D419-44E8-9244-27BA7D408D2D}">
      <dgm:prSet/>
      <dgm:spPr/>
      <dgm:t>
        <a:bodyPr/>
        <a:lstStyle/>
        <a:p>
          <a:endParaRPr lang="en-CA" sz="6000"/>
        </a:p>
      </dgm:t>
    </dgm:pt>
    <dgm:pt modelId="{9AB4F248-BD15-4AE2-A996-1764D5926B8A}">
      <dgm:prSet phldrT="[Text]" custT="1"/>
      <dgm:spPr/>
      <dgm:t>
        <a:bodyPr/>
        <a:lstStyle/>
        <a:p>
          <a:r>
            <a:rPr lang="en-CA" sz="2800" dirty="0" smtClean="0"/>
            <a:t>Virtual </a:t>
          </a:r>
          <a:r>
            <a:rPr lang="en-CA" sz="2800" dirty="0" err="1" smtClean="0"/>
            <a:t>ization</a:t>
          </a:r>
          <a:endParaRPr lang="en-CA" sz="2800" dirty="0"/>
        </a:p>
      </dgm:t>
    </dgm:pt>
    <dgm:pt modelId="{79009FE1-9769-412C-9E88-95BE7984DC2E}" type="parTrans" cxnId="{33663D4F-7DB7-45E4-BC89-B73E45B946E9}">
      <dgm:prSet/>
      <dgm:spPr/>
      <dgm:t>
        <a:bodyPr/>
        <a:lstStyle/>
        <a:p>
          <a:endParaRPr lang="en-CA" sz="6000"/>
        </a:p>
      </dgm:t>
    </dgm:pt>
    <dgm:pt modelId="{D318E58C-7DDA-47F7-9195-B4B14A10FAF7}" type="sibTrans" cxnId="{33663D4F-7DB7-45E4-BC89-B73E45B946E9}">
      <dgm:prSet/>
      <dgm:spPr/>
      <dgm:t>
        <a:bodyPr/>
        <a:lstStyle/>
        <a:p>
          <a:endParaRPr lang="en-CA" sz="6000"/>
        </a:p>
      </dgm:t>
    </dgm:pt>
    <dgm:pt modelId="{E07068A4-A95B-4508-9CA8-08A3D2AF4C39}">
      <dgm:prSet phldrT="[Text]" custT="1"/>
      <dgm:spPr/>
      <dgm:t>
        <a:bodyPr/>
        <a:lstStyle/>
        <a:p>
          <a:r>
            <a:rPr lang="en-CA" sz="2800" dirty="0" smtClean="0"/>
            <a:t>Large Data Centers</a:t>
          </a:r>
          <a:endParaRPr lang="en-CA" sz="2800" dirty="0"/>
        </a:p>
      </dgm:t>
    </dgm:pt>
    <dgm:pt modelId="{A6307B1B-8057-4AE4-88A3-C3D8B8CAD4FC}" type="parTrans" cxnId="{3A4B1059-333E-4D1A-A420-1C20A2F4B495}">
      <dgm:prSet/>
      <dgm:spPr/>
      <dgm:t>
        <a:bodyPr/>
        <a:lstStyle/>
        <a:p>
          <a:endParaRPr lang="en-CA" sz="6000"/>
        </a:p>
      </dgm:t>
    </dgm:pt>
    <dgm:pt modelId="{3D7552C8-F36E-4110-9379-373B7A8D145C}" type="sibTrans" cxnId="{3A4B1059-333E-4D1A-A420-1C20A2F4B495}">
      <dgm:prSet/>
      <dgm:spPr/>
      <dgm:t>
        <a:bodyPr/>
        <a:lstStyle/>
        <a:p>
          <a:endParaRPr lang="en-CA" sz="6000"/>
        </a:p>
      </dgm:t>
    </dgm:pt>
    <dgm:pt modelId="{F803611B-F50A-4825-8F7E-A08A83E97028}">
      <dgm:prSet phldrT="[Text]" custT="1"/>
      <dgm:spPr/>
      <dgm:t>
        <a:bodyPr/>
        <a:lstStyle/>
        <a:p>
          <a:r>
            <a:rPr lang="en-CA" sz="2800" smtClean="0"/>
            <a:t>Big Data</a:t>
          </a:r>
          <a:endParaRPr lang="en-CA" sz="2800" dirty="0"/>
        </a:p>
      </dgm:t>
    </dgm:pt>
    <dgm:pt modelId="{E118C75D-FD2E-46CD-A6BA-E06B7DCF8C3F}" type="parTrans" cxnId="{CA839EE5-CF7E-41B9-AEB3-BAE0A90C0923}">
      <dgm:prSet/>
      <dgm:spPr/>
      <dgm:t>
        <a:bodyPr/>
        <a:lstStyle/>
        <a:p>
          <a:endParaRPr lang="en-CA"/>
        </a:p>
      </dgm:t>
    </dgm:pt>
    <dgm:pt modelId="{4D4E932C-5763-42BA-9863-6672F8588987}" type="sibTrans" cxnId="{CA839EE5-CF7E-41B9-AEB3-BAE0A90C0923}">
      <dgm:prSet/>
      <dgm:spPr/>
      <dgm:t>
        <a:bodyPr/>
        <a:lstStyle/>
        <a:p>
          <a:endParaRPr lang="en-CA"/>
        </a:p>
      </dgm:t>
    </dgm:pt>
    <dgm:pt modelId="{0D4D062E-A340-45EA-9AE7-836681726015}" type="pres">
      <dgm:prSet presAssocID="{EA8C3067-23E1-4FE1-8765-261B81FEA832}" presName="compositeShape" presStyleCnt="0">
        <dgm:presLayoutVars>
          <dgm:chMax val="7"/>
          <dgm:dir/>
          <dgm:resizeHandles val="exact"/>
        </dgm:presLayoutVars>
      </dgm:prSet>
      <dgm:spPr/>
    </dgm:pt>
    <dgm:pt modelId="{C8EDA449-CDF4-4664-9DBE-979499628222}" type="pres">
      <dgm:prSet presAssocID="{305A36FE-8A9D-44B9-B2F1-59453EE38A98}" presName="circ1" presStyleLbl="vennNode1" presStyleIdx="0" presStyleCnt="4"/>
      <dgm:spPr/>
      <dgm:t>
        <a:bodyPr/>
        <a:lstStyle/>
        <a:p>
          <a:endParaRPr lang="en-CA"/>
        </a:p>
      </dgm:t>
    </dgm:pt>
    <dgm:pt modelId="{20D4D304-D599-4F1B-B8F3-D2A62D00CD76}" type="pres">
      <dgm:prSet presAssocID="{305A36FE-8A9D-44B9-B2F1-59453EE38A9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3FE9D3D-1AA7-4AE5-AB36-324870B471B4}" type="pres">
      <dgm:prSet presAssocID="{9AB4F248-BD15-4AE2-A996-1764D5926B8A}" presName="circ2" presStyleLbl="vennNode1" presStyleIdx="1" presStyleCnt="4"/>
      <dgm:spPr/>
      <dgm:t>
        <a:bodyPr/>
        <a:lstStyle/>
        <a:p>
          <a:endParaRPr lang="en-CA"/>
        </a:p>
      </dgm:t>
    </dgm:pt>
    <dgm:pt modelId="{80D7FCE5-ABE4-4267-9AD9-4BC416E8E885}" type="pres">
      <dgm:prSet presAssocID="{9AB4F248-BD15-4AE2-A996-1764D5926B8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290AB87-AC17-4385-878D-6A2C014B6FAD}" type="pres">
      <dgm:prSet presAssocID="{F803611B-F50A-4825-8F7E-A08A83E97028}" presName="circ3" presStyleLbl="vennNode1" presStyleIdx="2" presStyleCnt="4"/>
      <dgm:spPr/>
      <dgm:t>
        <a:bodyPr/>
        <a:lstStyle/>
        <a:p>
          <a:endParaRPr lang="en-CA"/>
        </a:p>
      </dgm:t>
    </dgm:pt>
    <dgm:pt modelId="{DFC68353-4ACC-415B-884B-BC65D1638064}" type="pres">
      <dgm:prSet presAssocID="{F803611B-F50A-4825-8F7E-A08A83E9702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91AEBC8-78D6-4AD9-BCAA-801304137D86}" type="pres">
      <dgm:prSet presAssocID="{E07068A4-A95B-4508-9CA8-08A3D2AF4C39}" presName="circ4" presStyleLbl="vennNode1" presStyleIdx="3" presStyleCnt="4" custLinFactNeighborX="-18" custLinFactNeighborY="325"/>
      <dgm:spPr/>
      <dgm:t>
        <a:bodyPr/>
        <a:lstStyle/>
        <a:p>
          <a:endParaRPr lang="en-US"/>
        </a:p>
      </dgm:t>
    </dgm:pt>
    <dgm:pt modelId="{CD05E5D0-4DD7-4515-A2F0-AF33264475B7}" type="pres">
      <dgm:prSet presAssocID="{E07068A4-A95B-4508-9CA8-08A3D2AF4C3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56D451-3D00-4517-80C0-B1DF85723B2C}" type="presOf" srcId="{F803611B-F50A-4825-8F7E-A08A83E97028}" destId="{DFC68353-4ACC-415B-884B-BC65D1638064}" srcOrd="1" destOrd="0" presId="urn:microsoft.com/office/officeart/2005/8/layout/venn1"/>
    <dgm:cxn modelId="{C8DFC39F-3FAA-4E80-8776-F548A8E7B704}" type="presOf" srcId="{305A36FE-8A9D-44B9-B2F1-59453EE38A98}" destId="{20D4D304-D599-4F1B-B8F3-D2A62D00CD76}" srcOrd="1" destOrd="0" presId="urn:microsoft.com/office/officeart/2005/8/layout/venn1"/>
    <dgm:cxn modelId="{555207C9-A01D-44EA-BA69-FB818777045D}" type="presOf" srcId="{EA8C3067-23E1-4FE1-8765-261B81FEA832}" destId="{0D4D062E-A340-45EA-9AE7-836681726015}" srcOrd="0" destOrd="0" presId="urn:microsoft.com/office/officeart/2005/8/layout/venn1"/>
    <dgm:cxn modelId="{F2F467FB-8840-4231-BDB3-1F64CD5C682E}" type="presOf" srcId="{E07068A4-A95B-4508-9CA8-08A3D2AF4C39}" destId="{791AEBC8-78D6-4AD9-BCAA-801304137D86}" srcOrd="0" destOrd="0" presId="urn:microsoft.com/office/officeart/2005/8/layout/venn1"/>
    <dgm:cxn modelId="{33663D4F-7DB7-45E4-BC89-B73E45B946E9}" srcId="{EA8C3067-23E1-4FE1-8765-261B81FEA832}" destId="{9AB4F248-BD15-4AE2-A996-1764D5926B8A}" srcOrd="1" destOrd="0" parTransId="{79009FE1-9769-412C-9E88-95BE7984DC2E}" sibTransId="{D318E58C-7DDA-47F7-9195-B4B14A10FAF7}"/>
    <dgm:cxn modelId="{8A644C3D-21CE-4333-AC4E-6C8AD024024F}" type="presOf" srcId="{9AB4F248-BD15-4AE2-A996-1764D5926B8A}" destId="{80D7FCE5-ABE4-4267-9AD9-4BC416E8E885}" srcOrd="1" destOrd="0" presId="urn:microsoft.com/office/officeart/2005/8/layout/venn1"/>
    <dgm:cxn modelId="{CC85EE5C-A167-4236-BF2D-752055CA0515}" type="presOf" srcId="{F803611B-F50A-4825-8F7E-A08A83E97028}" destId="{C290AB87-AC17-4385-878D-6A2C014B6FAD}" srcOrd="0" destOrd="0" presId="urn:microsoft.com/office/officeart/2005/8/layout/venn1"/>
    <dgm:cxn modelId="{AA006805-D419-44E8-9244-27BA7D408D2D}" srcId="{EA8C3067-23E1-4FE1-8765-261B81FEA832}" destId="{305A36FE-8A9D-44B9-B2F1-59453EE38A98}" srcOrd="0" destOrd="0" parTransId="{8853E1C7-8BD1-44F0-8F8B-79F943411386}" sibTransId="{2D2B2695-0F76-4D9F-84CF-AF351B03A4F2}"/>
    <dgm:cxn modelId="{B3BF5F38-47A9-4388-AA11-874E67223F1D}" type="presOf" srcId="{9AB4F248-BD15-4AE2-A996-1764D5926B8A}" destId="{B3FE9D3D-1AA7-4AE5-AB36-324870B471B4}" srcOrd="0" destOrd="0" presId="urn:microsoft.com/office/officeart/2005/8/layout/venn1"/>
    <dgm:cxn modelId="{29BFF1BA-55BD-45EF-9E97-49D1B1EBC14E}" type="presOf" srcId="{E07068A4-A95B-4508-9CA8-08A3D2AF4C39}" destId="{CD05E5D0-4DD7-4515-A2F0-AF33264475B7}" srcOrd="1" destOrd="0" presId="urn:microsoft.com/office/officeart/2005/8/layout/venn1"/>
    <dgm:cxn modelId="{9F5BAD11-0279-41BD-8A21-99A6408AFCAB}" type="presOf" srcId="{305A36FE-8A9D-44B9-B2F1-59453EE38A98}" destId="{C8EDA449-CDF4-4664-9DBE-979499628222}" srcOrd="0" destOrd="0" presId="urn:microsoft.com/office/officeart/2005/8/layout/venn1"/>
    <dgm:cxn modelId="{CA839EE5-CF7E-41B9-AEB3-BAE0A90C0923}" srcId="{EA8C3067-23E1-4FE1-8765-261B81FEA832}" destId="{F803611B-F50A-4825-8F7E-A08A83E97028}" srcOrd="2" destOrd="0" parTransId="{E118C75D-FD2E-46CD-A6BA-E06B7DCF8C3F}" sibTransId="{4D4E932C-5763-42BA-9863-6672F8588987}"/>
    <dgm:cxn modelId="{3A4B1059-333E-4D1A-A420-1C20A2F4B495}" srcId="{EA8C3067-23E1-4FE1-8765-261B81FEA832}" destId="{E07068A4-A95B-4508-9CA8-08A3D2AF4C39}" srcOrd="3" destOrd="0" parTransId="{A6307B1B-8057-4AE4-88A3-C3D8B8CAD4FC}" sibTransId="{3D7552C8-F36E-4110-9379-373B7A8D145C}"/>
    <dgm:cxn modelId="{AEB1FB9C-EEF7-4B67-9C19-EA5F981818D5}" type="presParOf" srcId="{0D4D062E-A340-45EA-9AE7-836681726015}" destId="{C8EDA449-CDF4-4664-9DBE-979499628222}" srcOrd="0" destOrd="0" presId="urn:microsoft.com/office/officeart/2005/8/layout/venn1"/>
    <dgm:cxn modelId="{EB6E85F0-D3AC-4928-B245-A0F37FC6E667}" type="presParOf" srcId="{0D4D062E-A340-45EA-9AE7-836681726015}" destId="{20D4D304-D599-4F1B-B8F3-D2A62D00CD76}" srcOrd="1" destOrd="0" presId="urn:microsoft.com/office/officeart/2005/8/layout/venn1"/>
    <dgm:cxn modelId="{3F56E6B1-98A1-4A68-868A-3D0C48229A53}" type="presParOf" srcId="{0D4D062E-A340-45EA-9AE7-836681726015}" destId="{B3FE9D3D-1AA7-4AE5-AB36-324870B471B4}" srcOrd="2" destOrd="0" presId="urn:microsoft.com/office/officeart/2005/8/layout/venn1"/>
    <dgm:cxn modelId="{8B623499-D8EE-4133-90E4-BE667B4A914B}" type="presParOf" srcId="{0D4D062E-A340-45EA-9AE7-836681726015}" destId="{80D7FCE5-ABE4-4267-9AD9-4BC416E8E885}" srcOrd="3" destOrd="0" presId="urn:microsoft.com/office/officeart/2005/8/layout/venn1"/>
    <dgm:cxn modelId="{91BE0400-F6A6-4215-A306-2FF692A991DE}" type="presParOf" srcId="{0D4D062E-A340-45EA-9AE7-836681726015}" destId="{C290AB87-AC17-4385-878D-6A2C014B6FAD}" srcOrd="4" destOrd="0" presId="urn:microsoft.com/office/officeart/2005/8/layout/venn1"/>
    <dgm:cxn modelId="{9110D62D-74CA-47A0-A81B-3752EEB31A33}" type="presParOf" srcId="{0D4D062E-A340-45EA-9AE7-836681726015}" destId="{DFC68353-4ACC-415B-884B-BC65D1638064}" srcOrd="5" destOrd="0" presId="urn:microsoft.com/office/officeart/2005/8/layout/venn1"/>
    <dgm:cxn modelId="{FA0C32DB-1FB3-4E4A-9FD8-E0FAA27CE1AE}" type="presParOf" srcId="{0D4D062E-A340-45EA-9AE7-836681726015}" destId="{791AEBC8-78D6-4AD9-BCAA-801304137D86}" srcOrd="6" destOrd="0" presId="urn:microsoft.com/office/officeart/2005/8/layout/venn1"/>
    <dgm:cxn modelId="{942CEB74-834C-4E64-8D36-F84A66F5893C}" type="presParOf" srcId="{0D4D062E-A340-45EA-9AE7-836681726015}" destId="{CD05E5D0-4DD7-4515-A2F0-AF33264475B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8" tIns="48304" rIns="96608" bIns="48304" numCol="1" anchor="t" anchorCtr="0" compatLnSpc="1">
            <a:prstTxWarp prst="textNoShape">
              <a:avLst/>
            </a:prstTxWarp>
          </a:bodyPr>
          <a:lstStyle>
            <a:lvl1pPr defTabSz="96457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8" tIns="48304" rIns="96608" bIns="48304" numCol="1" anchor="t" anchorCtr="0" compatLnSpc="1">
            <a:prstTxWarp prst="textNoShape">
              <a:avLst/>
            </a:prstTxWarp>
          </a:bodyPr>
          <a:lstStyle>
            <a:lvl1pPr algn="r" defTabSz="96457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8" tIns="48304" rIns="96608" bIns="48304" numCol="1" anchor="b" anchorCtr="0" compatLnSpc="1">
            <a:prstTxWarp prst="textNoShape">
              <a:avLst/>
            </a:prstTxWarp>
          </a:bodyPr>
          <a:lstStyle>
            <a:lvl1pPr defTabSz="96457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8" tIns="48304" rIns="96608" bIns="48304" numCol="1" anchor="b" anchorCtr="0" compatLnSpc="1">
            <a:prstTxWarp prst="textNoShape">
              <a:avLst/>
            </a:prstTxWarp>
          </a:bodyPr>
          <a:lstStyle>
            <a:lvl1pPr algn="r" defTabSz="964571">
              <a:defRPr sz="1200" b="0"/>
            </a:lvl1pPr>
          </a:lstStyle>
          <a:p>
            <a:pPr>
              <a:defRPr/>
            </a:pPr>
            <a:fld id="{DFBAF454-051E-4388-8443-85086254E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01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8" tIns="48304" rIns="96608" bIns="48304" numCol="1" anchor="t" anchorCtr="0" compatLnSpc="1">
            <a:prstTxWarp prst="textNoShape">
              <a:avLst/>
            </a:prstTxWarp>
          </a:bodyPr>
          <a:lstStyle>
            <a:lvl1pPr defTabSz="964571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8" tIns="48304" rIns="96608" bIns="48304" numCol="1" anchor="t" anchorCtr="0" compatLnSpc="1">
            <a:prstTxWarp prst="textNoShape">
              <a:avLst/>
            </a:prstTxWarp>
          </a:bodyPr>
          <a:lstStyle>
            <a:lvl1pPr algn="r" defTabSz="964571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31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8" tIns="48304" rIns="96608" bIns="48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8" tIns="48304" rIns="96608" bIns="48304" numCol="1" anchor="b" anchorCtr="0" compatLnSpc="1">
            <a:prstTxWarp prst="textNoShape">
              <a:avLst/>
            </a:prstTxWarp>
          </a:bodyPr>
          <a:lstStyle>
            <a:lvl1pPr defTabSz="964571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8" tIns="48304" rIns="96608" bIns="48304" numCol="1" anchor="b" anchorCtr="0" compatLnSpc="1">
            <a:prstTxWarp prst="textNoShape">
              <a:avLst/>
            </a:prstTxWarp>
          </a:bodyPr>
          <a:lstStyle>
            <a:lvl1pPr algn="r" defTabSz="964571" eaLnBrk="1" hangingPunct="1">
              <a:defRPr sz="1200" b="0"/>
            </a:lvl1pPr>
          </a:lstStyle>
          <a:p>
            <a:pPr>
              <a:defRPr/>
            </a:pPr>
            <a:fld id="{DB9C4261-492D-4C6A-A8AA-6D7BE0F36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71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762EF-522A-4198-BCCB-C2D59D5B56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D319-18B9-449E-B81F-BD204D2DC18F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8819-483C-435B-BD0A-B7EE6B9901A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D319-18B9-449E-B81F-BD204D2DC18F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8819-483C-435B-BD0A-B7EE6B9901A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D319-18B9-449E-B81F-BD204D2DC18F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4038600" y="4724400"/>
            <a:ext cx="27432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D319-18B9-449E-B81F-BD204D2DC18F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8819-483C-435B-BD0A-B7EE6B9901A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D319-18B9-449E-B81F-BD204D2DC18F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8819-483C-435B-BD0A-B7EE6B9901A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D319-18B9-449E-B81F-BD204D2DC18F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8819-483C-435B-BD0A-B7EE6B9901A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D319-18B9-449E-B81F-BD204D2DC18F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8819-483C-435B-BD0A-B7EE6B9901A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D319-18B9-449E-B81F-BD204D2DC18F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8819-483C-435B-BD0A-B7EE6B9901A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D319-18B9-449E-B81F-BD204D2DC18F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8819-483C-435B-BD0A-B7EE6B9901A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D319-18B9-449E-B81F-BD204D2DC18F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8819-483C-435B-BD0A-B7EE6B9901A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6D319-18B9-449E-B81F-BD204D2DC18F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18819-483C-435B-BD0A-B7EE6B9901A1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zRwPSFpLX8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pcinthecloud.com/" TargetMode="External"/><Relationship Id="rId2" Type="http://schemas.openxmlformats.org/officeDocument/2006/relationships/hyperlink" Target="http://star.mit.edu/clus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ws.amazon.com/dedicated-instances/" TargetMode="External"/><Relationship Id="rId5" Type="http://schemas.openxmlformats.org/officeDocument/2006/relationships/hyperlink" Target="http://aws.amazon.com/ec2/instance-types/" TargetMode="External"/><Relationship Id="rId4" Type="http://schemas.openxmlformats.org/officeDocument/2006/relationships/hyperlink" Target="http://aws.amazon.com/hpc-application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/>
          <p:cNvSpPr>
            <a:spLocks noChangeArrowheads="1"/>
          </p:cNvSpPr>
          <p:nvPr/>
        </p:nvSpPr>
        <p:spPr bwMode="auto">
          <a:xfrm>
            <a:off x="533400" y="13716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 b="0" dirty="0" smtClean="0">
                <a:solidFill>
                  <a:prstClr val="black"/>
                </a:solidFill>
                <a:latin typeface="Arial Black" pitchFamily="34" charset="0"/>
              </a:rPr>
              <a:t>I</a:t>
            </a:r>
            <a:r>
              <a:rPr lang="en-US" sz="4000" b="0" dirty="0" smtClean="0">
                <a:latin typeface="Arial Black" pitchFamily="34" charset="0"/>
              </a:rPr>
              <a:t>ntro to Cloud Computing</a:t>
            </a:r>
            <a:endParaRPr lang="en-US" sz="4000" b="0" dirty="0">
              <a:latin typeface="Arial Black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733800"/>
            <a:ext cx="5638800" cy="19812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Andrew Rau-Chaplin</a:t>
            </a:r>
            <a:endParaRPr lang="en-US" sz="2000" dirty="0" smtClean="0"/>
          </a:p>
        </p:txBody>
      </p:sp>
      <p:sp>
        <p:nvSpPr>
          <p:cNvPr id="5126" name="Text Box 16"/>
          <p:cNvSpPr txBox="1">
            <a:spLocks noChangeArrowheads="1"/>
          </p:cNvSpPr>
          <p:nvPr/>
        </p:nvSpPr>
        <p:spPr bwMode="auto">
          <a:xfrm>
            <a:off x="1371600" y="5257800"/>
            <a:ext cx="7483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200" b="0" dirty="0" smtClean="0"/>
              <a:t> Adapted from </a:t>
            </a:r>
            <a:r>
              <a:rPr lang="en-CA" sz="1200" b="0" dirty="0" smtClean="0"/>
              <a:t>What is Cloud Computing? (and an intro to parallel/distributed processing), Jimmy Lin, The </a:t>
            </a:r>
            <a:r>
              <a:rPr lang="en-CA" sz="1200" b="0" dirty="0" err="1" smtClean="0"/>
              <a:t>iSchool</a:t>
            </a:r>
            <a:r>
              <a:rPr lang="en-CA" sz="1200" b="0" dirty="0"/>
              <a:t> </a:t>
            </a:r>
            <a:r>
              <a:rPr lang="en-CA" sz="1200" b="0" dirty="0" smtClean="0"/>
              <a:t>University of Maryland</a:t>
            </a:r>
          </a:p>
          <a:p>
            <a:pPr>
              <a:buFontTx/>
              <a:buChar char="-"/>
            </a:pPr>
            <a:r>
              <a:rPr lang="en-US" sz="1200" b="0" dirty="0" smtClean="0"/>
              <a:t> Some </a:t>
            </a:r>
            <a:r>
              <a:rPr lang="en-US" sz="1200" b="0" dirty="0"/>
              <a:t>material adapted from slides by Christophe </a:t>
            </a:r>
            <a:r>
              <a:rPr lang="en-US" sz="1200" b="0" dirty="0" err="1"/>
              <a:t>Bisciglia</a:t>
            </a:r>
            <a:r>
              <a:rPr lang="en-US" sz="1200" b="0" dirty="0"/>
              <a:t>, Aaron Kimball, &amp; Sierra </a:t>
            </a:r>
            <a:r>
              <a:rPr lang="en-US" sz="1200" b="0" dirty="0" err="1"/>
              <a:t>Michels-Slettvet</a:t>
            </a:r>
            <a:r>
              <a:rPr lang="en-US" sz="1200" b="0" dirty="0"/>
              <a:t>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Elastic Demand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7282" name="Picture 2" descr="Web_traffic_patter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64" y="1433587"/>
            <a:ext cx="9003871" cy="4754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2. Elastic demand: Examples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Growth</a:t>
            </a:r>
          </a:p>
          <a:p>
            <a:pPr lvl="1"/>
            <a:r>
              <a:rPr lang="en-CA" dirty="0" err="1" smtClean="0"/>
              <a:t>NewCo</a:t>
            </a:r>
            <a:endParaRPr lang="en-CA" dirty="0" smtClean="0"/>
          </a:p>
          <a:p>
            <a:r>
              <a:rPr lang="en-CA" dirty="0" smtClean="0"/>
              <a:t>Seasonal</a:t>
            </a:r>
          </a:p>
          <a:p>
            <a:pPr lvl="1"/>
            <a:r>
              <a:rPr lang="en-CA" dirty="0" smtClean="0"/>
              <a:t>Retail: Christmas</a:t>
            </a:r>
          </a:p>
          <a:p>
            <a:pPr lvl="1"/>
            <a:r>
              <a:rPr lang="en-CA" dirty="0" smtClean="0"/>
              <a:t>Service: Tax season</a:t>
            </a:r>
          </a:p>
          <a:p>
            <a:pPr lvl="1"/>
            <a:r>
              <a:rPr lang="en-CA" dirty="0" smtClean="0"/>
              <a:t>Business Specific: Contract renewals</a:t>
            </a:r>
          </a:p>
          <a:p>
            <a:r>
              <a:rPr lang="en-CA" dirty="0" smtClean="0"/>
              <a:t>Burst</a:t>
            </a:r>
          </a:p>
          <a:p>
            <a:pPr lvl="1"/>
            <a:r>
              <a:rPr lang="en-CA" dirty="0" smtClean="0"/>
              <a:t>Turn on the machine</a:t>
            </a:r>
          </a:p>
          <a:p>
            <a:r>
              <a:rPr lang="en-CA" dirty="0" smtClean="0"/>
              <a:t>Instantaneous</a:t>
            </a:r>
          </a:p>
          <a:p>
            <a:pPr lvl="1"/>
            <a:r>
              <a:rPr lang="en-CA" dirty="0" smtClean="0"/>
              <a:t>The web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 Global Enterprise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600200"/>
            <a:ext cx="24384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Elasticity between zones</a:t>
            </a:r>
          </a:p>
          <a:p>
            <a:r>
              <a:rPr lang="en-CA" dirty="0" smtClean="0"/>
              <a:t>Cheaper to move compute than data!</a:t>
            </a:r>
          </a:p>
          <a:p>
            <a:r>
              <a:rPr lang="en-CA" dirty="0" smtClean="0"/>
              <a:t>Disaster recovery</a:t>
            </a:r>
            <a:endParaRPr lang="en-CA" dirty="0"/>
          </a:p>
        </p:txBody>
      </p:sp>
      <p:pic>
        <p:nvPicPr>
          <p:cNvPr id="102402" name="Picture 2" descr="http://3.bp.blogspot.com/-vGB1WPXxakY/UA6j8yJ4ZzI/AAAAAAAAAhA/QL-GoIwJFr4/s1600/AWS+global+infra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5713207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 Cost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waste in ownership</a:t>
            </a:r>
            <a:endParaRPr lang="en-CA" dirty="0"/>
          </a:p>
        </p:txBody>
      </p:sp>
      <p:pic>
        <p:nvPicPr>
          <p:cNvPr id="101378" name="Picture 2" descr="Software License Co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0"/>
            <a:ext cx="5486400" cy="3319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 Cost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449763"/>
          </a:xfrm>
        </p:spPr>
        <p:txBody>
          <a:bodyPr/>
          <a:lstStyle/>
          <a:p>
            <a:r>
              <a:rPr lang="en-CA" dirty="0" smtClean="0"/>
              <a:t>Pay for what you need!</a:t>
            </a:r>
          </a:p>
          <a:p>
            <a:r>
              <a:rPr lang="en-CA" dirty="0" smtClean="0"/>
              <a:t>The spot market</a:t>
            </a:r>
            <a:endParaRPr lang="en-CA" dirty="0"/>
          </a:p>
        </p:txBody>
      </p:sp>
      <p:pic>
        <p:nvPicPr>
          <p:cNvPr id="104454" name="Picture 6" descr="http://star.mit.edu/cluster/docs/0.93.3/_images/spothisto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670464"/>
            <a:ext cx="6686550" cy="4187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5. Infrastructure is NOT our business!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Economy of scale</a:t>
            </a:r>
          </a:p>
          <a:p>
            <a:r>
              <a:rPr lang="en-CA" dirty="0" smtClean="0"/>
              <a:t>Automated deployment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pic>
        <p:nvPicPr>
          <p:cNvPr id="4" name="Picture 2" descr="Cloud Computing Econom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869506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Use cases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 smtClean="0"/>
              <a:t>Engineering the cloud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Models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Applications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Software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US" b="1" dirty="0"/>
              <a:t>Engineering the cloud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Web-scale problems? Throw more machines at it!</a:t>
            </a:r>
          </a:p>
          <a:p>
            <a:r>
              <a:rPr lang="en-US" dirty="0" smtClean="0"/>
              <a:t>Clear trend: centralization of computing resources in large data centers</a:t>
            </a:r>
          </a:p>
          <a:p>
            <a:pPr lvl="1"/>
            <a:r>
              <a:rPr lang="en-US" dirty="0" smtClean="0"/>
              <a:t>Necessary ingredients: fiber, juice, and space</a:t>
            </a:r>
          </a:p>
          <a:p>
            <a:pPr lvl="1"/>
            <a:r>
              <a:rPr lang="en-US" dirty="0" smtClean="0"/>
              <a:t>What do Oregon, Iceland, and abandoned mines have in common?</a:t>
            </a:r>
          </a:p>
          <a:p>
            <a:r>
              <a:rPr lang="en-US" dirty="0" smtClean="0"/>
              <a:t>Important Issues:</a:t>
            </a:r>
          </a:p>
          <a:p>
            <a:pPr lvl="1"/>
            <a:r>
              <a:rPr lang="en-US" dirty="0" smtClean="0"/>
              <a:t>Redundancy</a:t>
            </a:r>
          </a:p>
          <a:p>
            <a:pPr lvl="1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Utilization</a:t>
            </a:r>
          </a:p>
          <a:p>
            <a:pPr lvl="1"/>
            <a:r>
              <a:rPr lang="en-US" dirty="0" smtClean="0"/>
              <a:t>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Utah Data Center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00600"/>
            <a:ext cx="8382000" cy="1752600"/>
          </a:xfrm>
        </p:spPr>
        <p:txBody>
          <a:bodyPr/>
          <a:lstStyle/>
          <a:p>
            <a:r>
              <a:rPr lang="en-CA" dirty="0" smtClean="0"/>
              <a:t>100,000 racks</a:t>
            </a:r>
          </a:p>
          <a:p>
            <a:r>
              <a:rPr lang="en-CA" dirty="0" smtClean="0"/>
              <a:t>10+ </a:t>
            </a:r>
            <a:r>
              <a:rPr lang="en-CA" dirty="0" err="1" smtClean="0"/>
              <a:t>exabytes</a:t>
            </a:r>
            <a:r>
              <a:rPr lang="en-CA" dirty="0" smtClean="0"/>
              <a:t> of data</a:t>
            </a:r>
          </a:p>
          <a:p>
            <a:r>
              <a:rPr lang="en-CA" dirty="0"/>
              <a:t> 75 </a:t>
            </a:r>
            <a:r>
              <a:rPr lang="en-CA" dirty="0" smtClean="0"/>
              <a:t>megawatts</a:t>
            </a:r>
            <a:r>
              <a:rPr lang="en-CA" dirty="0"/>
              <a:t> </a:t>
            </a:r>
            <a:r>
              <a:rPr lang="en-CA" dirty="0" smtClean="0"/>
              <a:t>of </a:t>
            </a:r>
            <a:r>
              <a:rPr lang="en-CA" dirty="0" err="1" smtClean="0"/>
              <a:t>poswer</a:t>
            </a:r>
            <a:endParaRPr lang="en-CA" dirty="0"/>
          </a:p>
        </p:txBody>
      </p:sp>
      <p:pic>
        <p:nvPicPr>
          <p:cNvPr id="106500" name="Picture 4" descr="aerial view of NSA Utah Data Center in Bluffd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6858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17220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Google container data center tour</a:t>
            </a:r>
          </a:p>
          <a:p>
            <a:r>
              <a:rPr lang="en-CA" dirty="0" smtClean="0">
                <a:hlinkClick r:id="rId2"/>
              </a:rPr>
              <a:t>http://www.youtube.com/watch?v=zRwPSFpLX8I</a:t>
            </a:r>
            <a:endParaRPr lang="en-CA" dirty="0"/>
          </a:p>
        </p:txBody>
      </p:sp>
      <p:pic>
        <p:nvPicPr>
          <p:cNvPr id="79874" name="Picture 2" descr="http://www.fubiz.net/wp-content/uploads/2012/10/googl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762000"/>
            <a:ext cx="4754880" cy="2971800"/>
          </a:xfrm>
          <a:prstGeom prst="rect">
            <a:avLst/>
          </a:prstGeom>
          <a:noFill/>
        </p:spPr>
      </p:pic>
      <p:pic>
        <p:nvPicPr>
          <p:cNvPr id="79876" name="Picture 4" descr="http://i.ytimg.com/vi/zRwPSFpLX8I/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4572000" cy="3429001"/>
          </a:xfrm>
          <a:prstGeom prst="rect">
            <a:avLst/>
          </a:prstGeom>
          <a:noFill/>
        </p:spPr>
      </p:pic>
      <p:pic>
        <p:nvPicPr>
          <p:cNvPr id="79878" name="Picture 6" descr="http://www.itworld.com/sites/default/files/GoogleDataCenter5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895600"/>
            <a:ext cx="5619750" cy="305752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962400" y="6096000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https://www.youtube.com/watch?v=avP5d16wEp0</a:t>
            </a:r>
            <a:endParaRPr lang="en-CA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6262688" y="6604000"/>
            <a:ext cx="28813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0" dirty="0"/>
              <a:t>Source: http://www.free-pictures-photos.com/</a:t>
            </a:r>
            <a:endParaRPr lang="en-US" sz="1200" b="0" dirty="0"/>
          </a:p>
        </p:txBody>
      </p:sp>
      <p:pic>
        <p:nvPicPr>
          <p:cNvPr id="6147" name="Picture 4" descr="cloud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Technology: Virtualization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90600" y="2571750"/>
            <a:ext cx="2895600" cy="2000250"/>
            <a:chOff x="2057400" y="2209800"/>
            <a:chExt cx="2895600" cy="2000310"/>
          </a:xfrm>
        </p:grpSpPr>
        <p:sp>
          <p:nvSpPr>
            <p:cNvPr id="17422" name="Rounded Rectangle 5"/>
            <p:cNvSpPr>
              <a:spLocks noChangeArrowheads="1"/>
            </p:cNvSpPr>
            <p:nvPr/>
          </p:nvSpPr>
          <p:spPr bwMode="auto">
            <a:xfrm>
              <a:off x="2057400" y="32766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Hardware</a:t>
              </a:r>
            </a:p>
          </p:txBody>
        </p:sp>
        <p:sp>
          <p:nvSpPr>
            <p:cNvPr id="17423" name="Rounded Rectangle 6"/>
            <p:cNvSpPr>
              <a:spLocks noChangeArrowheads="1"/>
            </p:cNvSpPr>
            <p:nvPr/>
          </p:nvSpPr>
          <p:spPr bwMode="auto">
            <a:xfrm>
              <a:off x="2057400" y="27432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Operating System</a:t>
              </a:r>
            </a:p>
          </p:txBody>
        </p:sp>
        <p:sp>
          <p:nvSpPr>
            <p:cNvPr id="17424" name="Rounded Rectangle 7"/>
            <p:cNvSpPr>
              <a:spLocks noChangeArrowheads="1"/>
            </p:cNvSpPr>
            <p:nvPr/>
          </p:nvSpPr>
          <p:spPr bwMode="auto">
            <a:xfrm>
              <a:off x="20574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17425" name="Rounded Rectangle 9"/>
            <p:cNvSpPr>
              <a:spLocks noChangeArrowheads="1"/>
            </p:cNvSpPr>
            <p:nvPr/>
          </p:nvSpPr>
          <p:spPr bwMode="auto">
            <a:xfrm>
              <a:off x="30480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17426" name="Rounded Rectangle 11"/>
            <p:cNvSpPr>
              <a:spLocks noChangeArrowheads="1"/>
            </p:cNvSpPr>
            <p:nvPr/>
          </p:nvSpPr>
          <p:spPr bwMode="auto">
            <a:xfrm>
              <a:off x="40386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17427" name="TextBox 20"/>
            <p:cNvSpPr txBox="1">
              <a:spLocks noChangeArrowheads="1"/>
            </p:cNvSpPr>
            <p:nvPr/>
          </p:nvSpPr>
          <p:spPr bwMode="auto">
            <a:xfrm>
              <a:off x="2439584" y="3810000"/>
              <a:ext cx="22351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Traditional Stack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029200" y="2038350"/>
            <a:ext cx="2895600" cy="2533650"/>
            <a:chOff x="5638800" y="1676400"/>
            <a:chExt cx="2895600" cy="2533710"/>
          </a:xfrm>
        </p:grpSpPr>
        <p:sp>
          <p:nvSpPr>
            <p:cNvPr id="17413" name="Rounded Rectangle 12"/>
            <p:cNvSpPr>
              <a:spLocks noChangeArrowheads="1"/>
            </p:cNvSpPr>
            <p:nvPr/>
          </p:nvSpPr>
          <p:spPr bwMode="auto">
            <a:xfrm>
              <a:off x="5638800" y="32766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Hardware</a:t>
              </a:r>
            </a:p>
          </p:txBody>
        </p:sp>
        <p:sp>
          <p:nvSpPr>
            <p:cNvPr id="17414" name="Rounded Rectangle 13"/>
            <p:cNvSpPr>
              <a:spLocks noChangeArrowheads="1"/>
            </p:cNvSpPr>
            <p:nvPr/>
          </p:nvSpPr>
          <p:spPr bwMode="auto">
            <a:xfrm>
              <a:off x="56388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OS</a:t>
              </a:r>
            </a:p>
          </p:txBody>
        </p:sp>
        <p:sp>
          <p:nvSpPr>
            <p:cNvPr id="17415" name="Rounded Rectangle 14"/>
            <p:cNvSpPr>
              <a:spLocks noChangeArrowheads="1"/>
            </p:cNvSpPr>
            <p:nvPr/>
          </p:nvSpPr>
          <p:spPr bwMode="auto">
            <a:xfrm>
              <a:off x="5638800" y="16764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17416" name="Rounded Rectangle 15"/>
            <p:cNvSpPr>
              <a:spLocks noChangeArrowheads="1"/>
            </p:cNvSpPr>
            <p:nvPr/>
          </p:nvSpPr>
          <p:spPr bwMode="auto">
            <a:xfrm>
              <a:off x="6629400" y="16764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17417" name="Rounded Rectangle 16"/>
            <p:cNvSpPr>
              <a:spLocks noChangeArrowheads="1"/>
            </p:cNvSpPr>
            <p:nvPr/>
          </p:nvSpPr>
          <p:spPr bwMode="auto">
            <a:xfrm>
              <a:off x="7620000" y="16764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App</a:t>
              </a:r>
            </a:p>
          </p:txBody>
        </p:sp>
        <p:sp>
          <p:nvSpPr>
            <p:cNvPr id="17418" name="Rounded Rectangle 17"/>
            <p:cNvSpPr>
              <a:spLocks noChangeArrowheads="1"/>
            </p:cNvSpPr>
            <p:nvPr/>
          </p:nvSpPr>
          <p:spPr bwMode="auto">
            <a:xfrm>
              <a:off x="5638800" y="27432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Hypervisor</a:t>
              </a:r>
            </a:p>
          </p:txBody>
        </p:sp>
        <p:sp>
          <p:nvSpPr>
            <p:cNvPr id="17419" name="Rounded Rectangle 18"/>
            <p:cNvSpPr>
              <a:spLocks noChangeArrowheads="1"/>
            </p:cNvSpPr>
            <p:nvPr/>
          </p:nvSpPr>
          <p:spPr bwMode="auto">
            <a:xfrm>
              <a:off x="66294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OS</a:t>
              </a:r>
            </a:p>
          </p:txBody>
        </p:sp>
        <p:sp>
          <p:nvSpPr>
            <p:cNvPr id="17420" name="Rounded Rectangle 19"/>
            <p:cNvSpPr>
              <a:spLocks noChangeArrowheads="1"/>
            </p:cNvSpPr>
            <p:nvPr/>
          </p:nvSpPr>
          <p:spPr bwMode="auto">
            <a:xfrm>
              <a:off x="76200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OS</a:t>
              </a:r>
            </a:p>
          </p:txBody>
        </p:sp>
        <p:sp>
          <p:nvSpPr>
            <p:cNvPr id="17421" name="TextBox 21"/>
            <p:cNvSpPr txBox="1">
              <a:spLocks noChangeArrowheads="1"/>
            </p:cNvSpPr>
            <p:nvPr/>
          </p:nvSpPr>
          <p:spPr bwMode="auto">
            <a:xfrm>
              <a:off x="5999309" y="3810000"/>
              <a:ext cx="22302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Virtualized Stack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Use cases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Engineering the cloud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 smtClean="0"/>
              <a:t>Models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Applications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Software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b="1" dirty="0" smtClean="0"/>
              <a:t>Infrastructure as a Service </a:t>
            </a:r>
            <a:r>
              <a:rPr lang="en-US" dirty="0" smtClean="0"/>
              <a:t>(</a:t>
            </a:r>
            <a:r>
              <a:rPr lang="en-US" dirty="0" err="1" smtClean="0"/>
              <a:t>IaaS</a:t>
            </a:r>
            <a:r>
              <a:rPr lang="en-US" dirty="0" smtClean="0"/>
              <a:t>)(Utility computing)</a:t>
            </a:r>
          </a:p>
          <a:p>
            <a:pPr lvl="1"/>
            <a:r>
              <a:rPr lang="en-US" dirty="0" smtClean="0"/>
              <a:t>Why buy machines when you can rent cycles?</a:t>
            </a:r>
          </a:p>
          <a:p>
            <a:pPr lvl="1"/>
            <a:r>
              <a:rPr lang="en-US" dirty="0" smtClean="0"/>
              <a:t>Examples: Amazon’s EC2, </a:t>
            </a:r>
            <a:r>
              <a:rPr lang="en-US" dirty="0" err="1" smtClean="0"/>
              <a:t>GoGrid</a:t>
            </a:r>
            <a:r>
              <a:rPr lang="en-US" dirty="0" smtClean="0"/>
              <a:t>, </a:t>
            </a:r>
            <a:r>
              <a:rPr lang="en-US" dirty="0" err="1" smtClean="0"/>
              <a:t>AppNexus</a:t>
            </a:r>
            <a:endParaRPr lang="en-US" dirty="0" smtClean="0"/>
          </a:p>
          <a:p>
            <a:r>
              <a:rPr lang="en-US" b="1" dirty="0" smtClean="0"/>
              <a:t>Platform as a Service </a:t>
            </a:r>
            <a:r>
              <a:rPr lang="en-US" dirty="0" smtClean="0"/>
              <a:t>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Give me nice API and take care of the implementation</a:t>
            </a:r>
          </a:p>
          <a:p>
            <a:pPr lvl="1"/>
            <a:r>
              <a:rPr lang="en-US" dirty="0" smtClean="0"/>
              <a:t>Example: Google App Engine</a:t>
            </a:r>
          </a:p>
          <a:p>
            <a:r>
              <a:rPr lang="en-US" b="1" dirty="0" smtClean="0"/>
              <a:t>Software as a Service </a:t>
            </a:r>
            <a:r>
              <a:rPr lang="en-US" dirty="0" smtClean="0"/>
              <a:t>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Just run it for me!</a:t>
            </a:r>
          </a:p>
          <a:p>
            <a:pPr lvl="1"/>
            <a:r>
              <a:rPr lang="en-US" dirty="0" smtClean="0"/>
              <a:t>Example: Gmail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09601" y="1219200"/>
            <a:ext cx="678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“Why do it yourself if you can pay someone to do it for you?”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Use cases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Engineering the cloud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Models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 smtClean="0"/>
              <a:t>Applications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Software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Applications</a:t>
            </a:r>
            <a:endParaRPr lang="en-US" sz="14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 mistake on top of a hack built on sand held together by duct tape?</a:t>
            </a:r>
          </a:p>
          <a:p>
            <a:r>
              <a:rPr lang="en-US" dirty="0" smtClean="0"/>
              <a:t>What is the nature of software applications?</a:t>
            </a:r>
          </a:p>
          <a:p>
            <a:pPr lvl="1"/>
            <a:r>
              <a:rPr lang="en-US" dirty="0" smtClean="0"/>
              <a:t>From the desktop to the browser</a:t>
            </a:r>
          </a:p>
          <a:p>
            <a:pPr lvl="1"/>
            <a:r>
              <a:rPr lang="en-US" dirty="0" err="1" smtClean="0"/>
              <a:t>SaaS</a:t>
            </a:r>
            <a:r>
              <a:rPr lang="en-US" dirty="0" smtClean="0"/>
              <a:t> == Web-based applications</a:t>
            </a:r>
          </a:p>
          <a:p>
            <a:pPr lvl="1"/>
            <a:r>
              <a:rPr lang="en-US" dirty="0" smtClean="0"/>
              <a:t>Examples: Google Maps, </a:t>
            </a:r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dirty="0" smtClean="0"/>
              <a:t>How do we deliver highly-interactive Web-based applications?</a:t>
            </a:r>
          </a:p>
          <a:p>
            <a:pPr lvl="1"/>
            <a:r>
              <a:rPr lang="en-US" dirty="0" smtClean="0"/>
              <a:t>AJAX (asynchronous JavaScript and XML)</a:t>
            </a:r>
          </a:p>
          <a:p>
            <a:pPr lvl="1"/>
            <a:r>
              <a:rPr lang="en-US" dirty="0" smtClean="0"/>
              <a:t>For better, or for worse…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Cloud Applications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Web application</a:t>
            </a:r>
          </a:p>
          <a:p>
            <a:r>
              <a:rPr lang="en-CA" dirty="0" smtClean="0"/>
              <a:t>Big Science</a:t>
            </a:r>
          </a:p>
          <a:p>
            <a:r>
              <a:rPr lang="en-CA" dirty="0" smtClean="0"/>
              <a:t>Big Data</a:t>
            </a:r>
          </a:p>
          <a:p>
            <a:r>
              <a:rPr lang="en-CA" dirty="0" smtClean="0"/>
              <a:t>Soon most applications…</a:t>
            </a:r>
            <a:endParaRPr lang="en-C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Typical Cloud </a:t>
            </a:r>
            <a:r>
              <a:rPr lang="en-CA" dirty="0" smtClean="0"/>
              <a:t>Applications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All the old applications, </a:t>
            </a:r>
            <a:r>
              <a:rPr lang="en-CA" dirty="0" smtClean="0"/>
              <a:t>Plus</a:t>
            </a:r>
          </a:p>
          <a:p>
            <a:r>
              <a:rPr lang="en-CA" dirty="0" smtClean="0"/>
              <a:t>New </a:t>
            </a:r>
            <a:r>
              <a:rPr lang="en-CA" dirty="0" smtClean="0"/>
              <a:t>application made possible by new computing </a:t>
            </a:r>
            <a:r>
              <a:rPr lang="en-CA" dirty="0" smtClean="0"/>
              <a:t>infrastructure</a:t>
            </a:r>
          </a:p>
          <a:p>
            <a:pPr lvl="1"/>
            <a:r>
              <a:rPr lang="en-CA" dirty="0"/>
              <a:t>Web application</a:t>
            </a:r>
          </a:p>
          <a:p>
            <a:pPr lvl="1"/>
            <a:r>
              <a:rPr lang="en-CA" dirty="0"/>
              <a:t>Big Science</a:t>
            </a:r>
          </a:p>
          <a:p>
            <a:pPr lvl="1"/>
            <a:r>
              <a:rPr lang="en-CA" dirty="0"/>
              <a:t>Big </a:t>
            </a:r>
            <a:r>
              <a:rPr lang="en-CA" dirty="0" smtClean="0"/>
              <a:t>Data</a:t>
            </a:r>
            <a:endParaRPr lang="en-CA" dirty="0" smtClean="0"/>
          </a:p>
          <a:p>
            <a:r>
              <a:rPr lang="en-CA" sz="4000" dirty="0" smtClean="0"/>
              <a:t>Example: Big Data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Text Analytics: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8686800" cy="1676400"/>
          </a:xfrm>
        </p:spPr>
        <p:txBody>
          <a:bodyPr>
            <a:normAutofit/>
          </a:bodyPr>
          <a:lstStyle/>
          <a:p>
            <a:r>
              <a:rPr lang="en-CA" sz="1800" dirty="0" smtClean="0"/>
              <a:t>Types of Analysis</a:t>
            </a:r>
          </a:p>
          <a:p>
            <a:pPr lvl="1"/>
            <a:r>
              <a:rPr lang="en-CA" sz="1400" dirty="0" smtClean="0"/>
              <a:t>Sentiment Analysis</a:t>
            </a:r>
          </a:p>
          <a:p>
            <a:pPr lvl="1"/>
            <a:r>
              <a:rPr lang="en-CA" sz="1400" dirty="0" smtClean="0"/>
              <a:t>Named Entity Recognition</a:t>
            </a:r>
          </a:p>
          <a:p>
            <a:pPr lvl="1"/>
            <a:r>
              <a:rPr lang="en-US" sz="1400" dirty="0"/>
              <a:t>Recognition of Pattern Identified </a:t>
            </a:r>
            <a:r>
              <a:rPr lang="en-US" sz="1400" dirty="0" smtClean="0"/>
              <a:t>Entities</a:t>
            </a:r>
          </a:p>
          <a:p>
            <a:pPr lvl="1"/>
            <a:r>
              <a:rPr lang="en-CA" sz="1400" dirty="0" smtClean="0"/>
              <a:t>Classification</a:t>
            </a:r>
            <a:endParaRPr lang="en-CA" sz="1400" dirty="0"/>
          </a:p>
        </p:txBody>
      </p:sp>
      <p:pic>
        <p:nvPicPr>
          <p:cNvPr id="96258" name="Picture 2" descr="http://cdns.tblsft.com/sites/default/files/blog/big_cont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1663437"/>
            <a:ext cx="5029200" cy="2887133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0" y="1600200"/>
            <a:ext cx="3810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CA" sz="1800" b="0" dirty="0" smtClean="0"/>
              <a:t>Applications</a:t>
            </a:r>
          </a:p>
          <a:p>
            <a:pPr fontAlgn="auto">
              <a:spcAft>
                <a:spcPts val="0"/>
              </a:spcAft>
            </a:pPr>
            <a:r>
              <a:rPr lang="en-CA" sz="1800" b="0" dirty="0" smtClean="0"/>
              <a:t>Enterprise </a:t>
            </a:r>
            <a:r>
              <a:rPr lang="en-CA" sz="1800" b="0" dirty="0"/>
              <a:t>Business Intelligence/Data Mining, Competitive Intelligence</a:t>
            </a:r>
          </a:p>
          <a:p>
            <a:pPr fontAlgn="auto">
              <a:spcAft>
                <a:spcPts val="0"/>
              </a:spcAft>
            </a:pPr>
            <a:r>
              <a:rPr lang="en-CA" sz="1800" b="0" dirty="0"/>
              <a:t>E-Discovery, Records Management</a:t>
            </a:r>
          </a:p>
          <a:p>
            <a:pPr fontAlgn="auto">
              <a:spcAft>
                <a:spcPts val="0"/>
              </a:spcAft>
            </a:pPr>
            <a:r>
              <a:rPr lang="en-CA" sz="1800" b="0" dirty="0"/>
              <a:t>National Security/Intelligence</a:t>
            </a:r>
          </a:p>
          <a:p>
            <a:pPr fontAlgn="auto">
              <a:spcAft>
                <a:spcPts val="0"/>
              </a:spcAft>
            </a:pPr>
            <a:r>
              <a:rPr lang="en-CA" sz="1800" b="0" dirty="0"/>
              <a:t>Scientific discovery, especially Life Sciences</a:t>
            </a:r>
          </a:p>
          <a:p>
            <a:pPr fontAlgn="auto">
              <a:spcAft>
                <a:spcPts val="0"/>
              </a:spcAft>
            </a:pPr>
            <a:r>
              <a:rPr lang="en-CA" sz="1800" b="0" dirty="0"/>
              <a:t>Sentiment Analysis Tools, Listening Platforms</a:t>
            </a:r>
          </a:p>
          <a:p>
            <a:pPr fontAlgn="auto">
              <a:spcAft>
                <a:spcPts val="0"/>
              </a:spcAft>
            </a:pPr>
            <a:r>
              <a:rPr lang="en-CA" sz="1800" b="0" dirty="0"/>
              <a:t>Natural Language/Semantic Toolkit or Service</a:t>
            </a:r>
          </a:p>
          <a:p>
            <a:pPr fontAlgn="auto">
              <a:spcAft>
                <a:spcPts val="0"/>
              </a:spcAft>
            </a:pPr>
            <a:r>
              <a:rPr lang="en-CA" sz="1800" b="0" dirty="0"/>
              <a:t>Publishing</a:t>
            </a:r>
          </a:p>
          <a:p>
            <a:pPr fontAlgn="auto">
              <a:spcAft>
                <a:spcPts val="0"/>
              </a:spcAft>
            </a:pPr>
            <a:r>
              <a:rPr lang="en-CA" sz="1800" b="0" dirty="0"/>
              <a:t>Automated ad placement</a:t>
            </a:r>
          </a:p>
          <a:p>
            <a:pPr fontAlgn="auto">
              <a:spcAft>
                <a:spcPts val="0"/>
              </a:spcAft>
            </a:pPr>
            <a:r>
              <a:rPr lang="en-CA" sz="1800" b="0" dirty="0"/>
              <a:t>Search/Information Access</a:t>
            </a:r>
          </a:p>
          <a:p>
            <a:pPr fontAlgn="auto">
              <a:spcAft>
                <a:spcPts val="0"/>
              </a:spcAft>
            </a:pPr>
            <a:r>
              <a:rPr lang="en-CA" sz="1800" b="0" dirty="0"/>
              <a:t>Social media monitoring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Analytics: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29135"/>
            <a:ext cx="8382000" cy="15970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 big is a trombone?</a:t>
            </a:r>
          </a:p>
          <a:p>
            <a:r>
              <a:rPr lang="en-US" dirty="0" smtClean="0"/>
              <a:t>How much does it weight?</a:t>
            </a:r>
          </a:p>
          <a:p>
            <a:r>
              <a:rPr lang="en-US" dirty="0" smtClean="0"/>
              <a:t>How can it be shipped?</a:t>
            </a:r>
          </a:p>
          <a:p>
            <a:r>
              <a:rPr lang="en-US" dirty="0" smtClean="0"/>
              <a:t>I said a trombone not a trombone mouthpiece!</a:t>
            </a:r>
          </a:p>
          <a:p>
            <a:endParaRPr lang="en-US" dirty="0"/>
          </a:p>
        </p:txBody>
      </p:sp>
      <p:pic>
        <p:nvPicPr>
          <p:cNvPr id="1028" name="Picture 4" descr="http://community.ebay.ca/t5/image/serverpage/image-id/569i8C5604F78E163075/image-size/original?v=mpbl-1&amp;px=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56353"/>
            <a:ext cx="5375381" cy="31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OWQ5dlb1ZqaQXuO9xRKS2-h6gj2Ds8kHE681nN5_XGmebbR2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82460"/>
            <a:ext cx="2009775" cy="133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http://www.miayf.org/wp-content/uploads/2010/10/ucjd3830qtl56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www.jmeshel.com/wp-content/uploads/2014/01/Trombone-Shorty-by-Kirk-Edwar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1" y="690358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14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HR: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3186" name="AutoShape 2" descr="data:image/jpeg;base64,/9j/4AAQSkZJRgABAQAAAQABAAD/2wCEAAkGBxQSEhQUEhQSFhQVGRcXGRUYGBgaFxYXFxsaGhcYGRcYHyggGBomHBgWITEhJSkrLi4uFx8zODMsNygtLisBCgoKDg0OGxAQGzQlICQ0NSwsLDQ1MiwsLCwvLTAsLDQsLCwuNCwsLCwsLDUsNCw0LCwsLCwsLCwsLCwsLCwsLP/AABEIAMIBBAMBIgACEQEDEQH/xAAbAAACAwEBAQAAAAAAAAAAAAAABAIDBQYBB//EAE0QAAIBAgMEBQgFCAkDAwUAAAECEQADBBIhBTFBURMiYXGRBhQyUlOBktEVQnKhsRYjYpOiwdLhByQzNEOCssLwc4O0F3SzRGNkw/H/xAAaAQEAAwEBAQAAAAAAAAAAAAAAAgMEAQUG/8QAOBEAAgECAQgIBQMEAwAAAAAAAAECAxEEEhMhMVFSkbEUQWFxgaHR8AUiMjPBFjRTI7LS8QYVYv/aAAwDAQACEQMRAD8A+40UUUAUUUUAUV4zRqdBQrAiRqDuPOgPaKKKAKK8moXnEESsxuJ56Ce86UBMGva55Nj31WFuxoVUB3hQdBA4wNxPWkyWO6vXwF0mBeIJk/2rkmCc0fo9YbhIMax1a5clkv20dBRWds7CXEYlmJUqBBdm6wOrdbdPZWgWAjUa7u3jXTjVj2iiihwKK8VgdxB4e8b6CwESRroO079PcD4UBlWdv22y6OMyhhKmTOTTdr6Y13dtW2tt2WKqGOZtAMra65eW4EET2HhTvQLp1V00Gg0HL7h4VVcwFtmViglPRIkRrPDfqJ1oBW5t6wufM5GTNJKsB1GyNBIg9bTSvbm3bCzmeILDVWHoekRpqNN4p18KhmUQzvlQZkz+OtQv4K24IZFMgjcJht8HePdQCybbskwGYnkEcnVc24CfRg1DG7bS2bPFbxgNOgEqPvLKBMSSAOsQC5awVtQAEXQRqJMa6SdTvPjU2wyEAFEIXcIEDu5UArf2xZRmVmIK5p6rfVVWaNNYDLu5xXlzbFoTq0idCrDUAsRqOQNQtXA+JvW2VCqJaYHLrN3pFeT3Iop3zVNOomkx1RpIgxy00oBKztyy0QXkx1cjFhIzQQoOuUg0/YvB1DKZB1BpQ38OD/hydNF5lxrA0Eq+p00NWWsbaFssrKLaCSQIUCM2nDceFAN0VDpl9YeI47qq89t5A5dQhGbMSAMsTOu7SfCgGKKirg7iDGmnOpUAUUUUAUVTi2IXTiQKTjtPiaA0qKzY7T4miO0+JoBvG2C6wDBDI3fkYNHcYj31n29ilQqi9cCrk6snUKuWAZ0BkkjnHKrY7T4miO0+JoCm3sVhlHnF4qoWQSZaImWmetEnvpi7s9iqAXWBVMmYySTA6x1gnTjO/hUY7T4mlNpbRt2FDXWYAmABJJPGAK42krs42lpZ6mwWIAe87QUInMZyDQtrvJ1MR++rE2K0nPedpOs6GADlAI3QxDTzFZP5WYb1rvwn50flZhvWu/CfnVfSKW8iOchtNYbFbjiLx3zqRvEGIOgkk8eERFeDYUTF24DLQZMhWk5dCNATI7QJnWcr8q8N6134T86Pyrw3rXfhPzpn6W8hnIbTYbY7QAL9wagzJJMAgg67jObmDxjSrNo7MN1wwuskAAAagHrAkCY1DQdJ0GtYn5VYb1rvwn50flVhvWu/CfnXM/S3kM5DabGC2S1tlPTOVUsSvrlpksZ5mfcPfWmxXA/vF0toM3COsT1ZjXMPhFZf5U4b1rvwn516PKnDetd+FvnTP0t5DOR2j/0YUZV84cFh1ZJlrgJdmyzBOXnIPEaUxh9klCkPKqQYM6BQ2oJJ1MgGIG88a5vG+UWHN7DkPchTcnqtxQgffT/5T4b17nwt867n6e8hnI7TqqK5X8p8N69z4Wo/KbDevc+FqZ+lvIZyO06qiuV/KXDevc+Fq9HlLhvXufC9M/S3kM5HadTRWYhBAIMggEEEwQdxFUW8bbZ8geW5ZuW/jVpMswf99xP/AEsN+N+tauP2fs7ELjLzvcJskLlM9Z9XhG7Ezt39Tka3o7/E0AfQdnNmyayGn9IF2Dd83G1qdrZFtQQAYItiJ4WvQEjU951O7cAKhHf4miO0+JoCA2BZGUAMMpQ6MdejJZAeYBNQTYVkErJlg0LIByZVRlHHLPWI3ZnJOtXR2nxNZl0f121v/u9/ifaWKA3sLhhbBAJMsWMxvO+AIAHdxJO8mr6RwzEMBJgzpM9vGo2sSxxDpmGULOWNQdOzt50BoUUUUAvjfRHeKWpnHeiO8UrQHtFeUUB7RXlFAe1yP9Ifo2f+5/srra5Xy9Gljvuf7Kz4r7T99ZVW+hmbtjZltGfLbCgHEhRDrKpYuPbIzO3SQ6jrjKNQIM0rtLAqtt2VVVFZBbeXzXkYelJJR53kKAViKy1sjgB4VO3h5PVWT2CT91eZKtGV7RMrmn1Gzh9l25sKcpdXt9OucyVvGYI+rllF09Y8qhh8FZHR3CQbBR7hzMVzZny2rbEei4kgx7M1neYt7NvhPyr0YJvZtP2T8q7nVuHcpboziNmtbXMLZuC3cu5zrla2otNbJI9EMrMZHPsqw2rS3TbW2HUW3fNcL5i3RNeT0HAAAKKeeU86R+j29m3wn5V6+HK+kpA7QR+NRziWlR98Bldg9ZwYZVZLIuOUtN0QNyAHe8HcQ2aBktrvhZkzXnmQ6Bn6OCoY5yWZTF3KAt1WKEherkKgn0gYis82geAr0WhvgTTOx3ffAZS2FF0de33t/pNX5ahctkvbgE6tuH6JproG9VvA1VJaF762Ra1FMV7FW9A3qt4Gvegb1W8DUdIsVRRFWG2RvBHfQFqNwd5s24VwltgCxW1IUbyQCQBXM4LaFoX0a3buteZiGt5TFoEwWnjoT3Cff1WyB/V7Q/QWrlwiDUIvhX0VP6F3G+OpGLtpsKt/NdvXUuZFBCTooLFdVWR6UxPAUj5xgoEYnECOIzAkh2uSTk5u45ENBBrA8u7kYx/s2/8AQKxsEFdwHcIusseHL7490nhW2NCLimejDCwcFJ3O9wG0cHaYMMTiGgMIc3GBzZd8rqRl07zzrS/KjC+1PwP8q+ePs9QATftAmdJG8KGjf2ge/npWZ01dVCL1MksJTepv34H2PZ+0rV8MbT5ssA6EETu0I7D4Uvd/vtr/ANvf/wDksVynkFiHW3i2tp0jqtsqkxmP5yBJ3Vr2sfcN+y5tFj5teJgqubr2Sxyk9WCIynXXsNZ6kcmVjFWgoTcUdVZ9Jff+BqGHQC8fzikkMcgLExI1MsQIOmgG+jB3MxRuYnxWa8w6IMQ2W2QYJLyYJOUnTdOu+oFRpUUUUAvjvRHeKVprHeiO8Uk95QVBIBY5VBIBYwWgczCsYHAHlQE6Krt4hWClWUh/RIIIbQt1SNDoCdOVe2rysJUgjmDI1AI1HYQffQE6KKibg1EiQJI4gGYJ7ND4GgJVy/l0NLHfc/2V0yuCARqDqDzBrmvLfdZ77n+ys2L+y/fWV1voZycVp4bEtasAoSC1xwSNCQq28oJ5DM3jS1jDhgSXC8ACCZPu3CrkDdFbKoXyXmLKAToRbgGJgHKwnsNeTkSSvt1GRJrSOYbEXnXMtw7yILEbgDv9+7sNWK+IP+Lwn+0Ou7l31nG8ZnzVpkmYfnPLlI945V4bn/4h8H+X/O7Qdye1+foTyjRvXcQgLNcgD9Mz4f8APCqMPtB7mdHYspt3DBJIlUZgdeIIBpfp9QfNDpqZD6+I7KMECXZujZEFq4DIMSbbKNSBqWI05muWeUrN+ZzK0mfbvK0wRvieccuYr25dVRJIjny7+Q7a9t4RF3KImYgaTwHZVt/AWyokoSYJULHuJjXtH41yMFJu17I4o31DOPxjI+GVWKhUBABjV7csdOJJNPW8RfZQwunWTGcyIMDSeOsdxrC29cIu2Oqxm2mWB6RCZSF7QwgjhTNq8Qqq1jNE65WDElpmY5aRVk4yur3tb8+hJu2s2C2IH+Lun653gxH3g++qMTjsRbjNcbWR6TfV3/jSTYgGB5s0AGBLRJ3n0d+7wpfEsWjLZZImYB63LSNIqEk7aG/P0OOWw0nxbXbLZyWKvbgnUjMLkgE8DlGnZSUVbgkYWbmYES9uJBEwLkxO+JHiKjFVSvouc1m1tfynTBYfCroXuC3pvy25HSOQOyQBxPcaX2h/SJhlCG0xfrgOuRwRbIMlSQBIOUxx1FN7X8m0xmHwxMB7YtkHmmmdD2EeBjtpTaHkBh2VBbUJ1gXILSUAMqJOknLrymvoaX0LuNsdQbe8mRjboxFq+Aron1MwMCAQQRoRFZv5AP7df1Z/irV2p5RnCXOgt27eW2EGubiobQKQAACB7qow/lrcd1UW7ILELPXjUx61bYuqo6NR6EHiFFW1eAj/AOn7+3X9Wf4qP/T9/br+rP8AFW3c8o7wz9Swcihz6cxJEelv6pNZ35dXPZWv2/4q6pVmdU8S9T5G15IeT/mguzcztcKfVygBM0cTJOY+FM4/+9L/AO1xH+uxUPJjbhxS3MyKpQr6MwQ2bgSdeqfGpY1wcSpBBHmuJ3fbsVnnlZXzazHVyst5es1tmbrX2R/posGMS2bKCQYBMFvR1VZg6CCQPq15svda+yP9NSsIfOX4rE7j6XViW3TB0HKoFZqUUUUAtj/R94rI2jgFvBQxYZTmBUgEGCN8dprW2j6HvH41zt/Y1tjmlwZYypUdZiTm9HeCRH2V5UB4dhWpAzODvVZSYVcmnVnQMIO9SdCJq3D7IRWDo9zMsLJII6oyHSImAQe3uFROyLRRUMlVmAYOhZWgyNQMigdgqm3sawH3kto2Uld3Sm5JWNQXJ/4KAbxmzEdizM6zlmCoEgFRvEg9bQgzMEa1Tc2Nb6gL3RBSACgzG2WbWF1JlpPEVUvk/ZERm0CgCRAyEEHLETIk8zV+P2Ul5szFgcoXTLuBJ3lSfrHjHv1oB/CplQLmzBZE6bgYA04jd7qwfLT0bPfc/wBlPYTZKW2VlLyuaB1YOcksTCyTLE6ngKR8rhK2jwlx4hI/A+FZsZ9mXvrK6v0M5pcbaQEOkmNCHI636Q9Xug6b9dFb1+51WtLvmQGI000DZu/nu99N5akBXlSxGVFRstBnc7pKwj59idOrc/XHs039p8DQu0MSZ6lzjvvHeDH386fivYqGd7OfqcyiNu9cIBL3QSBIztoeI316zMfSd27CxI++vYr2Krcm+s5pIEUvd2ghAC2vzkwTn6gHAqJnN3kjTdro5FGWraVfNpqydyUZZIhiGui4CiZguqkNlKloDEGeU8OA15T89xPV6tze0g3ToNMpGvEzz3U8FqQSoKq7WtzFzOG0sVJ6l2I0HTHWN+swOEDTj7m8Li75zZ2urB0/OscwjfodKYFupi3XXOT9s7cpYsTLMzfaJP416Eq8W6mLdRyW9Zyx1ezv7G19hfwqS4tC2QMM3KRPhVVpitpdCSLYMcSQsgVzNrHWhdW4i3Wusxm1lPUnQtPHfu4a8hP0NP6F3GtajB8scQFx9wkBgOjleYNpJE8DBOvDfS+Gx1u64Bs2wSCScxCmF5BTG4mI5e/rttJh3xBF7DFyAo6QKxndAOUjnEnlHCkFw2CMf1O5rBHUucQDr19Drxraq0MlJnoRxNPJSad0jPbCktrhbYiOr0g1G6AcsyZHb1e0TlXNrWjm/q6Andr6PcAP+fj1BwmDyhhg3IzQRkuyBkDZozbtVXvPZUDh8EDHmb/Bc1OXOVHX1OUN8J7JKtDrv78RHE01rv78SvyBs9LZxlvM6ZhbXMhhlkXdVPA1qvs8pdtoXeRhb3otCjK1kQo+qv6PYOVW7IxFu3bujD4a4pXrZAuU3NWUQzsZ0UmCdARprSuycbdxDNeuW8gS1ftxK9VmNpghGYtmAQkllX0hpVFSSlJtGWtNTm5I3vJkn0SzNlZQMxkgGzbaJ72NaOHtEYhixtkkGAsBokRmEZt0CZjTcKzPJk9ZvtL/AOPZrQw6nzp5HA9bKQPqaEyQfAcagVGrRRRQFGNtFkIG/Q+FZvm1z1T4j51p4tyF04kDxrPv31QAu5UHdLNr4V1JvQjjaSuyHm1z1T4j51jC8PPIkTkFuJE58xOXfvjXu1rV+k7Ptfvf5Uh0WE8585zjpcmSev8AFu9KOrPKpZuexleep7y4mn5tc9U+I+dHm1z1T4j51X9J2fa/e/yq2xjLbmEuZjviWmPfR05LS0dVWm3ZSXE882ueqfEfOoXMHcOmXTkcpB9xpqO1viPzqNy4FEsxA5lj86qk0leWotSvoQl9GN7NfgtfKj6Mb2a/Ba+VMee2/afe9Hntv2n3vVGfw+9HiiWZnuvgLnZbezX4LXyrz6Lb2afBa+VM+e2/afe9Hnlv2n3vTP4bejxQzM918Bb6Lb2afBa+VH0W3s0+C18qa88t+0+96889t+0/aeuZ/Db0eKGZnuvgcT5cbSv4QLksIqkgdMyWSCYJyqo13A6kd3OtjydNzEWld8OqEgH0bJVgRIZeMdh1FI+WmwFxgDW8SVYEHI73GtHhmCmQrQTqN/vmtXyawiYa0EOIdzpqzud3BRuUdgp0jDb0eKGZnuvgP/RjezT4LXyo+jX9mvwWvlTPnlv2n7T0ed2/aftNTpGG3o8UMzPdfAW+jX9mvwWvlXv0c/s1+C18qY87t+0/aajzu37T9p6Z/Db0eKGalu+Qv9HP7NfgtfKj6Pf1F+C18qY87t+0/aajzq37T9pqdIw29HihmpbvkROGuHepM79Rr99UjZWs9F+Hzp+O1viPzryO1viPzrUQKPNrnqnxHzo82ueqfEfOr47W+I/OiO1viPzoCjza56p8R86PNrnqnxHzq+O1viPzojtb4j86Ao82ueqfEfOqsVhnyP1T6LcRyPbTkdrfEfnVeKHUfVvRb6x5HtoBLyWsNNwkQAyeJsWf3Vr4fZ4Ry4Ymc+kL9c5jqBJ95rL8m2ILiTBZO3/6eya6CgCiiigF8b6I7xXKeVb9ewp+t0gGsS0LlHdMD311eN9Ed4riPL14OHPI3D4dHWrBK9ZLv5M8/wCKSycLJ93NGfh7t06uq27ZBBmF3jQ9brMQYPurNuYplJB0I0I7ahfxwJYhZzGZfrEcgOQ7NaX84JYM0Nu0O4gcIHCBFe7CHW0fI1at7KMn3mnYztba4CkLMgmDoJMeIp/yRxJbEqD6r/6TWX9I2y6k2sqgEQraQZnQiNZ7K0PJNkONHR5guV4zRPonlVVZPNTuuo04V/16eTK+lX7TvayPKMwqf5/9ta9Zm21noxzLDxy18X8W/aS8OaPvcJ91ePIzcZYCl4B6rXR/ia5LbuvpgSZT6sjxFRvWozQpAVgoYluuDuaCMpB3jKdO2rr9rDoxV7rZ1OWMpJLEZsqCCXbKQcqyYMkVLC2LDsFD3Q0EhLlt7bEDeVS6qkjUSQONeLVp5UZNUku3Ro0d3vxNcaqTV58xZ7JIhUYHLZysSYZrmQEa6fWJ03ZDXtxVDNAzIUd1OedbYaRmQwZKg9gYVp/Qyes/3ad3KvfoZObeAqtqPVTXlyt28mdzn/p+ZltbhVP1tM4zAx0ksnVmVgAAzvLCvMtao2QnrN91S+il9ZvAVlr4dzleKS8SyFeKVm7mTFe1q/Ra+s3gKRxeHyNEyIkHs/4KzVMPOCymWxrRk7IopLDtcuIHDqoYSBlDQCGiSGIJ1TcY6p56PVZsDB57KFidFUdpOUby0/vrlKEpXUdf+9onJR0sT6G57QfB2nt5R4dtAs3PaDh9Tunj2N8XZrvfRic3+75VnXL1gMVzXCVJB9EajfAaC3uB3VoWFrPUl5ehVn6Yktq5pNxeH1N/oz9bsf4xy1VxmJNqM90CQTPR6ADKpJ13ZmX4uwmultYBGAYM8EAjcNDqNCNKhi9kIymdYB0YAiIMjskSKRw9RP5kreF+QdaD1MRs7bt5BGKQEKAfzLHKYjXuL25+wRxMTt7dtsARiQM85QbLSNWiddIDW5mIgExnEM7QxVrDWEd7atIRQAFEnLIkkaABPuFZdryntH0cKx7sp3TyXtPia+5w8HKjFpaLLkea6U5NtIeG2lgML8oSet0WgCm3My0/4iLu3ndoas2ftIXmC28QrHKHjoiMyTblhJ3GWH/cHq65beVlgaHDRE6SmkiDpl0kaVZb8qLa9ZcK40jMIGnKQu7T7quzUtgzFTYby2buk3VO7/DGvoz9bsb4hy19Nm77Vf1Y5H9LnB93bWB+W1v2T/GPlR+W1v2T/GPlXc1PYOj1NhvNZu6xdUb4/NzHpx9bWJT4D62gLxe05IAI6RTBkSsgwfdxrK2b5V2711LYtupcwDmBE8JECtDDNNq9rPXvjfO5m09Jo7tPsruEZRcdZXOEoO0g8nd7fbX/AMezTSsRi2jWRqMw0EL1o379I+YpXyd3t9tf/Hs0/ZH9ZfQbt8GdycZgjkYnRuWsSJpUUUUAvjvRHeK4X+kM/wB3/wC5/srusd6I7xXB/wBIm/Djn0n/AOuteB+/Hx5M874t+0n4c0YL7WUkk2bfHhqNOcc9fdWobBkkW7G/fEGRPDLxgmeIYbqwPMj69vx7uztqjEWshiVOk6bt5H7q9l0oy+l24+p8zGtUjdzV+C/BqXseqsymzaJEqdJkg7wY76f8kb+fGhoAlX0HDqEVi4DDyVLFOsxVVJIzHTiBESRvrW8jWBxoyiBluQP8pqFaMVTlbYWYaU5VqblqyloPodI7S9Kz9o/itPUjtL0rX2j+K18b8V/ay8P7kfdYb7i8eRLY+B6K49y4we4/VDmMxUSSABAReSiTCgsWNTxr27zPZdXm2FuZsrqqkzBt3oALiNcpnXtIpe7ig9y0ElsjsWIBKqOjuLBbdMsvVmdd1UbT8p8PZa2ty6AbvSBCAWE2hNwEqDlyjfMRBrL0q8MlLScydIjgNoYnIl26VCdILWSOu4a6bS3GaAFbW2YURAY/WASrykQXLqxiRaOTJkleuTdskBpQkDrKOqQeuOFX43FrfKW7Ulc6O7wQii24uQGIhmZlAgbgSTGk+bXwilHuLbFy6OsgJMZ8qqDoZAhVmNerprXmLEpVLvR70ay9U20Y95cQ0C5i7JU3UYKt1mCjNZdZhCSItX4UkL+cGojRjDeczbBxlon0iBend0WZ5ydcHLf/ADZgDpND1Rlq8zy5SuGADdE5zlna07Ai5CBjquVDIaSTvOhFYwbIgJw1sDrHKOkJWFGph41iDzVQuugrR0iL615epHNs2/I+9d6AecXVe4VtsVFwXGQ9GgfMwAAm4twwJA3AxuR8vduebKsa3HWF7IJzMe6RpzI7a1cHhLdslkXKzAAmWJ0iASSeAA7lA4Ck/KfZi4m2EbfEq3qsC0H9x7DWN4mjKpeovlurl0ackvl1nN4DyvS5iFQBhbcAAkAEXJPInQjKO8dtdn5MtGGThoukEfVXgVUjwHcK5zDeTdpLwuhVEKAFAAAMmW04kED3Vt+T/VwtoREKukRHUXSMqR3ZV7huquVTD5WVQVlZX79JY4ztaZq4vGi2hcgkCNFEkyQNBx31zi7Yw+bMpvfnM7kAW4BAzmZEmdd8gdilZe21eYIGV2UIwZsurFdRlAOhJJXQ6fhXPWtrtCk486BdOiM+iggmDmYlweMGeWmnDzyo39fwmUTjZnXbI2rbvKejOiQsSp0yggjKTK66HcYMU69zRvst+Brmdi425cuMen6S2oBjows5iwBGkx1Z/wCTW6tzf3N/pNU1KqjUyffnYlGF1cw/L0xg7H27f/xvXP8AngZbcOCFS2I/M6EKAwg3EYazvB763v6QI80w4JgG5b15fm7lchZxqKAJwxgRJt3CTIgyecaz2V9xgVfDQ7lyLKavHxY3iMeDdw5ZgcjLmPUMKHB+pI3TpJ/dVzYszmziec4efHpo/Z91ZG0bqP1g1oECIRXGb3HSd+vbUTtp8oULaELlnIJMCJMzrqde2teTctyLpWRpretPdvMcpJYZZYDfOYidDrHA76l+ZzCQk5W0ziCZTLJkAaF9I4bjWHhcdkEZLbaz1lk//wAqV7aOYr+bsjKQeqsTHA66iu5DOum7nT7H6PznD5QofpV3MD1YadBHHLw99dJc84ZgLeU2y+IDEkkhszBA2rkWwJ3RqFEINK4XyaxOfHYY5UXrgQogcdY513rYS89xGS4Qi3L2ZSPrFjlfU9YASMu7rSNwrLXVmjBi1aS7jQ2EmV7i8rgHhh7QpvCYRlvMzZOtn0ESRIg7pmNDrHVG+ar2ZhijHM2ZnYsTAGuQLAA7FFSwlu2MQ8Z88NIYiIJDEjjEnuqgyGrRRRQC+O9Ed4rg/wCkR8rYY8jcPgbdd5jvRHeKzsVhFugBkRgNYZVYA8+sDFXUKqp1FJozYug69F007X9bnzH6TXncn/L2fI0njsSHIjNAHGJmTO73V9R+g7XsLP6m3/DR9B2vYWf1Nv8Ahr0I4+mndRZ5EvhNWSs5o4DDbTtrZC/XUNErPWM6qeGp7N1W+Qh/rifZuf6TXdfQdr2Fn9Tb/hoOz+iV2sWrQuZSF6ioGMaKzKJAmKhPGwcJRSektp/DKiqQlKS+UeNwcxoQN/ExA7zI8RSO1z/ZkcC3+2vkN3H47ob+bNkN4NdYgZlvBkjXeCGVAAOQr6bgr125h7BvqBdIOYDier4Hdpzr5j4z+zn4c0fR4X7q99RauNI0CKByBgeEaVk4fZVpGZxbYs9w3TN1oLsQSSoADagHUGNOAAG6dnMBJZB3k6fdXi4Anc9sx2n5V8sulRTstevUb/6It5wfU/a/lR5wfU/a/lTQ2e27Nb57zu57q9+jW5p4n5VVma+75Ill09vMU84Pqftfyo6c+p+1/KrvNGzZdJiZnSOc1adnt6yeJ+VcjTrPVHyQcqa6zIxm2VtMqsja7yCSEEMczaaDqt4E7gacZy28RGkVHH7AuOyMLwQKZYAnUZWEqY6h65GYcDzAIe+jW5p4n5VbVw9RwjkrT16iMakE3pEqT2djVS0iEpKgAqWClSq6iBEaDdA3cK2fo5uBQ+8/KqbeBLySF00633jcef31TGjVh8rjr/Hl1knOL03En2gkEHoo1kG4OGaZ+F/hPI1553b5WvjHcf8ASfh7K0jsn/p/f2/o9p8TR9E/9P7/AOHtPjVuaq7v9pHKht5mcmMtgyBakwNHEnXT72/a7amm0k4G3rpOcHfG7vzr8Q5invon/p/f/D2DwqF3ZuUTCEDlw3cx2DwFRlTqJXceQUoar8z3aNjD4mwlu61tlhGEXACCF0IIPJvBqxj5KYEbyNP/AL54STx/Rb4TyrqbNlcidVfRXgOQ/lUzaX1V8B2/M+Jr73CzkqMLPqXI851ZxbSZyZ8k8COI4/454Zp4/oP8LcjR+SWB/d/bnfu589K6w2l9VfAdvzPiedHRL6q+ArRnZ7TmfqbzOTHkngdNRrEfnzrOWOP6SfEOYoHkpgTuI4f454xHH9JfiHMV1gtL6q+A7PkPAUC0vqr4Ds+Q8BTOz2jP1N5nN7P2FgrFxbqlAUlgWvSF0PWgmNBJ1763dmeix4M9xhpEgu0GCq7+497bzeLa+qvgKnNQcnLWQlOUneTuWWPTX3/gahYnzm5ygevEwv8AkmI+7tqVg9dff+Bqm2wGKaYGYQDB1MLpmjfEad1cImtRRRQC2P8AR94rlfKq6B0IZsqk3CT2gJH4muq2h6PvH41yHlXbVnw4cSv58kTlnKitq3ASN9aMLbOq/byZi+IX6O7dnNGGXThfHvXXsG+hnT24iTHV4ROuum6PfVarZkStojlnQftC8T9xpe1s9WNzrEBXKgBSxIE8vdwr2U49bfBeh8y1PqSfi/UcF1JYdMIGSGjQyOsY7DpvrT8n7gGIQLdDyHBAEbkJnuzDd2CsIbKE/wBoYgH0GmSSIjf9XlWl5N4UW8VaIYkMLogqQRCdvf8AdVdbIyJWfU+rs7i3DZ1VYXj1rr7e8658BbOaUXrMrnTeyxlY9oyrr2CvMUsGzHrfvWmKVx7R0Z5Enwy18h8XdsJJ9q/uR9rh/uLx5C+3evYZcrNqhyqQGOV1bQkEaRO7hXP3cYQt1hYulLisjG26lXzAA6i3ObMzgR2SN+XUbaiZ8oLTMbv50k2x8MQBlbRVXQGYWYkzM9Y6+7dIPhqrOhZVla+laVqfithozan9IpesEhUFi/kS0lsOHWcqhsgBFveA7KY03QCQK2vJy1k6QlLqZivVdgRC5oIAUQdTO8nq61nrsXDiNH0EAHUADkJjfr/LStDBhLSKiZ8qiBInTxqFbG3jaPNf5HY0dOk2swnNOuWI03Zt/OsHyqCstssjOAWUw2UgOADqdNSBvI3c4p3zkdsZYmNd87qXxQS4Mrhisgxl0Mc9dR2VTDGJSTXVr0r1RJ0tBh3cHMC5hr7AhxJeVKuIysrWwd43ZeMwWOWrMMrIUYYfFFlk5ek0JA0kZYYAxB4E6ncKvfYmHOuV+G7sEc9/bv38zMhsfDyrQ8qQQeMgqd8zvRfw3aVq6fC1r8v8iGYfv/R0mHYIqqNAoCgcgBAFTDBdxmWY8N54aVmriR+l8P8AOpNiBGsjUnQTvrF0rQ76+9FuaDbdx8gdHZejOdgsSyqDKwYB7iQJid0HA+mrkqWxYDAgPbFqYZsgZZjUBluQdSRm1J3bhvj9L4f51HpF5fsjj7+weFWU8bkqzSfjH8kXRvq/Jfsa8/RhnvC9n6yuFC9RgMuigd/vpy7dlW+yazhfH6Xw/wA6kMQNRrqI3Rv99VSxLd27cV+CSpJGra9FPsr+AqVV2/RX7K/gK9r7XDfZh3LkebP6mToqFFXESdFQooCdFQooC7Demvv/AANVWlBxT7jC7oSQYXUa5zv3xHDhVmF9Nff+BqjBXw2JucwGHpyNCB6OUQdOfE0Bs0UUUArtH0PePxrg/L+4VGHKkgg3YI0I0t8RXebSHUPYQfdNYmJtrcEMEZd8MqsJ5wwNXUKip1FJq5mxdB1qLpp2v63ODxO2UIYJ08kGCbh0OkbjrxpTA4xFHWN4EmTkKwd0aHjv8a736Ms+ysfqrf8ADSuXC9P0GSx0mTPHRW90xvy7+Mcq3LHUkrZL4nlP4VXcspyXA45scmcFWxEahpKzEDKBGnpTWr5LYnPjUguVC3IzkSOo07tBXTfRln2Vj9Vb/hq7DYVLZlFtqToSqIpI5SoBiozxsHBpRelWJ0vhdWNRSclZO4/NK7S9FY5t+C1ZnrxnPA6coBnxrw8bhukUJUk7X/Due/SnkSUjk3xN06C0guT/AG3W9HlH76bxHnWZsgsZJGXNmkDTNIEdp38h3b2vNfhT5Ue9fhT5V5mI+GV6zTk4aNGovhXjDVfic9OM10w/GPS3xp7pjx317OL5Yfj63ZA/1a91dBrzX4U+VGvNfhT5Vn/6OrtjwfqT6Uu0yMGb0/nRaAj6mac0nTXeMuX3zTdOa81+FPlRHavwp8qpn/x6rJ3y0vBkljIrqE6KcjtX4U+VHvX4U+VQ/Tlb+RcGd6bHYJ17TevNfhT5Ua81+FPlXP03V/kXA502OwUiim9ea/Cnyo15r8KfKu/pur/IuA6bHYK0U1rzX4U+Ve68x8KfKn6bq/yLgOmx2DIOi/ZX8BRNU9JzMmjPX1dOGRBR2Kxgbu7jVg9Ze8VC15RW2MZLwaYjoydddARod28GO01VbuwQeRmnPpT9EeNTOC9zbIuJNoMpD21OZeDlZyg7zDadtUHyhaMws3yImLdo3DuY5S0gB+rBWNCy67yG8RjFcQ6AiQYniDIPjQ2NUmSizznXx31Czyr9RGzuQsbbkx0GM4+lZgGIjXdrJj7JmNJat7RlgvQ3xPEoMo0B1M9v3Gql2jH1f2ifxqX0p+iPGpkj2yfzvvb99FnEscQyz1QD1SANerrukjU8arwTZrk95PZNSwtl+nZ2Qic4zdWIBASIYkyo1keHEDTooooAqHRL6o8BU6KAh0S+qvgKwRsqz58T0az0Yuzx6TMVzT9nSN0aV0NI47ZNq8wZ1JYDKCHdTEzHUIkTQDfRL6q+Ao6JfVXwFZv5O2OVz9de/jo/J2xyufrr38dASx11kuKEtqylWJ6jSWBAUZgCF3k68tKU+k3MKMMQxCncTAYZp9EcipkjXTWDWvfYogyLmIKqBJ3EhZJgmADJ7qz7W1rhgth7izHMkaqDIC8ASf8AKe+gF22u27zV8xAYLB1EqrHVZGUusyPWiQs1Ydotr/V2XKXYgrLNbSQxQKNWkrAEyDoeR9L3ozeavuEAMc2r5dRk0gAtx0jnTS7TOW4WtsrIHbKZ6yqAZzRAmY47jvigFbe0WMDzVxJUagiCXCMSckZQcxmdQAYgzVWB2hdbIXwxGYWwRlIKsSwfN1SBGh35YnrbpYt7Wulgow76gnMc4UQY3lJ1Go0nuqrEbYvZGyYa4Gy6E5iM2WRoFk66bvAa0BNNotCzhWElAdD1Qy5ixJUCB6J13ggxxrO1GG7DlzlDwqkQHbqhurAIUidZkHSNQ5i8bcVyFtloiNGgjI59MAgdZVHHfupRdr3w7A4W4RoQRujKpIBjXrFhrG46bpA9OOuAsThjlGiqASxIa6CT1eItpEafnBJgzUzj2EThjBUMSAxIkgRGTUgMCR2Ny1MFtG+SM9kwWbWHGVc4VdGXraEHXLopNTfatzM4WyWCEjNLRpM/U1Og0WdDz0IFQ2k0A+auJ5hpBzsuoCE5YXNO+GXTWm8NiMy3GNhlyFgFIEuF3EDt/eKSO0sQDm6FiupyAEmBaDASQIJckajhETpT2D2gzEq9tkMKRvOaVkiYAEER7xumKAzrO07kgHDNqWJbJcChRdyAapJOQht2sHdWjszEC6sm0bbayjKQRDMAdQN4We4jnSuG2teYrmw7IrBN+clSxuZphDuCpy9PWBBrYVpAOuvMQfA7qAj0S+qvgKOiX1V8BU6KAh0S+qvgKOiX1V8BU6KAh0S+qvgKOiX1V8BU6KAh0S+qvgKOiX1V8BU6KAh0S+qvgKOiX1V8BU6KA8VQNwAr2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3188" name="Picture 4" descr="http://booleanblackbelt.com/wp-content/uploads/2013/05/Big-Data-Karmasphere-Sourcers-Recruiters-Hiring-Manag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315200" cy="544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0" y="381000"/>
          <a:ext cx="7725000" cy="6056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Analysis Vs Analytics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4210" name="Picture 2" descr="http://projectcommunityonline.com/wp-content/plugins/RSSPoster_PRO/cache/9ba0c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267" y="1417638"/>
            <a:ext cx="6902696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smtClean="0"/>
              <a:t>four V’s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thecustomizewindows.com/wp-content/uploads/2013/12/What-is-Big-D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7873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Use cases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Engineering the cloud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Models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Applications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 smtClean="0"/>
              <a:t>Software</a:t>
            </a:r>
            <a:endParaRPr lang="en-US" b="1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dirty="0" smtClean="0"/>
              <a:t>Intro</a:t>
            </a:r>
          </a:p>
          <a:p>
            <a:pPr marL="457200" indent="-457200">
              <a:defRPr/>
            </a:pPr>
            <a:r>
              <a:rPr lang="en-US" dirty="0" smtClean="0"/>
              <a:t>Example: AWS</a:t>
            </a:r>
          </a:p>
          <a:p>
            <a:pPr marL="457200" indent="-457200">
              <a:defRPr/>
            </a:pPr>
            <a:r>
              <a:rPr lang="en-US" dirty="0" smtClean="0"/>
              <a:t>Management Stacks</a:t>
            </a:r>
          </a:p>
          <a:p>
            <a:pPr marL="457200" indent="-457200">
              <a:defRPr/>
            </a:pPr>
            <a:r>
              <a:rPr lang="en-US" dirty="0" smtClean="0"/>
              <a:t>Big Data Stacks</a:t>
            </a:r>
          </a:p>
          <a:p>
            <a:pPr marL="457200" indent="-457200">
              <a:defRPr/>
            </a:pPr>
            <a:r>
              <a:rPr lang="en-US" dirty="0" smtClean="0"/>
              <a:t>Communications</a:t>
            </a:r>
          </a:p>
          <a:p>
            <a:pPr marL="457200" indent="-457200">
              <a:defRPr/>
            </a:pPr>
            <a:r>
              <a:rPr lang="en-US" dirty="0" smtClean="0"/>
              <a:t>Synchronization</a:t>
            </a:r>
          </a:p>
          <a:p>
            <a:pPr marL="457200" indent="-457200">
              <a:defRPr/>
            </a:pPr>
            <a:r>
              <a:rPr lang="en-US" dirty="0" smtClean="0"/>
              <a:t>HPC on Clouds</a:t>
            </a:r>
          </a:p>
          <a:p>
            <a:pPr marL="857250" lvl="1" indent="-457200">
              <a:defRPr/>
            </a:pPr>
            <a:endParaRPr lang="en-US" b="1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Cloud Scale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Clouds – a pragmatic marshalling of existing technologies</a:t>
            </a:r>
          </a:p>
          <a:p>
            <a:pPr eaLnBrk="1" hangingPunct="1"/>
            <a:r>
              <a:rPr lang="en-US" dirty="0" smtClean="0"/>
              <a:t>It all boils down to…</a:t>
            </a:r>
          </a:p>
          <a:p>
            <a:pPr lvl="1" eaLnBrk="1" hangingPunct="1"/>
            <a:r>
              <a:rPr lang="en-US" dirty="0" smtClean="0"/>
              <a:t>Scriptable configuration and management</a:t>
            </a:r>
          </a:p>
          <a:p>
            <a:pPr lvl="1" eaLnBrk="1" hangingPunct="1"/>
            <a:r>
              <a:rPr lang="en-US" dirty="0" smtClean="0"/>
              <a:t>Throwing more hardware at the problem</a:t>
            </a:r>
          </a:p>
          <a:p>
            <a:pPr lvl="1" eaLnBrk="1" hangingPunct="1"/>
            <a:r>
              <a:rPr lang="en-US" dirty="0" smtClean="0"/>
              <a:t>Divide-and-conquer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 </a:t>
            </a:r>
            <a:r>
              <a:rPr lang="en-US" dirty="0" smtClean="0"/>
              <a:t>Levels of Parallelis</a:t>
            </a:r>
            <a:r>
              <a:rPr lang="en-US" dirty="0"/>
              <a:t>m</a:t>
            </a:r>
            <a:endParaRPr lang="en-US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threads in the same core</a:t>
            </a:r>
          </a:p>
          <a:p>
            <a:pPr eaLnBrk="1" hangingPunct="1"/>
            <a:r>
              <a:rPr lang="en-US" smtClean="0"/>
              <a:t>Different cores in the same CPU</a:t>
            </a:r>
          </a:p>
          <a:p>
            <a:pPr eaLnBrk="1" hangingPunct="1"/>
            <a:r>
              <a:rPr lang="en-US" smtClean="0"/>
              <a:t>Different CPUs in a multi-processor system</a:t>
            </a:r>
          </a:p>
          <a:p>
            <a:pPr eaLnBrk="1" hangingPunct="1"/>
            <a:r>
              <a:rPr lang="en-US" smtClean="0"/>
              <a:t>Different machines in a distributed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Divide and Conquer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1676400"/>
            <a:ext cx="3505200" cy="3810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“Work”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2819400"/>
            <a:ext cx="1219200" cy="3810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3504407" y="2439194"/>
            <a:ext cx="6096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572000" y="2133600"/>
            <a:ext cx="7620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2286000" y="2133600"/>
            <a:ext cx="7620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00400" y="2819400"/>
            <a:ext cx="1219200" cy="3810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6800" y="2819400"/>
            <a:ext cx="1219200" cy="3810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4038600"/>
            <a:ext cx="1219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00400" y="4038600"/>
            <a:ext cx="1219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76800" y="4038600"/>
            <a:ext cx="1219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505994" y="3656806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5180807" y="3656806"/>
            <a:ext cx="6096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753394" y="3656806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7400" y="5334000"/>
            <a:ext cx="3505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“Result”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3505994" y="4876006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4572000" y="4572000"/>
            <a:ext cx="7620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2286000" y="4572000"/>
            <a:ext cx="7620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600200" y="3429000"/>
            <a:ext cx="9144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352800" y="3429000"/>
            <a:ext cx="9144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029200" y="3429000"/>
            <a:ext cx="9144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48388" y="1752600"/>
            <a:ext cx="143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Partition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096000" y="5176838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Combine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>
            <a:off x="6414294" y="2704306"/>
            <a:ext cx="839788" cy="3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>
            <a:off x="6415088" y="4760913"/>
            <a:ext cx="839787" cy="15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Amazon </a:t>
            </a:r>
            <a:r>
              <a:rPr lang="en-US" dirty="0" smtClean="0"/>
              <a:t>Web Services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Elastic Compute Cloud (EC2)</a:t>
            </a:r>
          </a:p>
          <a:p>
            <a:pPr lvl="1"/>
            <a:r>
              <a:rPr lang="en-US" dirty="0" smtClean="0"/>
              <a:t>Rent computing resources by the hour</a:t>
            </a:r>
          </a:p>
          <a:p>
            <a:pPr lvl="1"/>
            <a:r>
              <a:rPr lang="en-US" dirty="0" smtClean="0"/>
              <a:t>Basic unit of accounting = instance-hour</a:t>
            </a:r>
          </a:p>
          <a:p>
            <a:pPr lvl="1"/>
            <a:r>
              <a:rPr lang="en-US" dirty="0" smtClean="0"/>
              <a:t>Additional costs for bandwidth</a:t>
            </a:r>
          </a:p>
          <a:p>
            <a:r>
              <a:rPr lang="en-US" dirty="0" smtClean="0"/>
              <a:t>Simple Storage Service (S3)</a:t>
            </a:r>
          </a:p>
          <a:p>
            <a:pPr lvl="1"/>
            <a:r>
              <a:rPr lang="en-US" dirty="0" smtClean="0"/>
              <a:t>Persistent storage</a:t>
            </a:r>
          </a:p>
          <a:p>
            <a:pPr lvl="1"/>
            <a:r>
              <a:rPr lang="en-US" dirty="0" smtClean="0"/>
              <a:t>Charge by the GB/month</a:t>
            </a:r>
          </a:p>
          <a:p>
            <a:pPr lvl="1"/>
            <a:r>
              <a:rPr lang="en-US" dirty="0" smtClean="0"/>
              <a:t>Additional costs for bandwidth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4838"/>
            <a:ext cx="70104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7162800" cy="658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Characteristics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Elasticity/Scalability</a:t>
            </a:r>
          </a:p>
          <a:p>
            <a:r>
              <a:rPr lang="en-CA" dirty="0" smtClean="0"/>
              <a:t>Virtualization</a:t>
            </a:r>
          </a:p>
          <a:p>
            <a:r>
              <a:rPr lang="en-CA" dirty="0" smtClean="0"/>
              <a:t>Fully scripted deployment</a:t>
            </a:r>
          </a:p>
          <a:p>
            <a:r>
              <a:rPr lang="en-CA" dirty="0" smtClean="0"/>
              <a:t>Multi-tenancy</a:t>
            </a:r>
          </a:p>
          <a:p>
            <a:r>
              <a:rPr lang="en-CA" dirty="0" smtClean="0"/>
              <a:t>Monitored performance</a:t>
            </a:r>
          </a:p>
          <a:p>
            <a:r>
              <a:rPr lang="en-CA" dirty="0" smtClean="0"/>
              <a:t>Device and location independence</a:t>
            </a:r>
          </a:p>
          <a:p>
            <a:r>
              <a:rPr lang="en-CA" dirty="0" smtClean="0"/>
              <a:t>Cost: efficiency &amp; reduction in capital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AWS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creately.com/blog/wp-content/uploads/2012/07/AWS-architecture-load-balanc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82674"/>
            <a:ext cx="56007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08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question-defense.com/wp-content/uploads/2012/06/amazon-aws-ec2-console-dashboar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5424"/>
            <a:ext cx="7620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93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Storage: EBS Vs S3</a:t>
            </a:r>
            <a:endParaRPr lang="en-US" dirty="0"/>
          </a:p>
        </p:txBody>
      </p:sp>
      <p:pic>
        <p:nvPicPr>
          <p:cNvPr id="5122" name="Picture 2" descr="http://docs.aws.amazon.com/AWSEC2/latest/UserGuide/images/ebs_backed_inst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" y="1394918"/>
            <a:ext cx="3581400" cy="251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5690616" y="1135809"/>
            <a:ext cx="342900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fontAlgn="base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endParaRPr lang="en-US" sz="2000" dirty="0">
              <a:latin typeface="+mn-lt"/>
            </a:endParaRPr>
          </a:p>
          <a:p>
            <a:pPr marR="0" lvl="0" fontAlgn="base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EBS can only be used with EC2 instances while S3 can be used outside EC2</a:t>
            </a:r>
          </a:p>
          <a:p>
            <a:pPr marR="0" lvl="0" fontAlgn="base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EBS appears as a mountable volume while the S3 requires software to read and write data</a:t>
            </a:r>
          </a:p>
          <a:p>
            <a:pPr marR="0" lvl="0" fontAlgn="base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EBS can accommodate a smaller amount of data than S3</a:t>
            </a:r>
          </a:p>
          <a:p>
            <a:pPr marR="0" lvl="0" fontAlgn="base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EBS can only be used by one EC2 instance at a time while S3 can be used by multiple instances</a:t>
            </a:r>
          </a:p>
          <a:p>
            <a:pPr marR="0" lvl="0" fontAlgn="base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S3 typically experiences write delays while EBS does not</a:t>
            </a:r>
          </a:p>
        </p:txBody>
      </p:sp>
      <p:pic>
        <p:nvPicPr>
          <p:cNvPr id="5125" name="Picture 5" descr="http://www.allthingsdistributed.com/images/arch_diagram_storagegatew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" y="4137539"/>
            <a:ext cx="5257800" cy="25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42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bowtie-bio.sourceforge.net/crossbow/images/AWS_cons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19591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96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Demo of Amazon Services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05400"/>
          </a:xfrm>
        </p:spPr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US" dirty="0" smtClean="0"/>
              <a:t>Other Cloud </a:t>
            </a:r>
            <a:r>
              <a:rPr lang="en-US" dirty="0"/>
              <a:t>Vendors</a:t>
            </a:r>
          </a:p>
          <a:p>
            <a:pPr lvl="1"/>
            <a:r>
              <a:rPr lang="en-US" dirty="0"/>
              <a:t>Google, </a:t>
            </a:r>
            <a:r>
              <a:rPr lang="en-US" dirty="0" smtClean="0"/>
              <a:t>Oracle </a:t>
            </a:r>
            <a:r>
              <a:rPr lang="en-US" dirty="0"/>
              <a:t>Cloud, Salesforce, Microsoft….</a:t>
            </a:r>
          </a:p>
          <a:p>
            <a:endParaRPr lang="en-CA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Management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The software integration problem!</a:t>
            </a:r>
            <a:endParaRPr lang="en-US" dirty="0"/>
          </a:p>
        </p:txBody>
      </p:sp>
      <p:pic>
        <p:nvPicPr>
          <p:cNvPr id="6146" name="Picture 2" descr="http://gigaom2.files.wordpress.com/2011/11/stackato-stac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1856232"/>
            <a:ext cx="6918074" cy="50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160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Many, including </a:t>
            </a:r>
            <a:r>
              <a:rPr lang="en-US" dirty="0"/>
              <a:t>Apache </a:t>
            </a:r>
            <a:r>
              <a:rPr lang="en-US" dirty="0" err="1" smtClean="0"/>
              <a:t>CloudStack</a:t>
            </a:r>
            <a:r>
              <a:rPr lang="en-US" dirty="0" smtClean="0"/>
              <a:t>, Eucalyptus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Example: </a:t>
            </a:r>
            <a:r>
              <a:rPr lang="en-US" dirty="0" err="1"/>
              <a:t>OpenStack</a:t>
            </a:r>
            <a:endParaRPr lang="en-US" dirty="0"/>
          </a:p>
        </p:txBody>
      </p:sp>
      <p:pic>
        <p:nvPicPr>
          <p:cNvPr id="7170" name="Picture 2" descr="http://www.cloudel.com/wp-content/uploads/2012/07/Dell-Taxono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620000" cy="40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257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0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on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on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9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Use cases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Engineering the cloud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Models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Applications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Software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HPC &amp; the Cloud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Star Cluster - </a:t>
            </a:r>
            <a:r>
              <a:rPr lang="en-CA" dirty="0" smtClean="0">
                <a:hlinkClick r:id="rId2"/>
              </a:rPr>
              <a:t>http://star.mit.edu/cluster</a:t>
            </a:r>
            <a:r>
              <a:rPr lang="en-CA" dirty="0" smtClean="0"/>
              <a:t> </a:t>
            </a:r>
          </a:p>
          <a:p>
            <a:r>
              <a:rPr lang="en-CA" dirty="0" smtClean="0"/>
              <a:t>HPC in the Cloud - </a:t>
            </a:r>
            <a:r>
              <a:rPr lang="en-CA" dirty="0" smtClean="0">
                <a:hlinkClick r:id="rId3"/>
              </a:rPr>
              <a:t>http://www.hpcinthecloud.com/</a:t>
            </a:r>
            <a:r>
              <a:rPr lang="en-CA" dirty="0" smtClean="0"/>
              <a:t> </a:t>
            </a:r>
          </a:p>
          <a:p>
            <a:r>
              <a:rPr lang="en-CA" dirty="0" smtClean="0"/>
              <a:t>Amazon</a:t>
            </a:r>
          </a:p>
          <a:p>
            <a:pPr lvl="1"/>
            <a:r>
              <a:rPr lang="en-CA" dirty="0" smtClean="0"/>
              <a:t>HPC on AWS - </a:t>
            </a:r>
            <a:r>
              <a:rPr lang="en-CA" dirty="0" smtClean="0">
                <a:hlinkClick r:id="rId4"/>
              </a:rPr>
              <a:t>http://aws.amazon.com/hpc-applications/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Cluster Compute Instances - </a:t>
            </a:r>
            <a:r>
              <a:rPr lang="en-CA" dirty="0" smtClean="0">
                <a:hlinkClick r:id="rId5"/>
              </a:rPr>
              <a:t>http://aws.amazon.com/ec2/instance-types/</a:t>
            </a:r>
            <a:r>
              <a:rPr lang="en-CA" dirty="0" smtClean="0"/>
              <a:t> , </a:t>
            </a:r>
            <a:r>
              <a:rPr lang="en-CA" dirty="0" smtClean="0">
                <a:hlinkClick r:id="rId6"/>
              </a:rPr>
              <a:t>http://aws.amazon.com/dedicated-instances/</a:t>
            </a:r>
            <a:r>
              <a:rPr lang="en-CA" dirty="0" smtClean="0"/>
              <a:t> 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Characteristics:</a:t>
            </a:r>
          </a:p>
          <a:p>
            <a:pPr lvl="1"/>
            <a:r>
              <a:rPr lang="en-US" dirty="0" smtClean="0"/>
              <a:t>Definitely data-intensive</a:t>
            </a:r>
          </a:p>
          <a:p>
            <a:pPr lvl="1"/>
            <a:r>
              <a:rPr lang="en-US" dirty="0" smtClean="0"/>
              <a:t>May also be processing intensive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Crawling, indexing, searching, mining the Web</a:t>
            </a:r>
          </a:p>
          <a:p>
            <a:pPr lvl="1"/>
            <a:r>
              <a:rPr lang="en-US" dirty="0" smtClean="0"/>
              <a:t>“Post-genomics” life sciences research</a:t>
            </a:r>
          </a:p>
          <a:p>
            <a:pPr lvl="1"/>
            <a:r>
              <a:rPr lang="en-US" dirty="0" smtClean="0"/>
              <a:t>Other scientific data (physics, astronomers, etc.)</a:t>
            </a:r>
          </a:p>
          <a:p>
            <a:pPr lvl="1"/>
            <a:r>
              <a:rPr lang="en-US" dirty="0" smtClean="0"/>
              <a:t>Sensor networks</a:t>
            </a:r>
          </a:p>
          <a:p>
            <a:pPr lvl="1"/>
            <a:r>
              <a:rPr lang="en-US" dirty="0" smtClean="0"/>
              <a:t>Web 2.0 applications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Primary Motivations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Too much data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Elastic Demand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Growing globally distributed user base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Cost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Our core business is not infrastructure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hc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3300"/>
            <a:ext cx="91440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7462838" y="6611938"/>
            <a:ext cx="16811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/>
              <a:t>Maximilien Brice, © CERN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 much data?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How much data?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Wayback</a:t>
            </a:r>
            <a:r>
              <a:rPr lang="en-US" sz="2800" dirty="0" smtClean="0"/>
              <a:t> Machine has 2 PB + 20 TB/month (2006) </a:t>
            </a:r>
          </a:p>
          <a:p>
            <a:r>
              <a:rPr lang="en-US" sz="2800" dirty="0" smtClean="0"/>
              <a:t>Google processes 20 PB a day (2008)</a:t>
            </a:r>
          </a:p>
          <a:p>
            <a:r>
              <a:rPr lang="en-US" sz="2800" dirty="0" smtClean="0"/>
              <a:t>“all words ever spoken by human beings” ~ 5 EB</a:t>
            </a:r>
          </a:p>
          <a:p>
            <a:r>
              <a:rPr lang="en-US" sz="2800" dirty="0" smtClean="0"/>
              <a:t>NOAA has ~1 PB climate data (2007)</a:t>
            </a:r>
          </a:p>
          <a:p>
            <a:r>
              <a:rPr lang="en-US" sz="2800" dirty="0" smtClean="0"/>
              <a:t>CERN’s LHC will generate 30 PB a year (2013), </a:t>
            </a:r>
            <a:r>
              <a:rPr lang="en-CA" sz="2800" dirty="0" smtClean="0"/>
              <a:t>100 PB on tape.</a:t>
            </a:r>
            <a:endParaRPr lang="en-US" sz="2800" dirty="0" smtClean="0"/>
          </a:p>
          <a:p>
            <a:r>
              <a:rPr lang="en-CA" sz="2800" b="1" dirty="0" smtClean="0"/>
              <a:t>For </a:t>
            </a:r>
            <a:r>
              <a:rPr lang="en-CA" sz="2800" b="1" dirty="0"/>
              <a:t>better or worse: 90% of world's data generated over last two years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8196" name="Picture 5" descr="bill_gates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781550"/>
            <a:ext cx="31400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4"/>
          <p:cNvSpPr>
            <a:spLocks noChangeArrowheads="1"/>
          </p:cNvSpPr>
          <p:nvPr/>
        </p:nvSpPr>
        <p:spPr bwMode="auto">
          <a:xfrm>
            <a:off x="6629400" y="4572000"/>
            <a:ext cx="2362200" cy="990600"/>
          </a:xfrm>
          <a:prstGeom prst="wedgeRoundRectCallout">
            <a:avLst>
              <a:gd name="adj1" fmla="val -76861"/>
              <a:gd name="adj2" fmla="val 55972"/>
              <a:gd name="adj3" fmla="val 16667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640K</a:t>
            </a:r>
            <a:r>
              <a:rPr lang="en-US" dirty="0"/>
              <a:t> </a:t>
            </a:r>
            <a:r>
              <a:rPr lang="en-US" dirty="0">
                <a:solidFill>
                  <a:schemeClr val="bg2"/>
                </a:solidFill>
              </a:rPr>
              <a:t>ought to be enough for anybody.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20114</TotalTime>
  <Words>1046</Words>
  <Application>Microsoft Office PowerPoint</Application>
  <PresentationFormat>On-screen Show (4:3)</PresentationFormat>
  <Paragraphs>262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Some Characteristics</vt:lpstr>
      <vt:lpstr>Cloud Computing</vt:lpstr>
      <vt:lpstr>Use Cases</vt:lpstr>
      <vt:lpstr> Primary Motivations</vt:lpstr>
      <vt:lpstr>PowerPoint Presentation</vt:lpstr>
      <vt:lpstr>How much data?</vt:lpstr>
      <vt:lpstr>2. Elastic Demand</vt:lpstr>
      <vt:lpstr>2. Elastic demand: Examples</vt:lpstr>
      <vt:lpstr>3. Global Enterprise</vt:lpstr>
      <vt:lpstr>4. Cost</vt:lpstr>
      <vt:lpstr>4. Cost</vt:lpstr>
      <vt:lpstr>5. Infrastructure is NOT our business!</vt:lpstr>
      <vt:lpstr>Cloud Computing</vt:lpstr>
      <vt:lpstr>Engineering the cloud</vt:lpstr>
      <vt:lpstr>Example: Utah Data Center</vt:lpstr>
      <vt:lpstr>PowerPoint Presentation</vt:lpstr>
      <vt:lpstr>Key Technology: Virtualization</vt:lpstr>
      <vt:lpstr>Cloud Computing</vt:lpstr>
      <vt:lpstr>Models</vt:lpstr>
      <vt:lpstr>Cloud Computing</vt:lpstr>
      <vt:lpstr>Cloud Applications</vt:lpstr>
      <vt:lpstr>Typical Cloud Applications</vt:lpstr>
      <vt:lpstr>Typical Cloud Applications</vt:lpstr>
      <vt:lpstr>Text Analytics: Example</vt:lpstr>
      <vt:lpstr>Data Analytics: Example</vt:lpstr>
      <vt:lpstr>HR: Example</vt:lpstr>
      <vt:lpstr>Data Analysis Vs Analytics</vt:lpstr>
      <vt:lpstr>The four V’s</vt:lpstr>
      <vt:lpstr>Cloud Computing</vt:lpstr>
      <vt:lpstr>Cloud Software</vt:lpstr>
      <vt:lpstr>Cloud Scale</vt:lpstr>
      <vt:lpstr>Different Levels of Parallelism</vt:lpstr>
      <vt:lpstr>Divide and Conquer</vt:lpstr>
      <vt:lpstr>Example: Amazon Web Services</vt:lpstr>
      <vt:lpstr>PowerPoint Presentation</vt:lpstr>
      <vt:lpstr>PowerPoint Presentation</vt:lpstr>
      <vt:lpstr>Typical AWS Architecture</vt:lpstr>
      <vt:lpstr>PowerPoint Presentation</vt:lpstr>
      <vt:lpstr>Storage: EBS Vs S3</vt:lpstr>
      <vt:lpstr>Elastic MapReduce</vt:lpstr>
      <vt:lpstr>Demo of Amazon Services</vt:lpstr>
      <vt:lpstr>Cloud Management Stacks</vt:lpstr>
      <vt:lpstr>Cloud Stacks</vt:lpstr>
      <vt:lpstr>Big Data Stacks</vt:lpstr>
      <vt:lpstr>Communication on the Cloud</vt:lpstr>
      <vt:lpstr>Synchronization on the Cloud</vt:lpstr>
      <vt:lpstr>HPC &amp; the Cloud</vt:lpstr>
    </vt:vector>
  </TitlesOfParts>
  <Company>University of Maryland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Cloud Computing</dc:title>
  <dc:creator>Jimmy Lin</dc:creator>
  <cp:lastModifiedBy>Admin</cp:lastModifiedBy>
  <cp:revision>3118</cp:revision>
  <dcterms:created xsi:type="dcterms:W3CDTF">2002-10-08T02:41:15Z</dcterms:created>
  <dcterms:modified xsi:type="dcterms:W3CDTF">2014-03-27T18:52:31Z</dcterms:modified>
</cp:coreProperties>
</file>