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9" r:id="rId1"/>
  </p:sldMasterIdLst>
  <p:notesMasterIdLst>
    <p:notesMasterId r:id="rId66"/>
  </p:notesMasterIdLst>
  <p:handoutMasterIdLst>
    <p:handoutMasterId r:id="rId67"/>
  </p:handoutMasterIdLst>
  <p:sldIdLst>
    <p:sldId id="258" r:id="rId2"/>
    <p:sldId id="356" r:id="rId3"/>
    <p:sldId id="357" r:id="rId4"/>
    <p:sldId id="358" r:id="rId5"/>
    <p:sldId id="276" r:id="rId6"/>
    <p:sldId id="277" r:id="rId7"/>
    <p:sldId id="282" r:id="rId8"/>
    <p:sldId id="283" r:id="rId9"/>
    <p:sldId id="285" r:id="rId10"/>
    <p:sldId id="335" r:id="rId11"/>
    <p:sldId id="337" r:id="rId12"/>
    <p:sldId id="259" r:id="rId13"/>
    <p:sldId id="260" r:id="rId14"/>
    <p:sldId id="348" r:id="rId15"/>
    <p:sldId id="349" r:id="rId16"/>
    <p:sldId id="350" r:id="rId17"/>
    <p:sldId id="345" r:id="rId18"/>
    <p:sldId id="262" r:id="rId19"/>
    <p:sldId id="286" r:id="rId20"/>
    <p:sldId id="263" r:id="rId21"/>
    <p:sldId id="288" r:id="rId22"/>
    <p:sldId id="287" r:id="rId23"/>
    <p:sldId id="264" r:id="rId24"/>
    <p:sldId id="265" r:id="rId25"/>
    <p:sldId id="289" r:id="rId26"/>
    <p:sldId id="290" r:id="rId27"/>
    <p:sldId id="266" r:id="rId28"/>
    <p:sldId id="343" r:id="rId29"/>
    <p:sldId id="344" r:id="rId30"/>
    <p:sldId id="267" r:id="rId31"/>
    <p:sldId id="338" r:id="rId32"/>
    <p:sldId id="346" r:id="rId33"/>
    <p:sldId id="315" r:id="rId34"/>
    <p:sldId id="268" r:id="rId35"/>
    <p:sldId id="307" r:id="rId36"/>
    <p:sldId id="308" r:id="rId37"/>
    <p:sldId id="316" r:id="rId38"/>
    <p:sldId id="311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5" r:id="rId47"/>
    <p:sldId id="324" r:id="rId48"/>
    <p:sldId id="326" r:id="rId49"/>
    <p:sldId id="339" r:id="rId50"/>
    <p:sldId id="328" r:id="rId51"/>
    <p:sldId id="329" r:id="rId52"/>
    <p:sldId id="351" r:id="rId53"/>
    <p:sldId id="352" r:id="rId54"/>
    <p:sldId id="330" r:id="rId55"/>
    <p:sldId id="331" r:id="rId56"/>
    <p:sldId id="353" r:id="rId57"/>
    <p:sldId id="354" r:id="rId58"/>
    <p:sldId id="355" r:id="rId59"/>
    <p:sldId id="340" r:id="rId60"/>
    <p:sldId id="342" r:id="rId61"/>
    <p:sldId id="359" r:id="rId62"/>
    <p:sldId id="360" r:id="rId63"/>
    <p:sldId id="361" r:id="rId64"/>
    <p:sldId id="362" r:id="rId65"/>
  </p:sldIdLst>
  <p:sldSz cx="9144000" cy="6858000" type="screen4x3"/>
  <p:notesSz cx="9601200" cy="7315200"/>
  <p:embeddedFontLst>
    <p:embeddedFont>
      <p:font typeface="MT Extra" panose="05050102010205020202" pitchFamily="18" charset="2"/>
      <p:regular r:id="rId68"/>
    </p:embeddedFont>
    <p:embeddedFont>
      <p:font typeface="Arial Black" panose="020B0A04020102020204" pitchFamily="34" charset="0"/>
      <p:bold r:id="rId69"/>
    </p:embeddedFont>
    <p:embeddedFont>
      <p:font typeface="cmsy10" panose="020B0604020202020204" pitchFamily="32" charset="0"/>
      <p:regular r:id="rId70"/>
    </p:embeddedFont>
  </p:embeddedFontLst>
  <p:custDataLst>
    <p:tags r:id="rId71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66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D765FF"/>
    <a:srgbClr val="FF9900"/>
    <a:srgbClr val="FF0066"/>
    <a:srgbClr val="9900CC"/>
    <a:srgbClr val="FFFFCC"/>
    <a:srgbClr val="EAEAEA"/>
    <a:srgbClr val="696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4" autoAdjust="0"/>
    <p:restoredTop sz="94660"/>
  </p:normalViewPr>
  <p:slideViewPr>
    <p:cSldViewPr snapToObjects="1">
      <p:cViewPr varScale="1">
        <p:scale>
          <a:sx n="106" d="100"/>
          <a:sy n="106" d="100"/>
        </p:scale>
        <p:origin x="88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3918"/>
    </p:cViewPr>
  </p:sorterViewPr>
  <p:notesViewPr>
    <p:cSldViewPr snapToObjects="1">
      <p:cViewPr varScale="1">
        <p:scale>
          <a:sx n="69" d="100"/>
          <a:sy n="69" d="100"/>
        </p:scale>
        <p:origin x="-210" y="-108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font" Target="fonts/font1.fntdata"/><Relationship Id="rId7" Type="http://schemas.openxmlformats.org/officeDocument/2006/relationships/slide" Target="slides/slide6.xml"/><Relationship Id="rId71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font" Target="fonts/font2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3.fntdata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lnSpc>
                <a:spcPct val="80000"/>
              </a:lnSpc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80000"/>
              </a:lnSpc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lnSpc>
                <a:spcPct val="80000"/>
              </a:lnSpc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80000"/>
              </a:lnSpc>
              <a:spcBef>
                <a:spcPct val="0"/>
              </a:spcBef>
              <a:defRPr sz="1300"/>
            </a:lvl1pPr>
          </a:lstStyle>
          <a:p>
            <a:fld id="{47D9B760-046E-40DB-A265-C0541F0EF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en-US"/>
          </a:p>
        </p:txBody>
      </p:sp>
      <p:sp>
        <p:nvSpPr>
          <p:cNvPr id="81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A2FA0F82-FF53-4547-8828-1EBA2F4DA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43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64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9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4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8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96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31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142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92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52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5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smtClean="0"/>
              <a:t>Multithreaded Programming in Cilk Lecture 1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smtClean="0"/>
              <a:t>July 13, 2006</a:t>
            </a:r>
          </a:p>
        </p:txBody>
      </p:sp>
      <p:sp>
        <p:nvSpPr>
          <p:cNvPr id="532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E57C416-E6FA-48DC-9C4C-1A8AA0C500C1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53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05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01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407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258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963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539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642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70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352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smtClean="0"/>
              <a:t>Multithreaded Programming in Cilk Lecture 1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smtClean="0"/>
              <a:t>July 13, 2006</a:t>
            </a:r>
          </a:p>
        </p:txBody>
      </p:sp>
      <p:sp>
        <p:nvSpPr>
          <p:cNvPr id="5530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C6D4C7-4FF5-4D69-B504-99CC448EDC5B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553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583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51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097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072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318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139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163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70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892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06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7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smtClean="0"/>
              <a:t>Multithreaded Programming in Cilk Lecture 1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smtClean="0"/>
              <a:t>July 13, 2006</a:t>
            </a:r>
          </a:p>
        </p:txBody>
      </p:sp>
      <p:sp>
        <p:nvSpPr>
          <p:cNvPr id="5734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C40E65-929B-44D1-8CA1-5561B96EF0E0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573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27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5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285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439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6276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338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620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985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47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053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07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8792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16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504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131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2105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609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001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6710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6783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5969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3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2331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265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4391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798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28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9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56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0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55CF9E-79C3-4E96-B504-0E0F98AACF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9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891A09-D8E7-4601-AAEC-9C39D21CA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7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333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333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379BC1-C9C8-4074-96F6-743799CA9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2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E98D4C-035E-4E2A-81C6-56F35E7879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7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E50650-1EDD-478A-A1E8-DC2ACE907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1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44563"/>
            <a:ext cx="3810000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44563"/>
            <a:ext cx="3810000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6E5583-774B-47E0-970B-7672EC69CA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2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E32AF-2858-4AB2-B439-4DA80072A7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4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FF550C-5DD0-41DB-9C97-04404FC25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D5918C-D1E0-4669-921C-135C40A637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29D40C-EC4C-4AED-AEE3-1B38A15FBF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9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083800-019A-4DE6-8CC0-2BAE2A8519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9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44563"/>
            <a:ext cx="7772400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2750" y="65532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accent2"/>
                </a:solidFill>
              </a:defRPr>
            </a:lvl1pPr>
          </a:lstStyle>
          <a:p>
            <a:fld id="{C71F3E56-6DC6-4962-AC1D-8AF93BB1C5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20901" name="Text Box 5"/>
          <p:cNvSpPr txBox="1">
            <a:spLocks noChangeArrowheads="1"/>
          </p:cNvSpPr>
          <p:nvPr/>
        </p:nvSpPr>
        <p:spPr bwMode="auto">
          <a:xfrm>
            <a:off x="95250" y="65532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200">
                <a:solidFill>
                  <a:schemeClr val="accent2"/>
                </a:solidFill>
              </a:rPr>
              <a:t>© 2006 by Charles E. Leiserson </a:t>
            </a:r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2400300" y="6553200"/>
            <a:ext cx="426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200" i="1">
                <a:solidFill>
                  <a:schemeClr val="accent2"/>
                </a:solidFill>
              </a:rPr>
              <a:t>Multithreaded Programming in Cilk —L</a:t>
            </a:r>
            <a:r>
              <a:rPr lang="en-US" sz="1000" i="1">
                <a:solidFill>
                  <a:schemeClr val="accent2"/>
                </a:solidFill>
              </a:rPr>
              <a:t>ECTURE </a:t>
            </a:r>
            <a:r>
              <a:rPr lang="en-US" sz="1200" i="1">
                <a:solidFill>
                  <a:schemeClr val="accent2"/>
                </a:solidFill>
              </a:rPr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slide" Target="slide42.xml"/><Relationship Id="rId4" Type="http://schemas.openxmlformats.org/officeDocument/2006/relationships/slide" Target="slide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slide" Target="slide42.xml"/><Relationship Id="rId4" Type="http://schemas.openxmlformats.org/officeDocument/2006/relationships/slide" Target="slide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slide" Target="slide42.xml"/><Relationship Id="rId4" Type="http://schemas.openxmlformats.org/officeDocument/2006/relationships/slide" Target="slide3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0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slide" Target="slide42.xml"/><Relationship Id="rId4" Type="http://schemas.openxmlformats.org/officeDocument/2006/relationships/slide" Target="slide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0.xm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5.xml"/><Relationship Id="rId5" Type="http://schemas.openxmlformats.org/officeDocument/2006/relationships/slide" Target="slide42.xml"/><Relationship Id="rId4" Type="http://schemas.openxmlformats.org/officeDocument/2006/relationships/slide" Target="slide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6016-ABA4-416E-B953-E6F9800B356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677862"/>
          </a:xfrm>
        </p:spPr>
        <p:txBody>
          <a:bodyPr/>
          <a:lstStyle/>
          <a:p>
            <a:r>
              <a:rPr lang="en-US"/>
              <a:t>L</a:t>
            </a:r>
            <a:r>
              <a:rPr lang="en-US" sz="4000"/>
              <a:t>ECTURE</a:t>
            </a:r>
            <a:r>
              <a:rPr lang="en-US"/>
              <a:t> 2</a:t>
            </a:r>
          </a:p>
        </p:txBody>
      </p:sp>
      <p:sp>
        <p:nvSpPr>
          <p:cNvPr id="55193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62175" y="227806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3600" b="1"/>
              <a:t>Matrix Multiplication</a:t>
            </a:r>
          </a:p>
        </p:txBody>
      </p:sp>
      <p:sp>
        <p:nvSpPr>
          <p:cNvPr id="551940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62175" y="373221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9900CC"/>
              </a:buClr>
              <a:buFontTx/>
              <a:buChar char="•"/>
            </a:pPr>
            <a:r>
              <a:rPr lang="en-US" sz="3600" b="1"/>
              <a:t>Tableau Construction</a:t>
            </a:r>
          </a:p>
        </p:txBody>
      </p:sp>
      <p:sp>
        <p:nvSpPr>
          <p:cNvPr id="551941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62175" y="1550988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6600"/>
              </a:buClr>
              <a:buFontTx/>
              <a:buChar char="•"/>
            </a:pPr>
            <a:r>
              <a:rPr lang="en-US" sz="3600" b="1"/>
              <a:t>Recurrences (Review)</a:t>
            </a:r>
          </a:p>
        </p:txBody>
      </p:sp>
      <p:sp>
        <p:nvSpPr>
          <p:cNvPr id="551942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162175" y="4459288"/>
            <a:ext cx="42005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3366FF"/>
              </a:buClr>
              <a:buFontTx/>
              <a:buChar char="•"/>
            </a:pPr>
            <a:r>
              <a:rPr lang="en-US" sz="3600" b="1"/>
              <a:t>Conclusion</a:t>
            </a:r>
          </a:p>
        </p:txBody>
      </p:sp>
      <p:sp>
        <p:nvSpPr>
          <p:cNvPr id="551944" name="Rectangl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62175" y="3005138"/>
            <a:ext cx="3971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996633"/>
              </a:buClr>
              <a:buFontTx/>
              <a:buChar char="•"/>
            </a:pPr>
            <a:r>
              <a:rPr lang="en-US" sz="3600" b="1"/>
              <a:t>Merge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93180-6B91-4170-B279-E5A05395770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 Method Quiz</a:t>
            </a:r>
          </a:p>
        </p:txBody>
      </p:sp>
      <p:sp>
        <p:nvSpPr>
          <p:cNvPr id="730116" name="Text Box 4"/>
          <p:cNvSpPr txBox="1">
            <a:spLocks noChangeArrowheads="1"/>
          </p:cNvSpPr>
          <p:nvPr/>
        </p:nvSpPr>
        <p:spPr bwMode="auto">
          <a:xfrm>
            <a:off x="381000" y="1184275"/>
            <a:ext cx="8382000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1825" indent="-1682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4 </a:t>
            </a: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/2) + </a:t>
            </a:r>
            <a:r>
              <a:rPr lang="en-US" sz="3600" i="1">
                <a:solidFill>
                  <a:srgbClr val="9900CC"/>
                </a:solidFill>
              </a:rPr>
              <a:t>n</a:t>
            </a: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3600" b="1">
                <a:solidFill>
                  <a:srgbClr val="FF0000"/>
                </a:solidFill>
              </a:rPr>
              <a:t>	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i="1" baseline="30000">
                <a:solidFill>
                  <a:srgbClr val="9900CC"/>
                </a:solidFill>
              </a:rPr>
              <a:t>log</a:t>
            </a:r>
            <a:r>
              <a:rPr lang="en-US" sz="3200" i="1" baseline="10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 i="1">
                <a:solidFill>
                  <a:srgbClr val="9900CC"/>
                </a:solidFill>
              </a:rPr>
              <a:t> = 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</a:rPr>
              <a:t>À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/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</a:rPr>
              <a:t>C</a:t>
            </a:r>
            <a:r>
              <a:rPr lang="en-US" b="1">
                <a:solidFill>
                  <a:srgbClr val="FF0000"/>
                </a:solidFill>
              </a:rPr>
              <a:t>ASE</a:t>
            </a:r>
            <a:r>
              <a:rPr lang="en-US" sz="3200" b="1">
                <a:solidFill>
                  <a:srgbClr val="FF0000"/>
                </a:solidFill>
              </a:rPr>
              <a:t> 1:</a:t>
            </a:r>
            <a:r>
              <a:rPr lang="en-US" sz="3200"/>
              <a:t> </a:t>
            </a:r>
            <a:r>
              <a:rPr lang="en-US" sz="3200" i="1">
                <a:solidFill>
                  <a:srgbClr val="9900CC"/>
                </a:solidFill>
              </a:rPr>
              <a:t>T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4 </a:t>
            </a: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/2) + 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i="1" baseline="30000">
                <a:solidFill>
                  <a:srgbClr val="9900CC"/>
                </a:solidFill>
              </a:rPr>
              <a:t>2</a:t>
            </a:r>
            <a:endParaRPr lang="en-US" sz="3600" i="1">
              <a:solidFill>
                <a:srgbClr val="9900CC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3600" b="1">
                <a:solidFill>
                  <a:srgbClr val="FF0000"/>
                </a:solidFill>
              </a:rPr>
              <a:t>	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i="1" baseline="30000">
                <a:solidFill>
                  <a:srgbClr val="9900CC"/>
                </a:solidFill>
              </a:rPr>
              <a:t>log</a:t>
            </a:r>
            <a:r>
              <a:rPr lang="en-US" sz="3200" i="1" baseline="10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 i="1">
                <a:solidFill>
                  <a:srgbClr val="9900CC"/>
                </a:solidFill>
              </a:rPr>
              <a:t> = 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/>
              <a:t> </a:t>
            </a:r>
            <a:r>
              <a:rPr lang="en-US" sz="3200">
                <a:solidFill>
                  <a:srgbClr val="9900CC"/>
                </a:solidFill>
              </a:rPr>
              <a:t>lg</a:t>
            </a:r>
            <a:r>
              <a:rPr lang="en-US" sz="3200" baseline="30000">
                <a:solidFill>
                  <a:srgbClr val="9900CC"/>
                </a:solidFill>
              </a:rPr>
              <a:t>0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/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</a:rPr>
              <a:t>C</a:t>
            </a:r>
            <a:r>
              <a:rPr lang="en-US" b="1">
                <a:solidFill>
                  <a:srgbClr val="FF0000"/>
                </a:solidFill>
              </a:rPr>
              <a:t>ASE</a:t>
            </a:r>
            <a:r>
              <a:rPr lang="en-US" sz="3200" b="1">
                <a:solidFill>
                  <a:srgbClr val="FF0000"/>
                </a:solidFill>
              </a:rPr>
              <a:t> 2:</a:t>
            </a:r>
            <a:r>
              <a:rPr lang="en-US" sz="3200"/>
              <a:t> </a:t>
            </a:r>
            <a:r>
              <a:rPr lang="en-US" sz="3200" i="1">
                <a:solidFill>
                  <a:srgbClr val="9900CC"/>
                </a:solidFill>
              </a:rPr>
              <a:t>T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</a:rPr>
              <a:t>lg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4 </a:t>
            </a: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/2) + 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baseline="30000">
                <a:solidFill>
                  <a:srgbClr val="9900CC"/>
                </a:solidFill>
              </a:rPr>
              <a:t>3</a:t>
            </a:r>
            <a:endParaRPr lang="en-US" sz="3600">
              <a:solidFill>
                <a:srgbClr val="9900CC"/>
              </a:solidFill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en-US" sz="3600" b="1">
                <a:solidFill>
                  <a:srgbClr val="FF0000"/>
                </a:solidFill>
              </a:rPr>
              <a:t>	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i="1" baseline="30000">
                <a:solidFill>
                  <a:srgbClr val="9900CC"/>
                </a:solidFill>
              </a:rPr>
              <a:t>log</a:t>
            </a:r>
            <a:r>
              <a:rPr lang="en-US" sz="3200" i="1" baseline="10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 i="1">
                <a:solidFill>
                  <a:srgbClr val="9900CC"/>
                </a:solidFill>
              </a:rPr>
              <a:t> = 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</a:rPr>
              <a:t>¿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3</a:t>
            </a:r>
            <a:r>
              <a:rPr lang="en-US" sz="3200"/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/>
              <a:t> </a:t>
            </a:r>
            <a:r>
              <a:rPr lang="en-US" sz="3200" b="1">
                <a:solidFill>
                  <a:srgbClr val="FF0000"/>
                </a:solidFill>
              </a:rPr>
              <a:t>C</a:t>
            </a:r>
            <a:r>
              <a:rPr lang="en-US" b="1">
                <a:solidFill>
                  <a:srgbClr val="FF0000"/>
                </a:solidFill>
              </a:rPr>
              <a:t>ASE</a:t>
            </a:r>
            <a:r>
              <a:rPr lang="en-US" sz="3200" b="1">
                <a:solidFill>
                  <a:srgbClr val="FF0000"/>
                </a:solidFill>
              </a:rPr>
              <a:t> 3:</a:t>
            </a:r>
            <a:r>
              <a:rPr lang="en-US" sz="3200"/>
              <a:t> </a:t>
            </a:r>
            <a:r>
              <a:rPr lang="en-US" sz="3200" i="1">
                <a:solidFill>
                  <a:srgbClr val="9900CC"/>
                </a:solidFill>
              </a:rPr>
              <a:t>T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3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4 </a:t>
            </a: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/2) + 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baseline="30000">
                <a:solidFill>
                  <a:srgbClr val="9900CC"/>
                </a:solidFill>
              </a:rPr>
              <a:t>2</a:t>
            </a:r>
            <a:r>
              <a:rPr lang="en-US" sz="3600">
                <a:solidFill>
                  <a:srgbClr val="9900CC"/>
                </a:solidFill>
              </a:rPr>
              <a:t>/</a:t>
            </a:r>
            <a:r>
              <a:rPr lang="en-US" sz="16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lg </a:t>
            </a:r>
            <a:r>
              <a:rPr lang="en-US" sz="3600" i="1">
                <a:solidFill>
                  <a:srgbClr val="9900CC"/>
                </a:solidFill>
              </a:rPr>
              <a:t>n</a:t>
            </a:r>
          </a:p>
          <a:p>
            <a:pPr>
              <a:spcBef>
                <a:spcPct val="20000"/>
              </a:spcBef>
            </a:pPr>
            <a:r>
              <a:rPr lang="en-US" sz="3200"/>
              <a:t>	</a:t>
            </a:r>
            <a:r>
              <a:rPr lang="en-US" sz="3200" i="1"/>
              <a:t>Master method does not apply!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25EEA-6D1E-4E4B-8EBD-E71871954FA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677862"/>
          </a:xfrm>
        </p:spPr>
        <p:txBody>
          <a:bodyPr/>
          <a:lstStyle/>
          <a:p>
            <a:r>
              <a:rPr lang="en-US"/>
              <a:t>L</a:t>
            </a:r>
            <a:r>
              <a:rPr lang="en-US" sz="4000"/>
              <a:t>ECTURE</a:t>
            </a:r>
            <a:r>
              <a:rPr lang="en-US"/>
              <a:t> 2</a:t>
            </a:r>
          </a:p>
        </p:txBody>
      </p:sp>
      <p:sp>
        <p:nvSpPr>
          <p:cNvPr id="73421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62175" y="227806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3600" b="1"/>
              <a:t>Matrix Multiplication</a:t>
            </a:r>
          </a:p>
        </p:txBody>
      </p:sp>
      <p:sp>
        <p:nvSpPr>
          <p:cNvPr id="73421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62175" y="373221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9900CC"/>
              </a:buClr>
              <a:buFontTx/>
              <a:buChar char="•"/>
            </a:pPr>
            <a:r>
              <a:rPr lang="en-US" sz="3600" b="1"/>
              <a:t>Tableau Construction</a:t>
            </a:r>
          </a:p>
        </p:txBody>
      </p:sp>
      <p:sp>
        <p:nvSpPr>
          <p:cNvPr id="734213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62175" y="1550988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Recurrences (Review)</a:t>
            </a:r>
          </a:p>
        </p:txBody>
      </p:sp>
      <p:sp>
        <p:nvSpPr>
          <p:cNvPr id="734214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162175" y="4459288"/>
            <a:ext cx="42005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3366FF"/>
              </a:buClr>
              <a:buFontTx/>
              <a:buChar char="•"/>
            </a:pPr>
            <a:r>
              <a:rPr lang="en-US" sz="3600" b="1"/>
              <a:t>Conclusion</a:t>
            </a:r>
          </a:p>
        </p:txBody>
      </p:sp>
      <p:sp>
        <p:nvSpPr>
          <p:cNvPr id="734215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62175" y="3005138"/>
            <a:ext cx="3971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996633"/>
              </a:buClr>
              <a:buFontTx/>
              <a:buChar char="•"/>
            </a:pPr>
            <a:r>
              <a:rPr lang="en-US" sz="3600" b="1"/>
              <a:t>Merge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1B387-CE02-4D18-BF5A-99149F5238B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53986" name="AutoShape 2"/>
          <p:cNvSpPr>
            <a:spLocks noChangeArrowheads="1"/>
          </p:cNvSpPr>
          <p:nvPr/>
        </p:nvSpPr>
        <p:spPr bwMode="auto">
          <a:xfrm>
            <a:off x="2624138" y="3810000"/>
            <a:ext cx="3886200" cy="1676400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Square-Matrix Multiplication</a:t>
            </a:r>
          </a:p>
        </p:txBody>
      </p:sp>
      <p:grpSp>
        <p:nvGrpSpPr>
          <p:cNvPr id="553990" name="Group 6"/>
          <p:cNvGrpSpPr>
            <a:grpSpLocks/>
          </p:cNvGrpSpPr>
          <p:nvPr/>
        </p:nvGrpSpPr>
        <p:grpSpPr bwMode="auto">
          <a:xfrm>
            <a:off x="482600" y="1098550"/>
            <a:ext cx="2084388" cy="1663700"/>
            <a:chOff x="401" y="960"/>
            <a:chExt cx="1313" cy="1048"/>
          </a:xfrm>
        </p:grpSpPr>
        <p:grpSp>
          <p:nvGrpSpPr>
            <p:cNvPr id="553991" name="Group 7"/>
            <p:cNvGrpSpPr>
              <a:grpSpLocks/>
            </p:cNvGrpSpPr>
            <p:nvPr/>
          </p:nvGrpSpPr>
          <p:grpSpPr bwMode="auto">
            <a:xfrm>
              <a:off x="401" y="960"/>
              <a:ext cx="1313" cy="242"/>
              <a:chOff x="401" y="960"/>
              <a:chExt cx="1313" cy="242"/>
            </a:xfrm>
          </p:grpSpPr>
          <p:sp>
            <p:nvSpPr>
              <p:cNvPr id="553992" name="Text Box 8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3993" name="Text Box 9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3994" name="Text Box 10"/>
              <p:cNvSpPr txBox="1">
                <a:spLocks noChangeArrowheads="1"/>
              </p:cNvSpPr>
              <p:nvPr/>
            </p:nvSpPr>
            <p:spPr bwMode="auto">
              <a:xfrm>
                <a:off x="1096" y="1005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3995" name="Text Box 11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  <p:grpSp>
          <p:nvGrpSpPr>
            <p:cNvPr id="553996" name="Group 12"/>
            <p:cNvGrpSpPr>
              <a:grpSpLocks/>
            </p:cNvGrpSpPr>
            <p:nvPr/>
          </p:nvGrpSpPr>
          <p:grpSpPr bwMode="auto">
            <a:xfrm>
              <a:off x="401" y="1200"/>
              <a:ext cx="1313" cy="242"/>
              <a:chOff x="401" y="960"/>
              <a:chExt cx="1313" cy="242"/>
            </a:xfrm>
          </p:grpSpPr>
          <p:sp>
            <p:nvSpPr>
              <p:cNvPr id="553997" name="Text Box 1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3998" name="Text Box 1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3999" name="Text Box 15"/>
              <p:cNvSpPr txBox="1">
                <a:spLocks noChangeArrowheads="1"/>
              </p:cNvSpPr>
              <p:nvPr/>
            </p:nvSpPr>
            <p:spPr bwMode="auto">
              <a:xfrm>
                <a:off x="1094" y="1005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  <a:endParaRPr lang="en-US" sz="2400">
                  <a:solidFill>
                    <a:srgbClr val="9900CC"/>
                  </a:solidFill>
                  <a:sym typeface="Times New Roman" panose="02020603050405020304" pitchFamily="18" charset="0"/>
                </a:endParaRPr>
              </a:p>
            </p:txBody>
          </p:sp>
          <p:sp>
            <p:nvSpPr>
              <p:cNvPr id="554000" name="Text Box 1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  <p:grpSp>
          <p:nvGrpSpPr>
            <p:cNvPr id="554001" name="Group 17"/>
            <p:cNvGrpSpPr>
              <a:grpSpLocks/>
            </p:cNvGrpSpPr>
            <p:nvPr/>
          </p:nvGrpSpPr>
          <p:grpSpPr bwMode="auto">
            <a:xfrm>
              <a:off x="465" y="1525"/>
              <a:ext cx="1154" cy="251"/>
              <a:chOff x="465" y="1525"/>
              <a:chExt cx="1154" cy="251"/>
            </a:xfrm>
          </p:grpSpPr>
          <p:sp>
            <p:nvSpPr>
              <p:cNvPr id="554002" name="Text Box 18"/>
              <p:cNvSpPr txBox="1">
                <a:spLocks noChangeArrowheads="1"/>
              </p:cNvSpPr>
              <p:nvPr/>
            </p:nvSpPr>
            <p:spPr bwMode="auto">
              <a:xfrm>
                <a:off x="465" y="1534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  <a:endParaRPr lang="en-US" sz="2400">
                  <a:solidFill>
                    <a:srgbClr val="9900CC"/>
                  </a:solidFill>
                  <a:sym typeface="Times New Roman" panose="02020603050405020304" pitchFamily="18" charset="0"/>
                </a:endParaRPr>
              </a:p>
            </p:txBody>
          </p:sp>
          <p:sp>
            <p:nvSpPr>
              <p:cNvPr id="554003" name="Text Box 19"/>
              <p:cNvSpPr txBox="1">
                <a:spLocks noChangeArrowheads="1"/>
              </p:cNvSpPr>
              <p:nvPr/>
            </p:nvSpPr>
            <p:spPr bwMode="auto">
              <a:xfrm>
                <a:off x="799" y="1534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  <a:endParaRPr lang="en-US" sz="2400">
                  <a:solidFill>
                    <a:srgbClr val="9900CC"/>
                  </a:solidFill>
                  <a:sym typeface="Times New Roman" panose="02020603050405020304" pitchFamily="18" charset="0"/>
                </a:endParaRPr>
              </a:p>
            </p:txBody>
          </p:sp>
          <p:sp>
            <p:nvSpPr>
              <p:cNvPr id="554004" name="Text Box 20"/>
              <p:cNvSpPr txBox="1">
                <a:spLocks noChangeArrowheads="1"/>
              </p:cNvSpPr>
              <p:nvPr/>
            </p:nvSpPr>
            <p:spPr bwMode="auto">
              <a:xfrm>
                <a:off x="1074" y="1571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O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05" name="Text Box 21"/>
              <p:cNvSpPr txBox="1">
                <a:spLocks noChangeArrowheads="1"/>
              </p:cNvSpPr>
              <p:nvPr/>
            </p:nvSpPr>
            <p:spPr bwMode="auto">
              <a:xfrm>
                <a:off x="1439" y="1525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  <a:endParaRPr lang="en-US" sz="2400">
                  <a:solidFill>
                    <a:srgbClr val="9900CC"/>
                  </a:solidFill>
                </a:endParaRPr>
              </a:p>
            </p:txBody>
          </p:sp>
        </p:grpSp>
        <p:grpSp>
          <p:nvGrpSpPr>
            <p:cNvPr id="554006" name="Group 22"/>
            <p:cNvGrpSpPr>
              <a:grpSpLocks/>
            </p:cNvGrpSpPr>
            <p:nvPr/>
          </p:nvGrpSpPr>
          <p:grpSpPr bwMode="auto">
            <a:xfrm>
              <a:off x="401" y="1766"/>
              <a:ext cx="1313" cy="242"/>
              <a:chOff x="401" y="960"/>
              <a:chExt cx="1313" cy="242"/>
            </a:xfrm>
          </p:grpSpPr>
          <p:sp>
            <p:nvSpPr>
              <p:cNvPr id="554007" name="Text Box 23"/>
              <p:cNvSpPr txBox="1">
                <a:spLocks noChangeArrowheads="1"/>
              </p:cNvSpPr>
              <p:nvPr/>
            </p:nvSpPr>
            <p:spPr bwMode="auto">
              <a:xfrm>
                <a:off x="401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08" name="Text Box 24"/>
              <p:cNvSpPr txBox="1">
                <a:spLocks noChangeArrowheads="1"/>
              </p:cNvSpPr>
              <p:nvPr/>
            </p:nvSpPr>
            <p:spPr bwMode="auto">
              <a:xfrm>
                <a:off x="736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09" name="Text Box 25"/>
              <p:cNvSpPr txBox="1">
                <a:spLocks noChangeArrowheads="1"/>
              </p:cNvSpPr>
              <p:nvPr/>
            </p:nvSpPr>
            <p:spPr bwMode="auto">
              <a:xfrm>
                <a:off x="1094" y="1005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  <a:endParaRPr lang="en-US" sz="2400">
                  <a:solidFill>
                    <a:srgbClr val="9900CC"/>
                  </a:solidFill>
                  <a:sym typeface="Times New Roman" panose="02020603050405020304" pitchFamily="18" charset="0"/>
                </a:endParaRPr>
              </a:p>
            </p:txBody>
          </p:sp>
          <p:sp>
            <p:nvSpPr>
              <p:cNvPr id="554010" name="Text Box 26"/>
              <p:cNvSpPr txBox="1">
                <a:spLocks noChangeArrowheads="1"/>
              </p:cNvSpPr>
              <p:nvPr/>
            </p:nvSpPr>
            <p:spPr bwMode="auto">
              <a:xfrm>
                <a:off x="1385" y="960"/>
                <a:ext cx="329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c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</p:grpSp>
      <p:grpSp>
        <p:nvGrpSpPr>
          <p:cNvPr id="554013" name="Group 29"/>
          <p:cNvGrpSpPr>
            <a:grpSpLocks/>
          </p:cNvGrpSpPr>
          <p:nvPr/>
        </p:nvGrpSpPr>
        <p:grpSpPr bwMode="auto">
          <a:xfrm>
            <a:off x="3527425" y="1096963"/>
            <a:ext cx="2101850" cy="1665287"/>
            <a:chOff x="396" y="960"/>
            <a:chExt cx="1324" cy="1049"/>
          </a:xfrm>
        </p:grpSpPr>
        <p:grpSp>
          <p:nvGrpSpPr>
            <p:cNvPr id="554014" name="Group 30"/>
            <p:cNvGrpSpPr>
              <a:grpSpLocks/>
            </p:cNvGrpSpPr>
            <p:nvPr/>
          </p:nvGrpSpPr>
          <p:grpSpPr bwMode="auto">
            <a:xfrm>
              <a:off x="396" y="960"/>
              <a:ext cx="1324" cy="243"/>
              <a:chOff x="396" y="960"/>
              <a:chExt cx="1324" cy="243"/>
            </a:xfrm>
          </p:grpSpPr>
          <p:sp>
            <p:nvSpPr>
              <p:cNvPr id="554015" name="Text Box 31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16" name="Text Box 32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17" name="Text Box 33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</a:p>
            </p:txBody>
          </p:sp>
          <p:sp>
            <p:nvSpPr>
              <p:cNvPr id="554018" name="Text Box 34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  <p:grpSp>
          <p:nvGrpSpPr>
            <p:cNvPr id="554019" name="Group 35"/>
            <p:cNvGrpSpPr>
              <a:grpSpLocks/>
            </p:cNvGrpSpPr>
            <p:nvPr/>
          </p:nvGrpSpPr>
          <p:grpSpPr bwMode="auto">
            <a:xfrm>
              <a:off x="396" y="1200"/>
              <a:ext cx="1324" cy="243"/>
              <a:chOff x="396" y="960"/>
              <a:chExt cx="1324" cy="243"/>
            </a:xfrm>
          </p:grpSpPr>
          <p:sp>
            <p:nvSpPr>
              <p:cNvPr id="554020" name="Text Box 3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21" name="Text Box 3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22" name="Text Box 3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</a:p>
            </p:txBody>
          </p:sp>
          <p:sp>
            <p:nvSpPr>
              <p:cNvPr id="554023" name="Text Box 3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  <p:grpSp>
          <p:nvGrpSpPr>
            <p:cNvPr id="554024" name="Group 40"/>
            <p:cNvGrpSpPr>
              <a:grpSpLocks/>
            </p:cNvGrpSpPr>
            <p:nvPr/>
          </p:nvGrpSpPr>
          <p:grpSpPr bwMode="auto">
            <a:xfrm>
              <a:off x="464" y="1528"/>
              <a:ext cx="1155" cy="251"/>
              <a:chOff x="464" y="1528"/>
              <a:chExt cx="1155" cy="251"/>
            </a:xfrm>
          </p:grpSpPr>
          <p:sp>
            <p:nvSpPr>
              <p:cNvPr id="554025" name="Text Box 41"/>
              <p:cNvSpPr txBox="1">
                <a:spLocks noChangeArrowheads="1"/>
              </p:cNvSpPr>
              <p:nvPr/>
            </p:nvSpPr>
            <p:spPr bwMode="auto">
              <a:xfrm>
                <a:off x="464" y="1537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554026" name="Text Box 42"/>
              <p:cNvSpPr txBox="1">
                <a:spLocks noChangeArrowheads="1"/>
              </p:cNvSpPr>
              <p:nvPr/>
            </p:nvSpPr>
            <p:spPr bwMode="auto">
              <a:xfrm>
                <a:off x="799" y="1537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554027" name="Text Box 43"/>
              <p:cNvSpPr txBox="1">
                <a:spLocks noChangeArrowheads="1"/>
              </p:cNvSpPr>
              <p:nvPr/>
            </p:nvSpPr>
            <p:spPr bwMode="auto">
              <a:xfrm>
                <a:off x="1073" y="1573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O</a:t>
                </a:r>
              </a:p>
            </p:txBody>
          </p:sp>
          <p:sp>
            <p:nvSpPr>
              <p:cNvPr id="554028" name="Text Box 44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</a:p>
            </p:txBody>
          </p:sp>
        </p:grpSp>
        <p:grpSp>
          <p:nvGrpSpPr>
            <p:cNvPr id="554029" name="Group 45"/>
            <p:cNvGrpSpPr>
              <a:grpSpLocks/>
            </p:cNvGrpSpPr>
            <p:nvPr/>
          </p:nvGrpSpPr>
          <p:grpSpPr bwMode="auto">
            <a:xfrm>
              <a:off x="396" y="1766"/>
              <a:ext cx="1324" cy="243"/>
              <a:chOff x="396" y="960"/>
              <a:chExt cx="1324" cy="243"/>
            </a:xfrm>
          </p:grpSpPr>
          <p:sp>
            <p:nvSpPr>
              <p:cNvPr id="554030" name="Text Box 46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31" name="Text Box 47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32" name="Text Box 48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</a:p>
            </p:txBody>
          </p:sp>
          <p:sp>
            <p:nvSpPr>
              <p:cNvPr id="554033" name="Text Box 49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a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</p:grpSp>
      <p:grpSp>
        <p:nvGrpSpPr>
          <p:cNvPr id="554035" name="Group 51"/>
          <p:cNvGrpSpPr>
            <a:grpSpLocks/>
          </p:cNvGrpSpPr>
          <p:nvPr/>
        </p:nvGrpSpPr>
        <p:grpSpPr bwMode="auto">
          <a:xfrm>
            <a:off x="6570663" y="1096963"/>
            <a:ext cx="2101850" cy="1665287"/>
            <a:chOff x="396" y="960"/>
            <a:chExt cx="1324" cy="1049"/>
          </a:xfrm>
        </p:grpSpPr>
        <p:grpSp>
          <p:nvGrpSpPr>
            <p:cNvPr id="554036" name="Group 52"/>
            <p:cNvGrpSpPr>
              <a:grpSpLocks/>
            </p:cNvGrpSpPr>
            <p:nvPr/>
          </p:nvGrpSpPr>
          <p:grpSpPr bwMode="auto">
            <a:xfrm>
              <a:off x="396" y="960"/>
              <a:ext cx="1324" cy="243"/>
              <a:chOff x="396" y="960"/>
              <a:chExt cx="1324" cy="243"/>
            </a:xfrm>
          </p:grpSpPr>
          <p:sp>
            <p:nvSpPr>
              <p:cNvPr id="554037" name="Text Box 53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38" name="Text Box 54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39" name="Text Box 55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</a:p>
            </p:txBody>
          </p:sp>
          <p:sp>
            <p:nvSpPr>
              <p:cNvPr id="554040" name="Text Box 56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  <p:grpSp>
          <p:nvGrpSpPr>
            <p:cNvPr id="554041" name="Group 57"/>
            <p:cNvGrpSpPr>
              <a:grpSpLocks/>
            </p:cNvGrpSpPr>
            <p:nvPr/>
          </p:nvGrpSpPr>
          <p:grpSpPr bwMode="auto">
            <a:xfrm>
              <a:off x="396" y="1200"/>
              <a:ext cx="1324" cy="243"/>
              <a:chOff x="396" y="960"/>
              <a:chExt cx="1324" cy="243"/>
            </a:xfrm>
          </p:grpSpPr>
          <p:sp>
            <p:nvSpPr>
              <p:cNvPr id="554042" name="Text Box 5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43" name="Text Box 5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44" name="Text Box 6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</a:p>
            </p:txBody>
          </p:sp>
          <p:sp>
            <p:nvSpPr>
              <p:cNvPr id="554045" name="Text Box 6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  <p:grpSp>
          <p:nvGrpSpPr>
            <p:cNvPr id="554046" name="Group 62"/>
            <p:cNvGrpSpPr>
              <a:grpSpLocks/>
            </p:cNvGrpSpPr>
            <p:nvPr/>
          </p:nvGrpSpPr>
          <p:grpSpPr bwMode="auto">
            <a:xfrm>
              <a:off x="464" y="1528"/>
              <a:ext cx="1155" cy="251"/>
              <a:chOff x="464" y="1528"/>
              <a:chExt cx="1155" cy="251"/>
            </a:xfrm>
          </p:grpSpPr>
          <p:sp>
            <p:nvSpPr>
              <p:cNvPr id="554047" name="Text Box 63"/>
              <p:cNvSpPr txBox="1">
                <a:spLocks noChangeArrowheads="1"/>
              </p:cNvSpPr>
              <p:nvPr/>
            </p:nvSpPr>
            <p:spPr bwMode="auto">
              <a:xfrm>
                <a:off x="464" y="1537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554048" name="Text Box 64"/>
              <p:cNvSpPr txBox="1">
                <a:spLocks noChangeArrowheads="1"/>
              </p:cNvSpPr>
              <p:nvPr/>
            </p:nvSpPr>
            <p:spPr bwMode="auto">
              <a:xfrm>
                <a:off x="799" y="1537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</a:p>
            </p:txBody>
          </p:sp>
          <p:sp>
            <p:nvSpPr>
              <p:cNvPr id="554049" name="Text Box 65"/>
              <p:cNvSpPr txBox="1">
                <a:spLocks noChangeArrowheads="1"/>
              </p:cNvSpPr>
              <p:nvPr/>
            </p:nvSpPr>
            <p:spPr bwMode="auto">
              <a:xfrm>
                <a:off x="1073" y="1573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O</a:t>
                </a:r>
              </a:p>
            </p:txBody>
          </p:sp>
          <p:sp>
            <p:nvSpPr>
              <p:cNvPr id="554050" name="Text Box 66"/>
              <p:cNvSpPr txBox="1">
                <a:spLocks noChangeArrowheads="1"/>
              </p:cNvSpPr>
              <p:nvPr/>
            </p:nvSpPr>
            <p:spPr bwMode="auto">
              <a:xfrm>
                <a:off x="1439" y="1528"/>
                <a:ext cx="18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>
                    <a:solidFill>
                      <a:srgbClr val="9900CC"/>
                    </a:solidFill>
                    <a:latin typeface="MT Extra" panose="05050102010205020202" pitchFamily="18" charset="2"/>
                    <a:sym typeface="Times New Roman" panose="02020603050405020304" pitchFamily="18" charset="0"/>
                  </a:rPr>
                  <a:t>M</a:t>
                </a:r>
              </a:p>
            </p:txBody>
          </p:sp>
        </p:grpSp>
        <p:grpSp>
          <p:nvGrpSpPr>
            <p:cNvPr id="554051" name="Group 67"/>
            <p:cNvGrpSpPr>
              <a:grpSpLocks/>
            </p:cNvGrpSpPr>
            <p:nvPr/>
          </p:nvGrpSpPr>
          <p:grpSpPr bwMode="auto">
            <a:xfrm>
              <a:off x="396" y="1766"/>
              <a:ext cx="1324" cy="243"/>
              <a:chOff x="396" y="960"/>
              <a:chExt cx="1324" cy="243"/>
            </a:xfrm>
          </p:grpSpPr>
          <p:sp>
            <p:nvSpPr>
              <p:cNvPr id="554052" name="Text Box 68"/>
              <p:cNvSpPr txBox="1">
                <a:spLocks noChangeArrowheads="1"/>
              </p:cNvSpPr>
              <p:nvPr/>
            </p:nvSpPr>
            <p:spPr bwMode="auto">
              <a:xfrm>
                <a:off x="396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1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53" name="Text Box 69"/>
              <p:cNvSpPr txBox="1">
                <a:spLocks noChangeArrowheads="1"/>
              </p:cNvSpPr>
              <p:nvPr/>
            </p:nvSpPr>
            <p:spPr bwMode="auto">
              <a:xfrm>
                <a:off x="731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</a:t>
                </a:r>
                <a:r>
                  <a:rPr lang="en-US" sz="2400" baseline="-25000">
                    <a:solidFill>
                      <a:srgbClr val="9900CC"/>
                    </a:solidFill>
                  </a:rPr>
                  <a:t>2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  <p:sp>
            <p:nvSpPr>
              <p:cNvPr id="554054" name="Text Box 70"/>
              <p:cNvSpPr txBox="1">
                <a:spLocks noChangeArrowheads="1"/>
              </p:cNvSpPr>
              <p:nvPr/>
            </p:nvSpPr>
            <p:spPr bwMode="auto">
              <a:xfrm>
                <a:off x="1094" y="1007"/>
                <a:ext cx="260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rgbClr val="9900CC"/>
                    </a:solidFill>
                    <a:latin typeface="MT Extra" panose="05050102010205020202" pitchFamily="18" charset="2"/>
                  </a:rPr>
                  <a:t>L</a:t>
                </a:r>
              </a:p>
            </p:txBody>
          </p:sp>
          <p:sp>
            <p:nvSpPr>
              <p:cNvPr id="554055" name="Text Box 71"/>
              <p:cNvSpPr txBox="1">
                <a:spLocks noChangeArrowheads="1"/>
              </p:cNvSpPr>
              <p:nvPr/>
            </p:nvSpPr>
            <p:spPr bwMode="auto">
              <a:xfrm>
                <a:off x="1380" y="960"/>
                <a:ext cx="340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b</a:t>
                </a:r>
                <a:r>
                  <a:rPr lang="en-US" sz="2400" i="1" baseline="-25000">
                    <a:solidFill>
                      <a:srgbClr val="9900CC"/>
                    </a:solidFill>
                  </a:rPr>
                  <a:t>nn</a:t>
                </a:r>
                <a:endParaRPr lang="en-US" sz="1800">
                  <a:solidFill>
                    <a:srgbClr val="9900CC"/>
                  </a:solidFill>
                </a:endParaRPr>
              </a:p>
            </p:txBody>
          </p:sp>
        </p:grpSp>
      </p:grpSp>
      <p:sp>
        <p:nvSpPr>
          <p:cNvPr id="554057" name="Text Box 73"/>
          <p:cNvSpPr txBox="1">
            <a:spLocks noChangeArrowheads="1"/>
          </p:cNvSpPr>
          <p:nvPr/>
        </p:nvSpPr>
        <p:spPr bwMode="auto">
          <a:xfrm>
            <a:off x="2786063" y="1592263"/>
            <a:ext cx="528637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800">
                <a:solidFill>
                  <a:srgbClr val="9900CC"/>
                </a:solidFill>
              </a:rPr>
              <a:t>=</a:t>
            </a:r>
            <a:endParaRPr lang="en-US" sz="1800">
              <a:solidFill>
                <a:srgbClr val="9900CC"/>
              </a:solidFill>
            </a:endParaRPr>
          </a:p>
        </p:txBody>
      </p:sp>
      <p:sp>
        <p:nvSpPr>
          <p:cNvPr id="554058" name="Text Box 74"/>
          <p:cNvSpPr txBox="1">
            <a:spLocks noChangeArrowheads="1"/>
          </p:cNvSpPr>
          <p:nvPr/>
        </p:nvSpPr>
        <p:spPr bwMode="auto">
          <a:xfrm>
            <a:off x="5824538" y="1592263"/>
            <a:ext cx="554037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800">
                <a:solidFill>
                  <a:srgbClr val="9900CC"/>
                </a:solidFill>
                <a:latin typeface="cmsy10" pitchFamily="34" charset="0"/>
              </a:rPr>
              <a:t>£</a:t>
            </a:r>
            <a:endParaRPr lang="en-US" sz="4800">
              <a:solidFill>
                <a:srgbClr val="9900CC"/>
              </a:solidFill>
            </a:endParaRPr>
          </a:p>
        </p:txBody>
      </p:sp>
      <p:sp>
        <p:nvSpPr>
          <p:cNvPr id="554059" name="Text Box 75"/>
          <p:cNvSpPr txBox="1">
            <a:spLocks noChangeArrowheads="1"/>
          </p:cNvSpPr>
          <p:nvPr/>
        </p:nvSpPr>
        <p:spPr bwMode="auto">
          <a:xfrm>
            <a:off x="1228725" y="2903538"/>
            <a:ext cx="590550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800" i="1">
                <a:solidFill>
                  <a:srgbClr val="CC0000"/>
                </a:solidFill>
              </a:rPr>
              <a:t>C</a:t>
            </a:r>
            <a:endParaRPr lang="en-US"/>
          </a:p>
        </p:txBody>
      </p:sp>
      <p:sp>
        <p:nvSpPr>
          <p:cNvPr id="554060" name="Text Box 76"/>
          <p:cNvSpPr txBox="1">
            <a:spLocks noChangeArrowheads="1"/>
          </p:cNvSpPr>
          <p:nvPr/>
        </p:nvSpPr>
        <p:spPr bwMode="auto">
          <a:xfrm>
            <a:off x="4297363" y="2903538"/>
            <a:ext cx="557212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800" i="1">
                <a:solidFill>
                  <a:srgbClr val="CC0000"/>
                </a:solidFill>
              </a:rPr>
              <a:t>A</a:t>
            </a:r>
            <a:endParaRPr lang="en-US"/>
          </a:p>
        </p:txBody>
      </p:sp>
      <p:sp>
        <p:nvSpPr>
          <p:cNvPr id="554061" name="Text Box 77"/>
          <p:cNvSpPr txBox="1">
            <a:spLocks noChangeArrowheads="1"/>
          </p:cNvSpPr>
          <p:nvPr/>
        </p:nvSpPr>
        <p:spPr bwMode="auto">
          <a:xfrm>
            <a:off x="7340600" y="2903538"/>
            <a:ext cx="557213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800" i="1">
                <a:solidFill>
                  <a:srgbClr val="CC0000"/>
                </a:solidFill>
              </a:rPr>
              <a:t>B</a:t>
            </a:r>
            <a:endParaRPr lang="en-US"/>
          </a:p>
        </p:txBody>
      </p:sp>
      <p:grpSp>
        <p:nvGrpSpPr>
          <p:cNvPr id="554062" name="Group 78"/>
          <p:cNvGrpSpPr>
            <a:grpSpLocks/>
          </p:cNvGrpSpPr>
          <p:nvPr/>
        </p:nvGrpSpPr>
        <p:grpSpPr bwMode="auto">
          <a:xfrm>
            <a:off x="3217863" y="3933825"/>
            <a:ext cx="2698750" cy="1427163"/>
            <a:chOff x="1728" y="2703"/>
            <a:chExt cx="1700" cy="899"/>
          </a:xfrm>
        </p:grpSpPr>
        <p:sp>
          <p:nvSpPr>
            <p:cNvPr id="554063" name="Rectangle 79"/>
            <p:cNvSpPr>
              <a:spLocks noChangeArrowheads="1"/>
            </p:cNvSpPr>
            <p:nvPr/>
          </p:nvSpPr>
          <p:spPr bwMode="auto">
            <a:xfrm>
              <a:off x="1728" y="2985"/>
              <a:ext cx="35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i="1">
                  <a:solidFill>
                    <a:srgbClr val="9900CC"/>
                  </a:solidFill>
                </a:rPr>
                <a:t>c</a:t>
              </a:r>
              <a:r>
                <a:rPr lang="en-US" i="1" baseline="-25000">
                  <a:solidFill>
                    <a:srgbClr val="9900CC"/>
                  </a:solidFill>
                </a:rPr>
                <a:t>ij</a:t>
              </a:r>
              <a:endParaRPr lang="en-US" i="1" baseline="-25000"/>
            </a:p>
          </p:txBody>
        </p:sp>
        <p:sp>
          <p:nvSpPr>
            <p:cNvPr id="554064" name="Rectangle 80"/>
            <p:cNvSpPr>
              <a:spLocks noChangeArrowheads="1"/>
            </p:cNvSpPr>
            <p:nvPr/>
          </p:nvSpPr>
          <p:spPr bwMode="auto">
            <a:xfrm>
              <a:off x="2009" y="2985"/>
              <a:ext cx="27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>
                  <a:solidFill>
                    <a:srgbClr val="9900CC"/>
                  </a:solidFill>
                </a:rPr>
                <a:t>=</a:t>
              </a:r>
            </a:p>
          </p:txBody>
        </p:sp>
        <p:grpSp>
          <p:nvGrpSpPr>
            <p:cNvPr id="554065" name="Group 81"/>
            <p:cNvGrpSpPr>
              <a:grpSpLocks/>
            </p:cNvGrpSpPr>
            <p:nvPr/>
          </p:nvGrpSpPr>
          <p:grpSpPr bwMode="auto">
            <a:xfrm>
              <a:off x="2285" y="2703"/>
              <a:ext cx="501" cy="899"/>
              <a:chOff x="2369" y="2703"/>
              <a:chExt cx="501" cy="899"/>
            </a:xfrm>
          </p:grpSpPr>
          <p:sp>
            <p:nvSpPr>
              <p:cNvPr id="554066" name="Text Box 82"/>
              <p:cNvSpPr txBox="1">
                <a:spLocks noChangeArrowheads="1"/>
              </p:cNvSpPr>
              <p:nvPr/>
            </p:nvSpPr>
            <p:spPr bwMode="auto">
              <a:xfrm>
                <a:off x="2390" y="2893"/>
                <a:ext cx="458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6000">
                    <a:solidFill>
                      <a:srgbClr val="9900CC"/>
                    </a:solidFill>
                    <a:sym typeface="Symbol" panose="05050102010706020507" pitchFamily="18" charset="2"/>
                  </a:rPr>
                  <a:t></a:t>
                </a:r>
              </a:p>
            </p:txBody>
          </p:sp>
          <p:sp>
            <p:nvSpPr>
              <p:cNvPr id="554067" name="Text Box 83"/>
              <p:cNvSpPr txBox="1">
                <a:spLocks noChangeArrowheads="1"/>
              </p:cNvSpPr>
              <p:nvPr/>
            </p:nvSpPr>
            <p:spPr bwMode="auto">
              <a:xfrm>
                <a:off x="2369" y="3360"/>
                <a:ext cx="501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k</a:t>
                </a:r>
                <a:r>
                  <a:rPr lang="en-US" sz="2400" i="1"/>
                  <a:t> </a:t>
                </a:r>
                <a:r>
                  <a:rPr lang="en-US" sz="2400"/>
                  <a:t>= </a:t>
                </a:r>
                <a:r>
                  <a:rPr lang="en-US" sz="2400">
                    <a:solidFill>
                      <a:srgbClr val="9900CC"/>
                    </a:solidFill>
                  </a:rPr>
                  <a:t>1</a:t>
                </a:r>
                <a:endParaRPr lang="en-US" sz="2400"/>
              </a:p>
            </p:txBody>
          </p:sp>
          <p:sp>
            <p:nvSpPr>
              <p:cNvPr id="554068" name="Text Box 84"/>
              <p:cNvSpPr txBox="1">
                <a:spLocks noChangeArrowheads="1"/>
              </p:cNvSpPr>
              <p:nvPr/>
            </p:nvSpPr>
            <p:spPr bwMode="auto">
              <a:xfrm>
                <a:off x="2513" y="2703"/>
                <a:ext cx="212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n</a:t>
                </a:r>
                <a:endParaRPr lang="en-US" sz="2400" i="1"/>
              </a:p>
            </p:txBody>
          </p:sp>
        </p:grpSp>
        <p:sp>
          <p:nvSpPr>
            <p:cNvPr id="554069" name="Rectangle 85"/>
            <p:cNvSpPr>
              <a:spLocks noChangeArrowheads="1"/>
            </p:cNvSpPr>
            <p:nvPr/>
          </p:nvSpPr>
          <p:spPr bwMode="auto">
            <a:xfrm>
              <a:off x="2700" y="2985"/>
              <a:ext cx="72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i="1">
                  <a:solidFill>
                    <a:srgbClr val="9900CC"/>
                  </a:solidFill>
                </a:rPr>
                <a:t>a</a:t>
              </a:r>
              <a:r>
                <a:rPr lang="en-US" i="1" baseline="-25000">
                  <a:solidFill>
                    <a:srgbClr val="9900CC"/>
                  </a:solidFill>
                </a:rPr>
                <a:t>ik </a:t>
              </a:r>
              <a:r>
                <a:rPr lang="en-US" i="1">
                  <a:solidFill>
                    <a:srgbClr val="9900CC"/>
                  </a:solidFill>
                </a:rPr>
                <a:t>b</a:t>
              </a:r>
              <a:r>
                <a:rPr lang="en-US" i="1" baseline="-25000">
                  <a:solidFill>
                    <a:srgbClr val="9900CC"/>
                  </a:solidFill>
                </a:rPr>
                <a:t>kj</a:t>
              </a:r>
              <a:endParaRPr lang="en-US" i="1" baseline="-25000"/>
            </a:p>
          </p:txBody>
        </p:sp>
      </p:grpSp>
      <p:sp>
        <p:nvSpPr>
          <p:cNvPr id="554070" name="AutoShape 86"/>
          <p:cNvSpPr>
            <a:spLocks noChangeArrowheads="1"/>
          </p:cNvSpPr>
          <p:nvPr/>
        </p:nvSpPr>
        <p:spPr bwMode="auto">
          <a:xfrm>
            <a:off x="396875" y="1066800"/>
            <a:ext cx="2303463" cy="1728788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4071" name="AutoShape 87"/>
          <p:cNvSpPr>
            <a:spLocks noChangeArrowheads="1"/>
          </p:cNvSpPr>
          <p:nvPr/>
        </p:nvSpPr>
        <p:spPr bwMode="auto">
          <a:xfrm>
            <a:off x="3419475" y="1066800"/>
            <a:ext cx="2303463" cy="1728788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4072" name="AutoShape 88"/>
          <p:cNvSpPr>
            <a:spLocks noChangeArrowheads="1"/>
          </p:cNvSpPr>
          <p:nvPr/>
        </p:nvSpPr>
        <p:spPr bwMode="auto">
          <a:xfrm>
            <a:off x="6442075" y="1066800"/>
            <a:ext cx="2303463" cy="1728788"/>
          </a:xfrm>
          <a:prstGeom prst="bracketPair">
            <a:avLst>
              <a:gd name="adj" fmla="val 7162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4073" name="Rectangle 89"/>
          <p:cNvSpPr>
            <a:spLocks noChangeArrowheads="1"/>
          </p:cNvSpPr>
          <p:nvPr/>
        </p:nvSpPr>
        <p:spPr bwMode="auto">
          <a:xfrm>
            <a:off x="1390650" y="5802313"/>
            <a:ext cx="6354763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>
                <a:sym typeface="Times New Roman" panose="02020603050405020304" pitchFamily="18" charset="0"/>
              </a:rPr>
              <a:t>Assume for simplicity that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= 2</a:t>
            </a:r>
            <a:r>
              <a:rPr lang="en-US" i="1" baseline="30000">
                <a:solidFill>
                  <a:srgbClr val="9900CC"/>
                </a:solidFill>
                <a:sym typeface="Times New Roman" panose="02020603050405020304" pitchFamily="18" charset="0"/>
              </a:rPr>
              <a:t>k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2B455-4478-4B5C-ACE0-0A0DFF9BBDC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Matrix Multiplication</a:t>
            </a:r>
          </a:p>
        </p:txBody>
      </p:sp>
      <p:sp>
        <p:nvSpPr>
          <p:cNvPr id="555011" name="Text Box 3"/>
          <p:cNvSpPr txBox="1">
            <a:spLocks noChangeArrowheads="1"/>
          </p:cNvSpPr>
          <p:nvPr/>
        </p:nvSpPr>
        <p:spPr bwMode="auto">
          <a:xfrm>
            <a:off x="614363" y="5410200"/>
            <a:ext cx="79422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9900CC"/>
                </a:solidFill>
              </a:rPr>
              <a:t>8</a:t>
            </a:r>
            <a:r>
              <a:rPr lang="en-US"/>
              <a:t> multiplications of 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/2) </a:t>
            </a:r>
            <a:r>
              <a:rPr lang="en-US">
                <a:solidFill>
                  <a:srgbClr val="9900CC"/>
                </a:solidFill>
                <a:latin typeface="cmsy10" pitchFamily="34" charset="0"/>
              </a:rPr>
              <a:t>£</a:t>
            </a:r>
            <a:r>
              <a:rPr lang="en-US"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/2)</a:t>
            </a:r>
            <a:r>
              <a:rPr lang="en-US">
                <a:sym typeface="Times New Roman" panose="02020603050405020304" pitchFamily="18" charset="0"/>
              </a:rPr>
              <a:t> matrices.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ym typeface="Times New Roman" panose="02020603050405020304" pitchFamily="18" charset="0"/>
              </a:rPr>
              <a:t> addition of </a:t>
            </a:r>
            <a:r>
              <a:rPr lang="en-US" i="1">
                <a:solidFill>
                  <a:srgbClr val="9900CC"/>
                </a:solidFill>
              </a:rPr>
              <a:t>n </a:t>
            </a:r>
            <a:r>
              <a:rPr lang="en-US">
                <a:solidFill>
                  <a:srgbClr val="9900CC"/>
                </a:solidFill>
                <a:latin typeface="cmsy10" pitchFamily="34" charset="0"/>
              </a:rPr>
              <a:t>£</a:t>
            </a:r>
            <a:r>
              <a:rPr lang="en-US">
                <a:sym typeface="Times New Roman" panose="02020603050405020304" pitchFamily="18" charset="0"/>
              </a:rPr>
              <a:t>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 </a:t>
            </a:r>
            <a:r>
              <a:rPr lang="en-US">
                <a:sym typeface="Times New Roman" panose="02020603050405020304" pitchFamily="18" charset="0"/>
              </a:rPr>
              <a:t>matrices.</a:t>
            </a:r>
          </a:p>
        </p:txBody>
      </p:sp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336550" y="992188"/>
            <a:ext cx="44640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rgbClr val="FF0000"/>
                </a:solidFill>
              </a:rPr>
              <a:t>Divide and conquer —</a:t>
            </a:r>
            <a:endParaRPr lang="en-US" b="1" i="1">
              <a:solidFill>
                <a:srgbClr val="FF0000"/>
              </a:solidFill>
              <a:sym typeface="Times New Roman" panose="02020603050405020304" pitchFamily="18" charset="0"/>
            </a:endParaRPr>
          </a:p>
        </p:txBody>
      </p:sp>
      <p:grpSp>
        <p:nvGrpSpPr>
          <p:cNvPr id="555016" name="Group 8"/>
          <p:cNvGrpSpPr>
            <a:grpSpLocks/>
          </p:cNvGrpSpPr>
          <p:nvPr/>
        </p:nvGrpSpPr>
        <p:grpSpPr bwMode="auto">
          <a:xfrm>
            <a:off x="538163" y="1885950"/>
            <a:ext cx="1530350" cy="1295400"/>
            <a:chOff x="317" y="1277"/>
            <a:chExt cx="964" cy="816"/>
          </a:xfrm>
        </p:grpSpPr>
        <p:sp>
          <p:nvSpPr>
            <p:cNvPr id="555017" name="Text Box 9"/>
            <p:cNvSpPr txBox="1">
              <a:spLocks noChangeArrowheads="1"/>
            </p:cNvSpPr>
            <p:nvPr/>
          </p:nvSpPr>
          <p:spPr bwMode="auto">
            <a:xfrm>
              <a:off x="317" y="1277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C</a:t>
              </a:r>
              <a:r>
                <a:rPr lang="en-US" sz="3000" baseline="-25000">
                  <a:solidFill>
                    <a:srgbClr val="9900CC"/>
                  </a:solidFill>
                </a:rPr>
                <a:t>11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18" name="Text Box 10"/>
            <p:cNvSpPr txBox="1">
              <a:spLocks noChangeArrowheads="1"/>
            </p:cNvSpPr>
            <p:nvPr/>
          </p:nvSpPr>
          <p:spPr bwMode="auto">
            <a:xfrm>
              <a:off x="845" y="1277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C</a:t>
              </a:r>
              <a:r>
                <a:rPr lang="en-US" sz="3000" baseline="-25000">
                  <a:solidFill>
                    <a:srgbClr val="9900CC"/>
                  </a:solidFill>
                </a:rPr>
                <a:t>12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19" name="Text Box 11"/>
            <p:cNvSpPr txBox="1">
              <a:spLocks noChangeArrowheads="1"/>
            </p:cNvSpPr>
            <p:nvPr/>
          </p:nvSpPr>
          <p:spPr bwMode="auto">
            <a:xfrm>
              <a:off x="317" y="1805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C</a:t>
              </a:r>
              <a:r>
                <a:rPr lang="en-US" sz="3000" baseline="-25000">
                  <a:solidFill>
                    <a:srgbClr val="9900CC"/>
                  </a:solidFill>
                </a:rPr>
                <a:t>21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20" name="Text Box 12"/>
            <p:cNvSpPr txBox="1">
              <a:spLocks noChangeArrowheads="1"/>
            </p:cNvSpPr>
            <p:nvPr/>
          </p:nvSpPr>
          <p:spPr bwMode="auto">
            <a:xfrm>
              <a:off x="845" y="1805"/>
              <a:ext cx="4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C</a:t>
              </a:r>
              <a:r>
                <a:rPr lang="en-US" sz="3000" baseline="-25000">
                  <a:solidFill>
                    <a:srgbClr val="9900CC"/>
                  </a:solidFill>
                </a:rPr>
                <a:t>22</a:t>
              </a:r>
              <a:endParaRPr lang="en-US" sz="3000">
                <a:solidFill>
                  <a:srgbClr val="9900CC"/>
                </a:solidFill>
              </a:endParaRPr>
            </a:p>
          </p:txBody>
        </p:sp>
      </p:grpSp>
      <p:sp>
        <p:nvSpPr>
          <p:cNvPr id="555021" name="Text Box 13"/>
          <p:cNvSpPr txBox="1">
            <a:spLocks noChangeArrowheads="1"/>
          </p:cNvSpPr>
          <p:nvPr/>
        </p:nvSpPr>
        <p:spPr bwMode="auto">
          <a:xfrm>
            <a:off x="2532063" y="2193925"/>
            <a:ext cx="528637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800">
                <a:solidFill>
                  <a:srgbClr val="9900CC"/>
                </a:solidFill>
              </a:rPr>
              <a:t>=</a:t>
            </a:r>
            <a:endParaRPr lang="en-US" sz="1800">
              <a:solidFill>
                <a:srgbClr val="9900CC"/>
              </a:solidFill>
            </a:endParaRPr>
          </a:p>
        </p:txBody>
      </p:sp>
      <p:sp>
        <p:nvSpPr>
          <p:cNvPr id="555023" name="Text Box 15"/>
          <p:cNvSpPr txBox="1">
            <a:spLocks noChangeArrowheads="1"/>
          </p:cNvSpPr>
          <p:nvPr/>
        </p:nvSpPr>
        <p:spPr bwMode="auto">
          <a:xfrm>
            <a:off x="5826125" y="2195513"/>
            <a:ext cx="554038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4800">
                <a:solidFill>
                  <a:srgbClr val="9900CC"/>
                </a:solidFill>
                <a:latin typeface="cmsy10" pitchFamily="34" charset="0"/>
              </a:rPr>
              <a:t>£</a:t>
            </a:r>
            <a:endParaRPr lang="en-US" sz="4800">
              <a:solidFill>
                <a:srgbClr val="9900CC"/>
              </a:solidFill>
            </a:endParaRPr>
          </a:p>
        </p:txBody>
      </p:sp>
      <p:grpSp>
        <p:nvGrpSpPr>
          <p:cNvPr id="555042" name="Group 34"/>
          <p:cNvGrpSpPr>
            <a:grpSpLocks/>
          </p:cNvGrpSpPr>
          <p:nvPr/>
        </p:nvGrpSpPr>
        <p:grpSpPr bwMode="auto">
          <a:xfrm>
            <a:off x="3692525" y="1885950"/>
            <a:ext cx="1509713" cy="1295400"/>
            <a:chOff x="2367" y="1277"/>
            <a:chExt cx="951" cy="816"/>
          </a:xfrm>
        </p:grpSpPr>
        <p:sp>
          <p:nvSpPr>
            <p:cNvPr id="555043" name="Text Box 35"/>
            <p:cNvSpPr txBox="1">
              <a:spLocks noChangeArrowheads="1"/>
            </p:cNvSpPr>
            <p:nvPr/>
          </p:nvSpPr>
          <p:spPr bwMode="auto">
            <a:xfrm>
              <a:off x="2367" y="1277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A</a:t>
              </a:r>
              <a:r>
                <a:rPr lang="en-US" sz="3000" baseline="-25000">
                  <a:solidFill>
                    <a:srgbClr val="9900CC"/>
                  </a:solidFill>
                </a:rPr>
                <a:t>11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44" name="Text Box 36"/>
            <p:cNvSpPr txBox="1">
              <a:spLocks noChangeArrowheads="1"/>
            </p:cNvSpPr>
            <p:nvPr/>
          </p:nvSpPr>
          <p:spPr bwMode="auto">
            <a:xfrm>
              <a:off x="2895" y="1277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A</a:t>
              </a:r>
              <a:r>
                <a:rPr lang="en-US" sz="3000" baseline="-25000">
                  <a:solidFill>
                    <a:srgbClr val="9900CC"/>
                  </a:solidFill>
                </a:rPr>
                <a:t>12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45" name="Text Box 37"/>
            <p:cNvSpPr txBox="1">
              <a:spLocks noChangeArrowheads="1"/>
            </p:cNvSpPr>
            <p:nvPr/>
          </p:nvSpPr>
          <p:spPr bwMode="auto">
            <a:xfrm>
              <a:off x="2367" y="1805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A</a:t>
              </a:r>
              <a:r>
                <a:rPr lang="en-US" sz="3000" baseline="-25000">
                  <a:solidFill>
                    <a:srgbClr val="9900CC"/>
                  </a:solidFill>
                </a:rPr>
                <a:t>21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46" name="Text Box 38"/>
            <p:cNvSpPr txBox="1">
              <a:spLocks noChangeArrowheads="1"/>
            </p:cNvSpPr>
            <p:nvPr/>
          </p:nvSpPr>
          <p:spPr bwMode="auto">
            <a:xfrm>
              <a:off x="2895" y="1805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A</a:t>
              </a:r>
              <a:r>
                <a:rPr lang="en-US" sz="3000" baseline="-25000">
                  <a:solidFill>
                    <a:srgbClr val="9900CC"/>
                  </a:solidFill>
                </a:rPr>
                <a:t>22</a:t>
              </a:r>
              <a:endParaRPr lang="en-US" sz="3000">
                <a:solidFill>
                  <a:srgbClr val="9900CC"/>
                </a:solidFill>
              </a:endParaRPr>
            </a:p>
          </p:txBody>
        </p:sp>
      </p:grpSp>
      <p:grpSp>
        <p:nvGrpSpPr>
          <p:cNvPr id="555049" name="Group 41"/>
          <p:cNvGrpSpPr>
            <a:grpSpLocks/>
          </p:cNvGrpSpPr>
          <p:nvPr/>
        </p:nvGrpSpPr>
        <p:grpSpPr bwMode="auto">
          <a:xfrm>
            <a:off x="6996113" y="1885950"/>
            <a:ext cx="1509712" cy="1295400"/>
            <a:chOff x="4407" y="1277"/>
            <a:chExt cx="951" cy="816"/>
          </a:xfrm>
        </p:grpSpPr>
        <p:sp>
          <p:nvSpPr>
            <p:cNvPr id="555050" name="Text Box 42"/>
            <p:cNvSpPr txBox="1">
              <a:spLocks noChangeArrowheads="1"/>
            </p:cNvSpPr>
            <p:nvPr/>
          </p:nvSpPr>
          <p:spPr bwMode="auto">
            <a:xfrm>
              <a:off x="4407" y="1277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B</a:t>
              </a:r>
              <a:r>
                <a:rPr lang="en-US" sz="3000" baseline="-25000">
                  <a:solidFill>
                    <a:srgbClr val="9900CC"/>
                  </a:solidFill>
                </a:rPr>
                <a:t>11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51" name="Text Box 43"/>
            <p:cNvSpPr txBox="1">
              <a:spLocks noChangeArrowheads="1"/>
            </p:cNvSpPr>
            <p:nvPr/>
          </p:nvSpPr>
          <p:spPr bwMode="auto">
            <a:xfrm>
              <a:off x="4935" y="1277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B</a:t>
              </a:r>
              <a:r>
                <a:rPr lang="en-US" sz="3000" baseline="-25000">
                  <a:solidFill>
                    <a:srgbClr val="9900CC"/>
                  </a:solidFill>
                </a:rPr>
                <a:t>12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52" name="Text Box 44"/>
            <p:cNvSpPr txBox="1">
              <a:spLocks noChangeArrowheads="1"/>
            </p:cNvSpPr>
            <p:nvPr/>
          </p:nvSpPr>
          <p:spPr bwMode="auto">
            <a:xfrm>
              <a:off x="4407" y="1805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B</a:t>
              </a:r>
              <a:r>
                <a:rPr lang="en-US" sz="3000" baseline="-25000">
                  <a:solidFill>
                    <a:srgbClr val="9900CC"/>
                  </a:solidFill>
                </a:rPr>
                <a:t>21</a:t>
              </a:r>
              <a:endParaRPr lang="en-US" sz="3000">
                <a:solidFill>
                  <a:srgbClr val="9900CC"/>
                </a:solidFill>
              </a:endParaRPr>
            </a:p>
          </p:txBody>
        </p:sp>
        <p:sp>
          <p:nvSpPr>
            <p:cNvPr id="555053" name="Text Box 45"/>
            <p:cNvSpPr txBox="1">
              <a:spLocks noChangeArrowheads="1"/>
            </p:cNvSpPr>
            <p:nvPr/>
          </p:nvSpPr>
          <p:spPr bwMode="auto">
            <a:xfrm>
              <a:off x="4935" y="1805"/>
              <a:ext cx="4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000" i="1">
                  <a:solidFill>
                    <a:srgbClr val="9900CC"/>
                  </a:solidFill>
                </a:rPr>
                <a:t>B</a:t>
              </a:r>
              <a:r>
                <a:rPr lang="en-US" sz="3000" baseline="-25000">
                  <a:solidFill>
                    <a:srgbClr val="9900CC"/>
                  </a:solidFill>
                </a:rPr>
                <a:t>22</a:t>
              </a:r>
              <a:endParaRPr lang="en-US" sz="3000">
                <a:solidFill>
                  <a:srgbClr val="9900CC"/>
                </a:solidFill>
              </a:endParaRPr>
            </a:p>
          </p:txBody>
        </p:sp>
      </p:grpSp>
      <p:grpSp>
        <p:nvGrpSpPr>
          <p:cNvPr id="555062" name="Group 54"/>
          <p:cNvGrpSpPr>
            <a:grpSpLocks/>
          </p:cNvGrpSpPr>
          <p:nvPr/>
        </p:nvGrpSpPr>
        <p:grpSpPr bwMode="auto">
          <a:xfrm>
            <a:off x="2532063" y="3619500"/>
            <a:ext cx="6472237" cy="1389063"/>
            <a:chOff x="1595" y="2388"/>
            <a:chExt cx="4077" cy="875"/>
          </a:xfrm>
        </p:grpSpPr>
        <p:sp>
          <p:nvSpPr>
            <p:cNvPr id="555022" name="Text Box 14"/>
            <p:cNvSpPr txBox="1">
              <a:spLocks noChangeArrowheads="1"/>
            </p:cNvSpPr>
            <p:nvPr/>
          </p:nvSpPr>
          <p:spPr bwMode="auto">
            <a:xfrm>
              <a:off x="1595" y="2612"/>
              <a:ext cx="333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4800">
                  <a:solidFill>
                    <a:srgbClr val="9900CC"/>
                  </a:solidFill>
                </a:rPr>
                <a:t>=</a:t>
              </a:r>
              <a:endParaRPr lang="en-US" sz="1800">
                <a:solidFill>
                  <a:srgbClr val="9900CC"/>
                </a:solidFill>
              </a:endParaRPr>
            </a:p>
          </p:txBody>
        </p:sp>
        <p:sp>
          <p:nvSpPr>
            <p:cNvPr id="555024" name="Text Box 16"/>
            <p:cNvSpPr txBox="1">
              <a:spLocks noChangeArrowheads="1"/>
            </p:cNvSpPr>
            <p:nvPr/>
          </p:nvSpPr>
          <p:spPr bwMode="auto">
            <a:xfrm>
              <a:off x="3676" y="2612"/>
              <a:ext cx="333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4800">
                  <a:solidFill>
                    <a:srgbClr val="9900CC"/>
                  </a:solidFill>
                  <a:sym typeface="Times New Roman" panose="02020603050405020304" pitchFamily="18" charset="0"/>
                </a:rPr>
                <a:t>+</a:t>
              </a:r>
              <a:endParaRPr lang="en-US" sz="1800">
                <a:solidFill>
                  <a:srgbClr val="9900CC"/>
                </a:solidFill>
              </a:endParaRPr>
            </a:p>
          </p:txBody>
        </p:sp>
        <p:grpSp>
          <p:nvGrpSpPr>
            <p:cNvPr id="555060" name="Group 52"/>
            <p:cNvGrpSpPr>
              <a:grpSpLocks/>
            </p:cNvGrpSpPr>
            <p:nvPr/>
          </p:nvGrpSpPr>
          <p:grpSpPr bwMode="auto">
            <a:xfrm>
              <a:off x="2053" y="2389"/>
              <a:ext cx="1498" cy="872"/>
              <a:chOff x="2053" y="2495"/>
              <a:chExt cx="1498" cy="872"/>
            </a:xfrm>
          </p:grpSpPr>
          <p:grpSp>
            <p:nvGrpSpPr>
              <p:cNvPr id="555027" name="Group 19"/>
              <p:cNvGrpSpPr>
                <a:grpSpLocks/>
              </p:cNvGrpSpPr>
              <p:nvPr/>
            </p:nvGrpSpPr>
            <p:grpSpPr bwMode="auto">
              <a:xfrm>
                <a:off x="2053" y="2495"/>
                <a:ext cx="1498" cy="288"/>
                <a:chOff x="2112" y="2544"/>
                <a:chExt cx="1498" cy="288"/>
              </a:xfrm>
            </p:grpSpPr>
            <p:sp>
              <p:nvSpPr>
                <p:cNvPr id="55502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112" y="2544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11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11</a:t>
                  </a:r>
                  <a:endParaRPr lang="en-US" sz="3000">
                    <a:solidFill>
                      <a:srgbClr val="9900CC"/>
                    </a:solidFill>
                  </a:endParaRPr>
                </a:p>
              </p:txBody>
            </p:sp>
            <p:sp>
              <p:nvSpPr>
                <p:cNvPr id="55502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880" y="2544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11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12</a:t>
                  </a:r>
                </a:p>
              </p:txBody>
            </p:sp>
          </p:grpSp>
          <p:grpSp>
            <p:nvGrpSpPr>
              <p:cNvPr id="555030" name="Group 22"/>
              <p:cNvGrpSpPr>
                <a:grpSpLocks/>
              </p:cNvGrpSpPr>
              <p:nvPr/>
            </p:nvGrpSpPr>
            <p:grpSpPr bwMode="auto">
              <a:xfrm>
                <a:off x="2053" y="3079"/>
                <a:ext cx="1498" cy="288"/>
                <a:chOff x="2095" y="2978"/>
                <a:chExt cx="1498" cy="288"/>
              </a:xfrm>
            </p:grpSpPr>
            <p:sp>
              <p:nvSpPr>
                <p:cNvPr id="5550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095" y="2978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21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11</a:t>
                  </a:r>
                  <a:endParaRPr lang="en-US" sz="3000">
                    <a:solidFill>
                      <a:srgbClr val="9900CC"/>
                    </a:solidFill>
                  </a:endParaRPr>
                </a:p>
              </p:txBody>
            </p:sp>
            <p:sp>
              <p:nvSpPr>
                <p:cNvPr id="55503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863" y="2978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21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12</a:t>
                  </a:r>
                </a:p>
              </p:txBody>
            </p:sp>
          </p:grpSp>
        </p:grpSp>
        <p:grpSp>
          <p:nvGrpSpPr>
            <p:cNvPr id="555061" name="Group 53"/>
            <p:cNvGrpSpPr>
              <a:grpSpLocks/>
            </p:cNvGrpSpPr>
            <p:nvPr/>
          </p:nvGrpSpPr>
          <p:grpSpPr bwMode="auto">
            <a:xfrm>
              <a:off x="4134" y="2389"/>
              <a:ext cx="1498" cy="873"/>
              <a:chOff x="4134" y="2496"/>
              <a:chExt cx="1498" cy="873"/>
            </a:xfrm>
          </p:grpSpPr>
          <p:grpSp>
            <p:nvGrpSpPr>
              <p:cNvPr id="555035" name="Group 27"/>
              <p:cNvGrpSpPr>
                <a:grpSpLocks/>
              </p:cNvGrpSpPr>
              <p:nvPr/>
            </p:nvGrpSpPr>
            <p:grpSpPr bwMode="auto">
              <a:xfrm>
                <a:off x="4134" y="2496"/>
                <a:ext cx="1498" cy="288"/>
                <a:chOff x="4105" y="2544"/>
                <a:chExt cx="1498" cy="288"/>
              </a:xfrm>
            </p:grpSpPr>
            <p:sp>
              <p:nvSpPr>
                <p:cNvPr id="55503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05" y="2544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12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21</a:t>
                  </a:r>
                  <a:endParaRPr lang="en-US" sz="3000">
                    <a:solidFill>
                      <a:srgbClr val="9900CC"/>
                    </a:solidFill>
                  </a:endParaRPr>
                </a:p>
              </p:txBody>
            </p:sp>
            <p:sp>
              <p:nvSpPr>
                <p:cNvPr id="55503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873" y="2544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12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22</a:t>
                  </a:r>
                </a:p>
              </p:txBody>
            </p:sp>
          </p:grpSp>
          <p:grpSp>
            <p:nvGrpSpPr>
              <p:cNvPr id="555038" name="Group 30"/>
              <p:cNvGrpSpPr>
                <a:grpSpLocks/>
              </p:cNvGrpSpPr>
              <p:nvPr/>
            </p:nvGrpSpPr>
            <p:grpSpPr bwMode="auto">
              <a:xfrm>
                <a:off x="4134" y="3081"/>
                <a:ext cx="1498" cy="288"/>
                <a:chOff x="4135" y="2980"/>
                <a:chExt cx="1498" cy="288"/>
              </a:xfrm>
            </p:grpSpPr>
            <p:sp>
              <p:nvSpPr>
                <p:cNvPr id="55503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135" y="2980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22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21</a:t>
                  </a:r>
                  <a:endParaRPr lang="en-US" sz="3000">
                    <a:solidFill>
                      <a:srgbClr val="9900CC"/>
                    </a:solidFill>
                  </a:endParaRPr>
                </a:p>
              </p:txBody>
            </p:sp>
            <p:sp>
              <p:nvSpPr>
                <p:cNvPr id="55504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903" y="2980"/>
                  <a:ext cx="73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sz="3000" i="1">
                      <a:solidFill>
                        <a:srgbClr val="9900CC"/>
                      </a:solidFill>
                    </a:rPr>
                    <a:t>A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22</a:t>
                  </a:r>
                  <a:r>
                    <a:rPr lang="en-US" sz="3000" i="1">
                      <a:solidFill>
                        <a:srgbClr val="9900CC"/>
                      </a:solidFill>
                    </a:rPr>
                    <a:t>B</a:t>
                  </a:r>
                  <a:r>
                    <a:rPr lang="en-US" sz="3000" baseline="-25000">
                      <a:solidFill>
                        <a:srgbClr val="9900CC"/>
                      </a:solidFill>
                    </a:rPr>
                    <a:t>22</a:t>
                  </a:r>
                </a:p>
              </p:txBody>
            </p:sp>
          </p:grpSp>
        </p:grpSp>
        <p:sp>
          <p:nvSpPr>
            <p:cNvPr id="555055" name="AutoShape 47"/>
            <p:cNvSpPr>
              <a:spLocks noChangeArrowheads="1"/>
            </p:cNvSpPr>
            <p:nvPr/>
          </p:nvSpPr>
          <p:spPr bwMode="auto">
            <a:xfrm>
              <a:off x="1993" y="2388"/>
              <a:ext cx="1617" cy="874"/>
            </a:xfrm>
            <a:prstGeom prst="bracketPair">
              <a:avLst>
                <a:gd name="adj" fmla="val 6981"/>
              </a:avLst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55056" name="AutoShape 48"/>
            <p:cNvSpPr>
              <a:spLocks noChangeArrowheads="1"/>
            </p:cNvSpPr>
            <p:nvPr/>
          </p:nvSpPr>
          <p:spPr bwMode="auto">
            <a:xfrm>
              <a:off x="4055" y="2389"/>
              <a:ext cx="1617" cy="874"/>
            </a:xfrm>
            <a:prstGeom prst="bracketPair">
              <a:avLst>
                <a:gd name="adj" fmla="val 6981"/>
              </a:avLst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55057" name="AutoShape 49"/>
          <p:cNvSpPr>
            <a:spLocks noChangeArrowheads="1"/>
          </p:cNvSpPr>
          <p:nvPr/>
        </p:nvSpPr>
        <p:spPr bwMode="auto">
          <a:xfrm>
            <a:off x="422275" y="1885950"/>
            <a:ext cx="1792288" cy="12954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5058" name="AutoShape 50"/>
          <p:cNvSpPr>
            <a:spLocks noChangeArrowheads="1"/>
          </p:cNvSpPr>
          <p:nvPr/>
        </p:nvSpPr>
        <p:spPr bwMode="auto">
          <a:xfrm>
            <a:off x="3581400" y="1885950"/>
            <a:ext cx="1792288" cy="12954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5059" name="AutoShape 51"/>
          <p:cNvSpPr>
            <a:spLocks noChangeArrowheads="1"/>
          </p:cNvSpPr>
          <p:nvPr/>
        </p:nvSpPr>
        <p:spPr bwMode="auto">
          <a:xfrm>
            <a:off x="6818313" y="1885950"/>
            <a:ext cx="1792287" cy="1295400"/>
          </a:xfrm>
          <a:prstGeom prst="bracketPair">
            <a:avLst>
              <a:gd name="adj" fmla="val 6981"/>
            </a:avLst>
          </a:prstGeom>
          <a:noFill/>
          <a:ln w="19050">
            <a:solidFill>
              <a:srgbClr val="99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24F6-75EA-4861-8098-37E74F62E7F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65954" name="Rectangle 2"/>
          <p:cNvSpPr>
            <a:spLocks noChangeArrowheads="1"/>
          </p:cNvSpPr>
          <p:nvPr/>
        </p:nvSpPr>
        <p:spPr bwMode="auto">
          <a:xfrm>
            <a:off x="228600" y="914400"/>
            <a:ext cx="7594600" cy="43910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float *T = Cilk_alloca(n*n*sizeof(float));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Mult(C22,A21,B12,n/2);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Mult(T12,A12,B22,n/2);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Mult(T22,A22,B22,n/2);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Multiply in Pseudo-Cilk</a:t>
            </a:r>
          </a:p>
        </p:txBody>
      </p:sp>
      <p:sp>
        <p:nvSpPr>
          <p:cNvPr id="765956" name="Text Box 4"/>
          <p:cNvSpPr txBox="1">
            <a:spLocks noChangeArrowheads="1"/>
          </p:cNvSpPr>
          <p:nvPr/>
        </p:nvSpPr>
        <p:spPr bwMode="auto">
          <a:xfrm>
            <a:off x="228600" y="5481638"/>
            <a:ext cx="1773238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C </a:t>
            </a:r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i="1">
                <a:solidFill>
                  <a:srgbClr val="9900CC"/>
                </a:solidFill>
                <a:latin typeface="cmsy10" pitchFamily="34" charset="0"/>
              </a:rPr>
              <a:t>¢ </a:t>
            </a:r>
            <a:r>
              <a:rPr lang="en-US" i="1">
                <a:solidFill>
                  <a:srgbClr val="9900CC"/>
                </a:solidFill>
              </a:rPr>
              <a:t>B</a:t>
            </a:r>
            <a:endParaRPr lang="en-US">
              <a:solidFill>
                <a:srgbClr val="9900CC"/>
              </a:solidFill>
            </a:endParaRPr>
          </a:p>
        </p:txBody>
      </p:sp>
      <p:sp>
        <p:nvSpPr>
          <p:cNvPr id="765958" name="AutoShape 6"/>
          <p:cNvSpPr>
            <a:spLocks noChangeArrowheads="1"/>
          </p:cNvSpPr>
          <p:nvPr/>
        </p:nvSpPr>
        <p:spPr bwMode="auto">
          <a:xfrm>
            <a:off x="4572000" y="4953000"/>
            <a:ext cx="3962400" cy="1235075"/>
          </a:xfrm>
          <a:prstGeom prst="wedgeRoundRectCallout">
            <a:avLst>
              <a:gd name="adj1" fmla="val -62699"/>
              <a:gd name="adj2" fmla="val -361694"/>
              <a:gd name="adj3" fmla="val 16667"/>
            </a:avLst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i="1"/>
              <a:t>Absence of type declarations.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C7C42-F807-43FA-B94F-5F38C483132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68002" name="Rectangle 2"/>
          <p:cNvSpPr>
            <a:spLocks noChangeArrowheads="1"/>
          </p:cNvSpPr>
          <p:nvPr/>
        </p:nvSpPr>
        <p:spPr bwMode="auto">
          <a:xfrm>
            <a:off x="228600" y="914400"/>
            <a:ext cx="7594600" cy="43910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float *T = Cilk_alloca(n*n*sizeof(float));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Mult(C22,A21,B12,n/2);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Mult(T12,A12,B22,n/2);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Mult(T22,A22,B22,n/2);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768004" name="Text Box 4"/>
          <p:cNvSpPr txBox="1">
            <a:spLocks noChangeArrowheads="1"/>
          </p:cNvSpPr>
          <p:nvPr/>
        </p:nvSpPr>
        <p:spPr bwMode="auto">
          <a:xfrm>
            <a:off x="228600" y="5481638"/>
            <a:ext cx="1773238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C </a:t>
            </a:r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i="1">
                <a:solidFill>
                  <a:srgbClr val="9900CC"/>
                </a:solidFill>
                <a:latin typeface="cmsy10" pitchFamily="34" charset="0"/>
              </a:rPr>
              <a:t>¢ </a:t>
            </a:r>
            <a:r>
              <a:rPr lang="en-US" i="1">
                <a:solidFill>
                  <a:srgbClr val="9900CC"/>
                </a:solidFill>
              </a:rPr>
              <a:t>B</a:t>
            </a:r>
            <a:endParaRPr lang="en-US">
              <a:solidFill>
                <a:srgbClr val="9900CC"/>
              </a:solidFill>
            </a:endParaRPr>
          </a:p>
        </p:txBody>
      </p:sp>
      <p:sp>
        <p:nvSpPr>
          <p:cNvPr id="768008" name="AutoShape 8"/>
          <p:cNvSpPr>
            <a:spLocks noChangeArrowheads="1"/>
          </p:cNvSpPr>
          <p:nvPr/>
        </p:nvSpPr>
        <p:spPr bwMode="auto">
          <a:xfrm>
            <a:off x="4260850" y="5140325"/>
            <a:ext cx="4273550" cy="1047750"/>
          </a:xfrm>
          <a:prstGeom prst="wedgeRoundRectCallout">
            <a:avLst>
              <a:gd name="adj1" fmla="val -116755"/>
              <a:gd name="adj2" fmla="val -375759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i="1"/>
              <a:t>Coarsen base cases for efficiency.</a:t>
            </a:r>
          </a:p>
        </p:txBody>
      </p:sp>
      <p:sp>
        <p:nvSpPr>
          <p:cNvPr id="768010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Matrix Multiply in Pseudo-Cilk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2596F-E2D2-44E0-A00B-B6D4054D2E6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70050" name="Rectangle 2"/>
          <p:cNvSpPr>
            <a:spLocks noChangeArrowheads="1"/>
          </p:cNvSpPr>
          <p:nvPr/>
        </p:nvSpPr>
        <p:spPr bwMode="auto">
          <a:xfrm>
            <a:off x="228600" y="914400"/>
            <a:ext cx="7594600" cy="43910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float *T = Cilk_alloca(n*n*sizeof(float));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Mult(C22,A21,B12,n/2);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Mult(T12,A12,B22,n/2);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Mult(T22,A22,B22,n/2);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770052" name="Text Box 4"/>
          <p:cNvSpPr txBox="1">
            <a:spLocks noChangeArrowheads="1"/>
          </p:cNvSpPr>
          <p:nvPr/>
        </p:nvSpPr>
        <p:spPr bwMode="auto">
          <a:xfrm>
            <a:off x="228600" y="5481638"/>
            <a:ext cx="1773238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C </a:t>
            </a:r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i="1">
                <a:solidFill>
                  <a:srgbClr val="9900CC"/>
                </a:solidFill>
                <a:latin typeface="cmsy10" pitchFamily="34" charset="0"/>
              </a:rPr>
              <a:t>¢ </a:t>
            </a:r>
            <a:r>
              <a:rPr lang="en-US" i="1">
                <a:solidFill>
                  <a:srgbClr val="9900CC"/>
                </a:solidFill>
              </a:rPr>
              <a:t>B</a:t>
            </a:r>
            <a:endParaRPr lang="en-US">
              <a:solidFill>
                <a:srgbClr val="9900CC"/>
              </a:solidFill>
            </a:endParaRPr>
          </a:p>
        </p:txBody>
      </p:sp>
      <p:sp>
        <p:nvSpPr>
          <p:cNvPr id="770053" name="AutoShape 5"/>
          <p:cNvSpPr>
            <a:spLocks noChangeArrowheads="1"/>
          </p:cNvSpPr>
          <p:nvPr/>
        </p:nvSpPr>
        <p:spPr bwMode="auto">
          <a:xfrm>
            <a:off x="4489450" y="4306888"/>
            <a:ext cx="4273550" cy="1997075"/>
          </a:xfrm>
          <a:prstGeom prst="wedgeRoundRectCallout">
            <a:avLst>
              <a:gd name="adj1" fmla="val -78194"/>
              <a:gd name="adj2" fmla="val -178458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i="1"/>
              <a:t>Submatrices are produced by pointer calculation, not copying of elements.</a:t>
            </a:r>
          </a:p>
        </p:txBody>
      </p:sp>
      <p:sp>
        <p:nvSpPr>
          <p:cNvPr id="770057" name="AutoShape 9"/>
          <p:cNvSpPr>
            <a:spLocks noChangeArrowheads="1"/>
          </p:cNvSpPr>
          <p:nvPr/>
        </p:nvSpPr>
        <p:spPr bwMode="auto">
          <a:xfrm>
            <a:off x="5105400" y="1906588"/>
            <a:ext cx="3657600" cy="1522412"/>
          </a:xfrm>
          <a:prstGeom prst="wedgeRoundRectCallout">
            <a:avLst>
              <a:gd name="adj1" fmla="val -52995"/>
              <a:gd name="adj2" fmla="val -94630"/>
              <a:gd name="adj3" fmla="val 16667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i="1"/>
              <a:t>Also need a row-size argument for array indexing.</a:t>
            </a:r>
          </a:p>
        </p:txBody>
      </p:sp>
      <p:sp>
        <p:nvSpPr>
          <p:cNvPr id="770059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Matrix Multiply in Pseudo-Cilk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0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0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3" grpId="0" animBg="1" autoUpdateAnimBg="0"/>
      <p:bldP spid="77005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B7137-1330-4E6E-9092-4BEFE722880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228600" y="914400"/>
            <a:ext cx="7594600" cy="43910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float *T = Cilk_alloca(n*n*sizeof(float));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Mult(C22,A21,B12,n/2);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Mult(T12,A12,B22,n/2);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Mult(T22,A22,B22,n/2);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228600" y="5481638"/>
            <a:ext cx="1773238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C </a:t>
            </a:r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i="1">
                <a:solidFill>
                  <a:srgbClr val="9900CC"/>
                </a:solidFill>
                <a:latin typeface="cmsy10" pitchFamily="34" charset="0"/>
              </a:rPr>
              <a:t>¢ </a:t>
            </a:r>
            <a:r>
              <a:rPr lang="en-US" i="1">
                <a:solidFill>
                  <a:srgbClr val="9900CC"/>
                </a:solidFill>
              </a:rPr>
              <a:t>B</a:t>
            </a:r>
            <a:endParaRPr lang="en-US">
              <a:solidFill>
                <a:srgbClr val="9900CC"/>
              </a:solidFill>
            </a:endParaRPr>
          </a:p>
        </p:txBody>
      </p:sp>
      <p:sp>
        <p:nvSpPr>
          <p:cNvPr id="754694" name="Rectangle 6"/>
          <p:cNvSpPr>
            <a:spLocks noChangeArrowheads="1"/>
          </p:cNvSpPr>
          <p:nvPr/>
        </p:nvSpPr>
        <p:spPr bwMode="auto">
          <a:xfrm>
            <a:off x="4371975" y="4033838"/>
            <a:ext cx="4565650" cy="2513012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</a:rPr>
              <a:t> </a:t>
            </a:r>
            <a:r>
              <a:rPr lang="en-US" sz="2200" b="1">
                <a:latin typeface="Courier New" panose="02070309020205020404" pitchFamily="49" charset="0"/>
              </a:rPr>
              <a:t>void Add(*C, *T,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Add(C11,T11,n/2);</a:t>
            </a:r>
            <a:endParaRPr lang="en-US" sz="22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Add(C12,T12,n/2);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  <a:endParaRPr lang="en-US" sz="22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Add(C21,T21,n/2);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  <a:endParaRPr lang="en-US" sz="22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Add(C22,T22,n/2);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754695" name="Text Box 7"/>
          <p:cNvSpPr txBox="1">
            <a:spLocks noChangeArrowheads="1"/>
          </p:cNvSpPr>
          <p:nvPr/>
        </p:nvSpPr>
        <p:spPr bwMode="auto">
          <a:xfrm>
            <a:off x="2241550" y="6015038"/>
            <a:ext cx="2019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C </a:t>
            </a:r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 i="1">
                <a:solidFill>
                  <a:srgbClr val="9900CC"/>
                </a:solidFill>
              </a:rPr>
              <a:t>C </a:t>
            </a:r>
            <a:r>
              <a:rPr lang="en-US">
                <a:solidFill>
                  <a:srgbClr val="9900CC"/>
                </a:solidFill>
              </a:rPr>
              <a:t>+ </a:t>
            </a:r>
            <a:r>
              <a:rPr lang="en-US" i="1">
                <a:solidFill>
                  <a:srgbClr val="9900CC"/>
                </a:solidFill>
              </a:rPr>
              <a:t>T</a:t>
            </a:r>
            <a:endParaRPr lang="en-US">
              <a:solidFill>
                <a:srgbClr val="9900CC"/>
              </a:solidFill>
            </a:endParaRPr>
          </a:p>
        </p:txBody>
      </p:sp>
      <p:sp>
        <p:nvSpPr>
          <p:cNvPr id="754698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Matrix Multiply in Pseudo-Cilk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C1165-07E8-44E2-AFF1-7EC01C987B2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57075" name="Rectangle 19"/>
          <p:cNvSpPr>
            <a:spLocks noChangeArrowheads="1"/>
          </p:cNvSpPr>
          <p:nvPr/>
        </p:nvSpPr>
        <p:spPr bwMode="auto">
          <a:xfrm>
            <a:off x="2755900" y="4648200"/>
            <a:ext cx="5318125" cy="531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A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=	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  ?</a:t>
            </a:r>
          </a:p>
        </p:txBody>
      </p:sp>
      <p:sp>
        <p:nvSpPr>
          <p:cNvPr id="557062" name="Rectangle 6"/>
          <p:cNvSpPr>
            <a:spLocks noChangeArrowheads="1"/>
          </p:cNvSpPr>
          <p:nvPr/>
        </p:nvSpPr>
        <p:spPr bwMode="auto">
          <a:xfrm>
            <a:off x="4603750" y="4648200"/>
            <a:ext cx="3502025" cy="531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4</a:t>
            </a:r>
            <a:r>
              <a:rPr lang="en-US" sz="18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A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(1)</a:t>
            </a:r>
          </a:p>
        </p:txBody>
      </p:sp>
      <p:sp>
        <p:nvSpPr>
          <p:cNvPr id="557059" name="Rectangle 3"/>
          <p:cNvSpPr>
            <a:spLocks noChangeArrowheads="1"/>
          </p:cNvSpPr>
          <p:nvPr/>
        </p:nvSpPr>
        <p:spPr bwMode="auto">
          <a:xfrm>
            <a:off x="1670050" y="1119188"/>
            <a:ext cx="5721350" cy="3170237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800" b="1">
                <a:latin typeface="Courier New" panose="02070309020205020404" pitchFamily="49" charset="0"/>
              </a:rPr>
              <a:t> void Add(*C, *T,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800" b="1">
                <a:sym typeface="Times New Roman" panose="02020603050405020304" pitchFamily="18" charset="0"/>
              </a:rPr>
              <a:t> </a:t>
            </a:r>
            <a:r>
              <a:rPr lang="en-US" sz="28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Add(C11,T11,n/2);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Add(C12,T12,n/2);</a:t>
            </a:r>
            <a:r>
              <a:rPr lang="en-US" sz="2800" b="1" i="1">
                <a:sym typeface="Times New Roman" panose="02020603050405020304" pitchFamily="18" charset="0"/>
              </a:rPr>
              <a:t> 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Add(C21,T21,n/2);</a:t>
            </a:r>
            <a:r>
              <a:rPr lang="en-US" sz="2800" b="1" i="1">
                <a:sym typeface="Times New Roman" panose="02020603050405020304" pitchFamily="18" charset="0"/>
              </a:rPr>
              <a:t> 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Add(C22,T22,n/2);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of Matrix Addition</a:t>
            </a:r>
          </a:p>
        </p:txBody>
      </p:sp>
      <p:sp>
        <p:nvSpPr>
          <p:cNvPr id="557063" name="Rectangle 7"/>
          <p:cNvSpPr>
            <a:spLocks noChangeArrowheads="1"/>
          </p:cNvSpPr>
          <p:nvPr/>
        </p:nvSpPr>
        <p:spPr bwMode="auto">
          <a:xfrm>
            <a:off x="1409700" y="4648200"/>
            <a:ext cx="13779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557069" name="Rectangle 13"/>
          <p:cNvSpPr>
            <a:spLocks noChangeArrowheads="1"/>
          </p:cNvSpPr>
          <p:nvPr/>
        </p:nvSpPr>
        <p:spPr bwMode="auto">
          <a:xfrm>
            <a:off x="876300" y="5867400"/>
            <a:ext cx="73533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baseline="30000">
                <a:solidFill>
                  <a:srgbClr val="9900CC"/>
                </a:solidFill>
              </a:rPr>
              <a:t>4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  <a:sym typeface="Symbol" panose="05050102010706020507" pitchFamily="18" charset="2"/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</a:rPr>
              <a:t>À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(1)</a:t>
            </a:r>
            <a:r>
              <a:rPr lang="en-US" sz="3200">
                <a:solidFill>
                  <a:srgbClr val="009999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57071" name="Rectangle 15"/>
          <p:cNvSpPr>
            <a:spLocks noChangeArrowheads="1"/>
          </p:cNvSpPr>
          <p:nvPr/>
        </p:nvSpPr>
        <p:spPr bwMode="auto">
          <a:xfrm>
            <a:off x="5651500" y="508476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  <p:sp>
        <p:nvSpPr>
          <p:cNvPr id="557074" name="Rectangle 18"/>
          <p:cNvSpPr>
            <a:spLocks noChangeArrowheads="1"/>
          </p:cNvSpPr>
          <p:nvPr/>
        </p:nvSpPr>
        <p:spPr bwMode="auto">
          <a:xfrm>
            <a:off x="2755900" y="5138738"/>
            <a:ext cx="40259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		=	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7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7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2" grpId="0" uiExpand="1" animBg="1"/>
      <p:bldP spid="557069" grpId="0"/>
      <p:bldP spid="557071" grpId="0"/>
      <p:bldP spid="5570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13C-44E4-4EA9-AE40-6F71CAAACEB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11342" name="Rectangle 14"/>
          <p:cNvSpPr>
            <a:spLocks noChangeArrowheads="1"/>
          </p:cNvSpPr>
          <p:nvPr/>
        </p:nvSpPr>
        <p:spPr bwMode="auto">
          <a:xfrm>
            <a:off x="1670050" y="1119188"/>
            <a:ext cx="5721350" cy="3170237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800" b="1">
                <a:latin typeface="Courier New" panose="02070309020205020404" pitchFamily="49" charset="0"/>
              </a:rPr>
              <a:t> void Add(*C, *T,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800" b="1">
                <a:sym typeface="Times New Roman" panose="02020603050405020304" pitchFamily="18" charset="0"/>
              </a:rPr>
              <a:t> </a:t>
            </a:r>
            <a:r>
              <a:rPr lang="en-US" sz="28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Add(C11,T11,n/2);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Add(C12,T12,n/2);</a:t>
            </a:r>
            <a:r>
              <a:rPr lang="en-US" sz="2800" b="1" i="1">
                <a:sym typeface="Times New Roman" panose="02020603050405020304" pitchFamily="18" charset="0"/>
              </a:rPr>
              <a:t> 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Add(C21,T21,n/2);</a:t>
            </a:r>
            <a:r>
              <a:rPr lang="en-US" sz="2800" b="1" i="1">
                <a:sym typeface="Times New Roman" panose="02020603050405020304" pitchFamily="18" charset="0"/>
              </a:rPr>
              <a:t> 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Add(C22,T22,n/2);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611343" name="Rectangle 15"/>
          <p:cNvSpPr>
            <a:spLocks noChangeArrowheads="1"/>
          </p:cNvSpPr>
          <p:nvPr/>
        </p:nvSpPr>
        <p:spPr bwMode="auto">
          <a:xfrm>
            <a:off x="1670050" y="1119188"/>
            <a:ext cx="5721350" cy="3170237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800" b="1">
                <a:latin typeface="Courier New" panose="02070309020205020404" pitchFamily="49" charset="0"/>
              </a:rPr>
              <a:t> void Add(*C, *T,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800" b="1">
                <a:sym typeface="Times New Roman" panose="02020603050405020304" pitchFamily="18" charset="0"/>
              </a:rPr>
              <a:t> </a:t>
            </a:r>
            <a:r>
              <a:rPr lang="en-US" sz="28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800" b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8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spawn Add(C11,T11,n/2);</a:t>
            </a:r>
            <a:endParaRPr lang="en-US" sz="2800" b="1">
              <a:solidFill>
                <a:schemeClr val="bg2"/>
              </a:solidFill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spawn Add(C12,T12,n/2);</a:t>
            </a:r>
            <a:r>
              <a:rPr lang="en-US" sz="28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  <a:endParaRPr lang="en-US" sz="2800" b="1">
              <a:solidFill>
                <a:schemeClr val="bg2"/>
              </a:solidFill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spawn Add(C21,T21,n/2);</a:t>
            </a:r>
            <a:r>
              <a:rPr lang="en-US" sz="28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  <a:endParaRPr lang="en-US" sz="2800" b="1">
              <a:solidFill>
                <a:schemeClr val="bg2"/>
              </a:solidFill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 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Add(C22,T22,n/2);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611338" name="Rectangle 10"/>
          <p:cNvSpPr>
            <a:spLocks noChangeArrowheads="1"/>
          </p:cNvSpPr>
          <p:nvPr/>
        </p:nvSpPr>
        <p:spPr bwMode="auto">
          <a:xfrm>
            <a:off x="2759075" y="4648200"/>
            <a:ext cx="5318125" cy="531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A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  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?</a:t>
            </a:r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 of Matrix Addition</a:t>
            </a:r>
          </a:p>
        </p:txBody>
      </p:sp>
      <p:sp>
        <p:nvSpPr>
          <p:cNvPr id="611332" name="Rectangle 4"/>
          <p:cNvSpPr>
            <a:spLocks noChangeArrowheads="1"/>
          </p:cNvSpPr>
          <p:nvPr/>
        </p:nvSpPr>
        <p:spPr bwMode="auto">
          <a:xfrm>
            <a:off x="4572000" y="4648200"/>
            <a:ext cx="3505200" cy="531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A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(1)</a:t>
            </a:r>
          </a:p>
        </p:txBody>
      </p:sp>
      <p:sp>
        <p:nvSpPr>
          <p:cNvPr id="611333" name="Rectangle 5"/>
          <p:cNvSpPr>
            <a:spLocks noChangeArrowheads="1"/>
          </p:cNvSpPr>
          <p:nvPr/>
        </p:nvSpPr>
        <p:spPr bwMode="auto">
          <a:xfrm>
            <a:off x="1485900" y="4648200"/>
            <a:ext cx="13017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611334" name="Rectangle 6"/>
          <p:cNvSpPr>
            <a:spLocks noChangeArrowheads="1"/>
          </p:cNvSpPr>
          <p:nvPr/>
        </p:nvSpPr>
        <p:spPr bwMode="auto">
          <a:xfrm>
            <a:off x="876300" y="5867400"/>
            <a:ext cx="73533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baseline="30000">
                <a:solidFill>
                  <a:srgbClr val="9900CC"/>
                </a:solidFill>
              </a:rPr>
              <a:t>1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1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 lg</a:t>
            </a:r>
            <a:r>
              <a:rPr lang="en-US" sz="3200" baseline="30000">
                <a:solidFill>
                  <a:srgbClr val="9900CC"/>
                </a:solidFill>
              </a:rPr>
              <a:t>0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611335" name="Rectangle 7"/>
          <p:cNvSpPr>
            <a:spLocks noChangeArrowheads="1"/>
          </p:cNvSpPr>
          <p:nvPr/>
        </p:nvSpPr>
        <p:spPr bwMode="auto">
          <a:xfrm>
            <a:off x="5956300" y="508476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</a:t>
            </a:r>
            <a:r>
              <a:rPr lang="en-US">
                <a:solidFill>
                  <a:srgbClr val="CC0000"/>
                </a:solidFill>
                <a:sym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</a:p>
        </p:txBody>
      </p:sp>
      <p:sp>
        <p:nvSpPr>
          <p:cNvPr id="611337" name="Rectangle 9"/>
          <p:cNvSpPr>
            <a:spLocks noChangeArrowheads="1"/>
          </p:cNvSpPr>
          <p:nvPr/>
        </p:nvSpPr>
        <p:spPr bwMode="auto">
          <a:xfrm>
            <a:off x="2759075" y="5138738"/>
            <a:ext cx="447992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		=	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(lg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 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11340" name="AutoShape 12"/>
          <p:cNvSpPr>
            <a:spLocks/>
          </p:cNvSpPr>
          <p:nvPr/>
        </p:nvSpPr>
        <p:spPr bwMode="auto">
          <a:xfrm>
            <a:off x="1920875" y="19050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1341" name="Text Box 13"/>
          <p:cNvSpPr txBox="1">
            <a:spLocks noChangeArrowheads="1"/>
          </p:cNvSpPr>
          <p:nvPr/>
        </p:nvSpPr>
        <p:spPr bwMode="auto">
          <a:xfrm>
            <a:off x="152400" y="2287588"/>
            <a:ext cx="17653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accent2"/>
                </a:solidFill>
              </a:rPr>
              <a:t>maximum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43" grpId="0" animBg="1"/>
      <p:bldP spid="611332" grpId="0" animBg="1"/>
      <p:bldP spid="611334" grpId="0"/>
      <p:bldP spid="611335" grpId="0"/>
      <p:bldP spid="611337" grpId="0"/>
      <p:bldP spid="611340" grpId="0" animBg="1"/>
      <p:bldP spid="6113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 wrap="none" anchor="t"/>
          <a:lstStyle/>
          <a:p>
            <a:r>
              <a:rPr lang="en-US" smtClean="0"/>
              <a:t>Algorithmic Complexity Measures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127125" y="806450"/>
            <a:ext cx="6824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i="1" baseline="-25000">
                <a:solidFill>
                  <a:srgbClr val="9900CC"/>
                </a:solidFill>
              </a:rPr>
              <a:t>P</a:t>
            </a:r>
            <a:r>
              <a:rPr lang="en-US">
                <a:solidFill>
                  <a:srgbClr val="9900CC"/>
                </a:solidFill>
              </a:rPr>
              <a:t> =</a:t>
            </a:r>
            <a:r>
              <a:rPr lang="en-US"/>
              <a:t> execution time on </a:t>
            </a:r>
            <a:r>
              <a:rPr lang="en-US" i="1">
                <a:solidFill>
                  <a:srgbClr val="9900CC"/>
                </a:solidFill>
              </a:rPr>
              <a:t>P</a:t>
            </a:r>
            <a:r>
              <a:rPr lang="en-US"/>
              <a:t> processors</a:t>
            </a:r>
          </a:p>
        </p:txBody>
      </p:sp>
      <p:sp>
        <p:nvSpPr>
          <p:cNvPr id="52228" name="Text Box 46"/>
          <p:cNvSpPr txBox="1">
            <a:spLocks noChangeArrowheads="1"/>
          </p:cNvSpPr>
          <p:nvPr/>
        </p:nvSpPr>
        <p:spPr bwMode="auto">
          <a:xfrm>
            <a:off x="5507038" y="1841500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</a:rPr>
              <a:t>1</a:t>
            </a:r>
            <a:r>
              <a:rPr lang="en-US"/>
              <a:t> = </a:t>
            </a:r>
            <a:r>
              <a:rPr lang="en-US" b="1" i="1">
                <a:solidFill>
                  <a:schemeClr val="accent1"/>
                </a:solidFill>
              </a:rPr>
              <a:t>work</a:t>
            </a:r>
            <a:endParaRPr lang="en-US" b="1" i="1"/>
          </a:p>
        </p:txBody>
      </p:sp>
      <p:grpSp>
        <p:nvGrpSpPr>
          <p:cNvPr id="52229" name="Group 48"/>
          <p:cNvGrpSpPr>
            <a:grpSpLocks/>
          </p:cNvGrpSpPr>
          <p:nvPr/>
        </p:nvGrpSpPr>
        <p:grpSpPr bwMode="auto">
          <a:xfrm>
            <a:off x="381000" y="1828800"/>
            <a:ext cx="3733800" cy="4648200"/>
            <a:chOff x="240" y="1152"/>
            <a:chExt cx="2352" cy="2928"/>
          </a:xfrm>
        </p:grpSpPr>
        <p:sp>
          <p:nvSpPr>
            <p:cNvPr id="52233" name="Oval 49"/>
            <p:cNvSpPr>
              <a:spLocks noChangeArrowheads="1"/>
            </p:cNvSpPr>
            <p:nvPr/>
          </p:nvSpPr>
          <p:spPr bwMode="auto">
            <a:xfrm>
              <a:off x="210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34" name="Oval 50"/>
            <p:cNvSpPr>
              <a:spLocks noChangeArrowheads="1"/>
            </p:cNvSpPr>
            <p:nvPr/>
          </p:nvSpPr>
          <p:spPr bwMode="auto">
            <a:xfrm>
              <a:off x="18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35" name="Oval 51"/>
            <p:cNvSpPr>
              <a:spLocks noChangeArrowheads="1"/>
            </p:cNvSpPr>
            <p:nvPr/>
          </p:nvSpPr>
          <p:spPr bwMode="auto">
            <a:xfrm>
              <a:off x="1800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36" name="Oval 52"/>
            <p:cNvSpPr>
              <a:spLocks noChangeArrowheads="1"/>
            </p:cNvSpPr>
            <p:nvPr/>
          </p:nvSpPr>
          <p:spPr bwMode="auto">
            <a:xfrm>
              <a:off x="240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37" name="Oval 53"/>
            <p:cNvSpPr>
              <a:spLocks noChangeArrowheads="1"/>
            </p:cNvSpPr>
            <p:nvPr/>
          </p:nvSpPr>
          <p:spPr bwMode="auto">
            <a:xfrm>
              <a:off x="24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38" name="Oval 54"/>
            <p:cNvSpPr>
              <a:spLocks noChangeArrowheads="1"/>
            </p:cNvSpPr>
            <p:nvPr/>
          </p:nvSpPr>
          <p:spPr bwMode="auto">
            <a:xfrm>
              <a:off x="1224" y="115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39" name="Oval 55"/>
            <p:cNvSpPr>
              <a:spLocks noChangeArrowheads="1"/>
            </p:cNvSpPr>
            <p:nvPr/>
          </p:nvSpPr>
          <p:spPr bwMode="auto">
            <a:xfrm>
              <a:off x="1224" y="149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0" name="Oval 56"/>
            <p:cNvSpPr>
              <a:spLocks noChangeArrowheads="1"/>
            </p:cNvSpPr>
            <p:nvPr/>
          </p:nvSpPr>
          <p:spPr bwMode="auto">
            <a:xfrm>
              <a:off x="1824" y="388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1" name="Oval 57"/>
            <p:cNvSpPr>
              <a:spLocks noChangeArrowheads="1"/>
            </p:cNvSpPr>
            <p:nvPr/>
          </p:nvSpPr>
          <p:spPr bwMode="auto">
            <a:xfrm>
              <a:off x="624" y="183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2" name="Oval 58"/>
            <p:cNvSpPr>
              <a:spLocks noChangeArrowheads="1"/>
            </p:cNvSpPr>
            <p:nvPr/>
          </p:nvSpPr>
          <p:spPr bwMode="auto">
            <a:xfrm>
              <a:off x="624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3" name="Oval 59"/>
            <p:cNvSpPr>
              <a:spLocks noChangeArrowheads="1"/>
            </p:cNvSpPr>
            <p:nvPr/>
          </p:nvSpPr>
          <p:spPr bwMode="auto">
            <a:xfrm>
              <a:off x="624" y="3204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4" name="Oval 60"/>
            <p:cNvSpPr>
              <a:spLocks noChangeArrowheads="1"/>
            </p:cNvSpPr>
            <p:nvPr/>
          </p:nvSpPr>
          <p:spPr bwMode="auto">
            <a:xfrm>
              <a:off x="624" y="3546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5" name="Oval 61"/>
            <p:cNvSpPr>
              <a:spLocks noChangeArrowheads="1"/>
            </p:cNvSpPr>
            <p:nvPr/>
          </p:nvSpPr>
          <p:spPr bwMode="auto">
            <a:xfrm>
              <a:off x="624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6" name="Oval 62"/>
            <p:cNvSpPr>
              <a:spLocks noChangeArrowheads="1"/>
            </p:cNvSpPr>
            <p:nvPr/>
          </p:nvSpPr>
          <p:spPr bwMode="auto">
            <a:xfrm>
              <a:off x="12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7" name="Oval 63"/>
            <p:cNvSpPr>
              <a:spLocks noChangeArrowheads="1"/>
            </p:cNvSpPr>
            <p:nvPr/>
          </p:nvSpPr>
          <p:spPr bwMode="auto">
            <a:xfrm>
              <a:off x="2400" y="2520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8" name="Oval 64"/>
            <p:cNvSpPr>
              <a:spLocks noChangeArrowheads="1"/>
            </p:cNvSpPr>
            <p:nvPr/>
          </p:nvSpPr>
          <p:spPr bwMode="auto">
            <a:xfrm>
              <a:off x="24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49" name="Oval 65"/>
            <p:cNvSpPr>
              <a:spLocks noChangeArrowheads="1"/>
            </p:cNvSpPr>
            <p:nvPr/>
          </p:nvSpPr>
          <p:spPr bwMode="auto">
            <a:xfrm>
              <a:off x="1200" y="2862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4D4D4D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2250" name="Oval 66"/>
            <p:cNvSpPr>
              <a:spLocks noChangeArrowheads="1"/>
            </p:cNvSpPr>
            <p:nvPr/>
          </p:nvSpPr>
          <p:spPr bwMode="auto">
            <a:xfrm>
              <a:off x="924" y="2178"/>
              <a:ext cx="192" cy="192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cxnSp>
          <p:nvCxnSpPr>
            <p:cNvPr id="52251" name="AutoShape 67"/>
            <p:cNvCxnSpPr>
              <a:cxnSpLocks noChangeShapeType="1"/>
              <a:stCxn id="52239" idx="5"/>
              <a:endCxn id="52233" idx="0"/>
            </p:cNvCxnSpPr>
            <p:nvPr/>
          </p:nvCxnSpPr>
          <p:spPr bwMode="auto">
            <a:xfrm>
              <a:off x="1388" y="1658"/>
              <a:ext cx="808" cy="5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2" name="AutoShape 68"/>
            <p:cNvCxnSpPr>
              <a:cxnSpLocks noChangeShapeType="1"/>
              <a:stCxn id="52241" idx="3"/>
              <a:endCxn id="52236" idx="0"/>
            </p:cNvCxnSpPr>
            <p:nvPr/>
          </p:nvCxnSpPr>
          <p:spPr bwMode="auto">
            <a:xfrm flipH="1">
              <a:off x="336" y="2000"/>
              <a:ext cx="316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3" name="AutoShape 69"/>
            <p:cNvCxnSpPr>
              <a:cxnSpLocks noChangeShapeType="1"/>
              <a:stCxn id="52236" idx="4"/>
              <a:endCxn id="52237" idx="0"/>
            </p:cNvCxnSpPr>
            <p:nvPr/>
          </p:nvCxnSpPr>
          <p:spPr bwMode="auto">
            <a:xfrm>
              <a:off x="336" y="2370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4" name="AutoShape 70"/>
            <p:cNvCxnSpPr>
              <a:cxnSpLocks noChangeShapeType="1"/>
              <a:stCxn id="52250" idx="5"/>
              <a:endCxn id="52246" idx="0"/>
            </p:cNvCxnSpPr>
            <p:nvPr/>
          </p:nvCxnSpPr>
          <p:spPr bwMode="auto">
            <a:xfrm>
              <a:off x="1088" y="2342"/>
              <a:ext cx="208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5" name="AutoShape 71"/>
            <p:cNvCxnSpPr>
              <a:cxnSpLocks noChangeShapeType="1"/>
              <a:stCxn id="52237" idx="5"/>
              <a:endCxn id="52243" idx="1"/>
            </p:cNvCxnSpPr>
            <p:nvPr/>
          </p:nvCxnSpPr>
          <p:spPr bwMode="auto">
            <a:xfrm>
              <a:off x="404" y="3026"/>
              <a:ext cx="248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6" name="AutoShape 72"/>
            <p:cNvCxnSpPr>
              <a:cxnSpLocks noChangeShapeType="1"/>
              <a:stCxn id="52233" idx="5"/>
              <a:endCxn id="52247" idx="0"/>
            </p:cNvCxnSpPr>
            <p:nvPr/>
          </p:nvCxnSpPr>
          <p:spPr bwMode="auto">
            <a:xfrm>
              <a:off x="2264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7" name="AutoShape 73"/>
            <p:cNvCxnSpPr>
              <a:cxnSpLocks noChangeShapeType="1"/>
              <a:stCxn id="52249" idx="3"/>
              <a:endCxn id="52243" idx="7"/>
            </p:cNvCxnSpPr>
            <p:nvPr/>
          </p:nvCxnSpPr>
          <p:spPr bwMode="auto">
            <a:xfrm flipH="1">
              <a:off x="788" y="3026"/>
              <a:ext cx="440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8" name="AutoShape 74"/>
            <p:cNvCxnSpPr>
              <a:cxnSpLocks noChangeShapeType="1"/>
              <a:stCxn id="52246" idx="4"/>
              <a:endCxn id="52249" idx="0"/>
            </p:cNvCxnSpPr>
            <p:nvPr/>
          </p:nvCxnSpPr>
          <p:spPr bwMode="auto">
            <a:xfrm>
              <a:off x="12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59" name="AutoShape 75"/>
            <p:cNvCxnSpPr>
              <a:cxnSpLocks noChangeShapeType="1"/>
              <a:stCxn id="52233" idx="3"/>
              <a:endCxn id="52234" idx="0"/>
            </p:cNvCxnSpPr>
            <p:nvPr/>
          </p:nvCxnSpPr>
          <p:spPr bwMode="auto">
            <a:xfrm flipH="1">
              <a:off x="1896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0" name="AutoShape 76"/>
            <p:cNvCxnSpPr>
              <a:cxnSpLocks noChangeShapeType="1"/>
              <a:stCxn id="52234" idx="4"/>
              <a:endCxn id="52235" idx="0"/>
            </p:cNvCxnSpPr>
            <p:nvPr/>
          </p:nvCxnSpPr>
          <p:spPr bwMode="auto">
            <a:xfrm>
              <a:off x="1896" y="2712"/>
              <a:ext cx="0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1" name="AutoShape 77"/>
            <p:cNvCxnSpPr>
              <a:cxnSpLocks noChangeShapeType="1"/>
              <a:stCxn id="52247" idx="4"/>
              <a:endCxn id="52248" idx="0"/>
            </p:cNvCxnSpPr>
            <p:nvPr/>
          </p:nvCxnSpPr>
          <p:spPr bwMode="auto">
            <a:xfrm>
              <a:off x="2496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2" name="AutoShape 78"/>
            <p:cNvCxnSpPr>
              <a:cxnSpLocks noChangeShapeType="1"/>
              <a:stCxn id="52248" idx="4"/>
              <a:endCxn id="52240" idx="7"/>
            </p:cNvCxnSpPr>
            <p:nvPr/>
          </p:nvCxnSpPr>
          <p:spPr bwMode="auto">
            <a:xfrm flipH="1">
              <a:off x="1988" y="3054"/>
              <a:ext cx="508" cy="8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3" name="AutoShape 79"/>
            <p:cNvCxnSpPr>
              <a:cxnSpLocks noChangeShapeType="1"/>
              <a:stCxn id="52235" idx="4"/>
              <a:endCxn id="52240" idx="0"/>
            </p:cNvCxnSpPr>
            <p:nvPr/>
          </p:nvCxnSpPr>
          <p:spPr bwMode="auto">
            <a:xfrm>
              <a:off x="1896" y="3396"/>
              <a:ext cx="24" cy="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4" name="AutoShape 80"/>
            <p:cNvCxnSpPr>
              <a:cxnSpLocks noChangeShapeType="1"/>
              <a:stCxn id="52238" idx="4"/>
              <a:endCxn id="52239" idx="0"/>
            </p:cNvCxnSpPr>
            <p:nvPr/>
          </p:nvCxnSpPr>
          <p:spPr bwMode="auto">
            <a:xfrm>
              <a:off x="1320" y="134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5" name="AutoShape 81"/>
            <p:cNvCxnSpPr>
              <a:cxnSpLocks noChangeShapeType="1"/>
              <a:stCxn id="52239" idx="3"/>
              <a:endCxn id="52241" idx="0"/>
            </p:cNvCxnSpPr>
            <p:nvPr/>
          </p:nvCxnSpPr>
          <p:spPr bwMode="auto">
            <a:xfrm flipH="1">
              <a:off x="720" y="1658"/>
              <a:ext cx="5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6" name="AutoShape 82"/>
            <p:cNvCxnSpPr>
              <a:cxnSpLocks noChangeShapeType="1"/>
              <a:stCxn id="52241" idx="5"/>
              <a:endCxn id="52250" idx="0"/>
            </p:cNvCxnSpPr>
            <p:nvPr/>
          </p:nvCxnSpPr>
          <p:spPr bwMode="auto">
            <a:xfrm>
              <a:off x="788" y="2000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7" name="AutoShape 83"/>
            <p:cNvCxnSpPr>
              <a:cxnSpLocks noChangeShapeType="1"/>
              <a:stCxn id="52250" idx="3"/>
              <a:endCxn id="52242" idx="0"/>
            </p:cNvCxnSpPr>
            <p:nvPr/>
          </p:nvCxnSpPr>
          <p:spPr bwMode="auto">
            <a:xfrm flipH="1">
              <a:off x="720" y="2342"/>
              <a:ext cx="232" cy="17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8" name="AutoShape 84"/>
            <p:cNvCxnSpPr>
              <a:cxnSpLocks noChangeShapeType="1"/>
              <a:stCxn id="52242" idx="4"/>
              <a:endCxn id="52245" idx="0"/>
            </p:cNvCxnSpPr>
            <p:nvPr/>
          </p:nvCxnSpPr>
          <p:spPr bwMode="auto">
            <a:xfrm>
              <a:off x="720" y="2712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69" name="AutoShape 85"/>
            <p:cNvCxnSpPr>
              <a:cxnSpLocks noChangeShapeType="1"/>
              <a:stCxn id="52245" idx="4"/>
              <a:endCxn id="52243" idx="0"/>
            </p:cNvCxnSpPr>
            <p:nvPr/>
          </p:nvCxnSpPr>
          <p:spPr bwMode="auto">
            <a:xfrm>
              <a:off x="720" y="3054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70" name="AutoShape 86"/>
            <p:cNvCxnSpPr>
              <a:cxnSpLocks noChangeShapeType="1"/>
              <a:stCxn id="52243" idx="4"/>
              <a:endCxn id="52244" idx="0"/>
            </p:cNvCxnSpPr>
            <p:nvPr/>
          </p:nvCxnSpPr>
          <p:spPr bwMode="auto">
            <a:xfrm>
              <a:off x="720" y="3396"/>
              <a:ext cx="0" cy="1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71" name="AutoShape 87"/>
            <p:cNvCxnSpPr>
              <a:cxnSpLocks noChangeShapeType="1"/>
              <a:stCxn id="52244" idx="5"/>
              <a:endCxn id="52240" idx="1"/>
            </p:cNvCxnSpPr>
            <p:nvPr/>
          </p:nvCxnSpPr>
          <p:spPr bwMode="auto">
            <a:xfrm>
              <a:off x="788" y="3710"/>
              <a:ext cx="1064" cy="20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1928" name="AutoShape 88"/>
          <p:cNvSpPr>
            <a:spLocks noChangeArrowheads="1"/>
          </p:cNvSpPr>
          <p:nvPr/>
        </p:nvSpPr>
        <p:spPr bwMode="auto">
          <a:xfrm>
            <a:off x="5029200" y="3598863"/>
            <a:ext cx="3463925" cy="17367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46075" indent="-231775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0000"/>
                </a:solidFill>
              </a:rPr>
              <a:t>L</a:t>
            </a:r>
            <a:r>
              <a:rPr lang="en-US" sz="2400" b="1">
                <a:solidFill>
                  <a:srgbClr val="FF0000"/>
                </a:solidFill>
              </a:rPr>
              <a:t>OWER</a:t>
            </a:r>
            <a:r>
              <a:rPr lang="en-US" sz="3200" b="1">
                <a:solidFill>
                  <a:srgbClr val="FF0000"/>
                </a:solidFill>
              </a:rPr>
              <a:t> B</a:t>
            </a:r>
            <a:r>
              <a:rPr lang="en-US" sz="2400" b="1">
                <a:solidFill>
                  <a:srgbClr val="FF0000"/>
                </a:solidFill>
              </a:rPr>
              <a:t>OUNDS</a:t>
            </a:r>
            <a:endParaRPr lang="en-US" sz="240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Tx/>
              <a:buChar char="•"/>
            </a:pP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i="1" baseline="-25000">
                <a:solidFill>
                  <a:srgbClr val="9900CC"/>
                </a:solidFill>
              </a:rPr>
              <a:t>P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latin typeface="cmsy10" panose="020B0604020202020204" pitchFamily="32" charset="0"/>
              </a:rPr>
              <a:t>¸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/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P</a:t>
            </a:r>
            <a:endParaRPr lang="en-US" i="1">
              <a:sym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Tx/>
              <a:buChar char="•"/>
            </a:pP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i="1" baseline="-25000">
                <a:solidFill>
                  <a:srgbClr val="9900CC"/>
                </a:solidFill>
              </a:rPr>
              <a:t>P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latin typeface="cmsy10" panose="020B0604020202020204" pitchFamily="32" charset="0"/>
              </a:rPr>
              <a:t>¸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anose="020B0604020202020204" pitchFamily="32" charset="0"/>
                <a:sym typeface="Times New Roman" panose="02020603050405020304" pitchFamily="18" charset="0"/>
              </a:rPr>
              <a:t>1</a:t>
            </a:r>
            <a:endParaRPr lang="en-US" sz="2800"/>
          </a:p>
        </p:txBody>
      </p:sp>
      <p:sp>
        <p:nvSpPr>
          <p:cNvPr id="52231" name="Text Box 89"/>
          <p:cNvSpPr txBox="1">
            <a:spLocks noChangeArrowheads="1"/>
          </p:cNvSpPr>
          <p:nvPr/>
        </p:nvSpPr>
        <p:spPr bwMode="auto">
          <a:xfrm>
            <a:off x="3962400" y="5768975"/>
            <a:ext cx="51212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800">
                <a:solidFill>
                  <a:srgbClr val="FF0000"/>
                </a:solidFill>
              </a:rPr>
              <a:t>*</a:t>
            </a:r>
            <a:r>
              <a:rPr lang="en-US" sz="2800"/>
              <a:t>	Also called </a:t>
            </a:r>
            <a:r>
              <a:rPr lang="en-US" sz="2800" b="1" i="1">
                <a:solidFill>
                  <a:schemeClr val="accent1"/>
                </a:solidFill>
              </a:rPr>
              <a:t>critical-path length</a:t>
            </a:r>
            <a:r>
              <a:rPr lang="en-US" sz="2800"/>
              <a:t> or </a:t>
            </a:r>
            <a:r>
              <a:rPr lang="en-US" sz="2800" b="1" i="1">
                <a:solidFill>
                  <a:schemeClr val="accent1"/>
                </a:solidFill>
              </a:rPr>
              <a:t>computational depth</a:t>
            </a:r>
            <a:r>
              <a:rPr lang="en-US" sz="2800"/>
              <a:t>.</a:t>
            </a:r>
          </a:p>
        </p:txBody>
      </p:sp>
      <p:sp>
        <p:nvSpPr>
          <p:cNvPr id="52232" name="Text Box 90"/>
          <p:cNvSpPr txBox="1">
            <a:spLocks noChangeArrowheads="1"/>
          </p:cNvSpPr>
          <p:nvPr/>
        </p:nvSpPr>
        <p:spPr bwMode="auto">
          <a:xfrm>
            <a:off x="5359400" y="2482850"/>
            <a:ext cx="25923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anose="020B0604020202020204" pitchFamily="32" charset="0"/>
              </a:rPr>
              <a:t>1</a:t>
            </a:r>
            <a:r>
              <a:rPr lang="en-US"/>
              <a:t> = </a:t>
            </a:r>
            <a:r>
              <a:rPr lang="en-US" b="1" i="1">
                <a:solidFill>
                  <a:schemeClr val="accent1"/>
                </a:solidFill>
              </a:rPr>
              <a:t>span</a:t>
            </a:r>
            <a:r>
              <a:rPr lang="en-US" b="1" i="1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2021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9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ACE90-8BDB-4BB8-B161-E03C03A81D7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58107" name="Rectangle 27"/>
          <p:cNvSpPr>
            <a:spLocks noChangeArrowheads="1"/>
          </p:cNvSpPr>
          <p:nvPr/>
        </p:nvSpPr>
        <p:spPr bwMode="auto">
          <a:xfrm>
            <a:off x="1917700" y="4506913"/>
            <a:ext cx="6845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M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?</a:t>
            </a:r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of Matrix Multiplication</a:t>
            </a:r>
          </a:p>
        </p:txBody>
      </p:sp>
      <p:sp>
        <p:nvSpPr>
          <p:cNvPr id="558084" name="Rectangle 4"/>
          <p:cNvSpPr>
            <a:spLocks noChangeArrowheads="1"/>
          </p:cNvSpPr>
          <p:nvPr/>
        </p:nvSpPr>
        <p:spPr bwMode="auto">
          <a:xfrm>
            <a:off x="3735388" y="4506913"/>
            <a:ext cx="5027612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8</a:t>
            </a:r>
            <a:r>
              <a:rPr lang="en-US" sz="20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M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A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(1)</a:t>
            </a:r>
          </a:p>
        </p:txBody>
      </p:sp>
      <p:sp>
        <p:nvSpPr>
          <p:cNvPr id="558085" name="Rectangle 5"/>
          <p:cNvSpPr>
            <a:spLocks noChangeArrowheads="1"/>
          </p:cNvSpPr>
          <p:nvPr/>
        </p:nvSpPr>
        <p:spPr bwMode="auto">
          <a:xfrm>
            <a:off x="762000" y="4506913"/>
            <a:ext cx="13779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558099" name="Rectangle 19"/>
          <p:cNvSpPr>
            <a:spLocks noChangeArrowheads="1"/>
          </p:cNvSpPr>
          <p:nvPr/>
        </p:nvSpPr>
        <p:spPr bwMode="auto">
          <a:xfrm>
            <a:off x="793750" y="914400"/>
            <a:ext cx="7594600" cy="33178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float *T = Cilk_alloca(n*n*sizeof(float));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latin typeface="MT Extra" panose="05050102010205020202" pitchFamily="18" charset="2"/>
                <a:sym typeface="MT Extra" panose="05050102010205020202" pitchFamily="18" charset="2"/>
              </a:rPr>
              <a:t>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558100" name="AutoShape 20"/>
          <p:cNvSpPr>
            <a:spLocks/>
          </p:cNvSpPr>
          <p:nvPr/>
        </p:nvSpPr>
        <p:spPr bwMode="auto">
          <a:xfrm>
            <a:off x="857250" y="1797050"/>
            <a:ext cx="285750" cy="1066800"/>
          </a:xfrm>
          <a:prstGeom prst="leftBrace">
            <a:avLst>
              <a:gd name="adj1" fmla="val 31111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58102" name="Rectangle 22"/>
          <p:cNvSpPr>
            <a:spLocks noChangeArrowheads="1"/>
          </p:cNvSpPr>
          <p:nvPr/>
        </p:nvSpPr>
        <p:spPr bwMode="auto">
          <a:xfrm>
            <a:off x="381000" y="2036763"/>
            <a:ext cx="412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8</a:t>
            </a:r>
          </a:p>
        </p:txBody>
      </p:sp>
      <p:sp>
        <p:nvSpPr>
          <p:cNvPr id="558103" name="Rectangle 23"/>
          <p:cNvSpPr>
            <a:spLocks noChangeArrowheads="1"/>
          </p:cNvSpPr>
          <p:nvPr/>
        </p:nvSpPr>
        <p:spPr bwMode="auto">
          <a:xfrm>
            <a:off x="876300" y="6022975"/>
            <a:ext cx="73533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baseline="30000">
                <a:solidFill>
                  <a:srgbClr val="9900CC"/>
                </a:solidFill>
              </a:rPr>
              <a:t>8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  <a:sym typeface="Symbol" panose="05050102010706020507" pitchFamily="18" charset="2"/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3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</a:rPr>
              <a:t>À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>
                <a:solidFill>
                  <a:srgbClr val="009999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58106" name="Rectangle 26"/>
          <p:cNvSpPr>
            <a:spLocks noChangeArrowheads="1"/>
          </p:cNvSpPr>
          <p:nvPr/>
        </p:nvSpPr>
        <p:spPr bwMode="auto">
          <a:xfrm>
            <a:off x="1006475" y="4997450"/>
            <a:ext cx="61722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		=	8</a:t>
            </a:r>
            <a:r>
              <a:rPr lang="en-US" sz="20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M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=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	</a:t>
            </a:r>
          </a:p>
        </p:txBody>
      </p:sp>
      <p:sp>
        <p:nvSpPr>
          <p:cNvPr id="558104" name="Rectangle 24"/>
          <p:cNvSpPr>
            <a:spLocks noChangeArrowheads="1"/>
          </p:cNvSpPr>
          <p:nvPr/>
        </p:nvSpPr>
        <p:spPr bwMode="auto">
          <a:xfrm>
            <a:off x="4965700" y="54340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8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4" grpId="0" animBg="1"/>
      <p:bldP spid="558103" grpId="0"/>
      <p:bldP spid="558106" grpId="0" build="p"/>
      <p:bldP spid="5581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68CE1-4737-4465-A0D5-691A584BEA6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15441" name="Rectangle 17"/>
          <p:cNvSpPr>
            <a:spLocks noChangeArrowheads="1"/>
          </p:cNvSpPr>
          <p:nvPr/>
        </p:nvSpPr>
        <p:spPr bwMode="auto">
          <a:xfrm>
            <a:off x="793750" y="914400"/>
            <a:ext cx="7594600" cy="33178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float *T = Cilk_alloca(n*n*sizeof(float));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latin typeface="MT Extra" panose="05050102010205020202" pitchFamily="18" charset="2"/>
                <a:sym typeface="MT Extra" panose="05050102010205020202" pitchFamily="18" charset="2"/>
              </a:rPr>
              <a:t>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615444" name="Rectangle 20"/>
          <p:cNvSpPr>
            <a:spLocks noChangeArrowheads="1"/>
          </p:cNvSpPr>
          <p:nvPr/>
        </p:nvSpPr>
        <p:spPr bwMode="auto">
          <a:xfrm>
            <a:off x="793750" y="914400"/>
            <a:ext cx="7594600" cy="33178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float *T = Cilk_alloca(n*n*sizeof(float));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 Mult(C11,A11,B11,n/2);</a:t>
            </a:r>
            <a:r>
              <a:rPr lang="en-US" sz="22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spawn Mult(C12,A11,B12,n/2);</a:t>
            </a:r>
            <a:r>
              <a:rPr lang="en-US" sz="22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chemeClr val="bg2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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615426" name="Rectangle 2"/>
          <p:cNvSpPr>
            <a:spLocks noChangeArrowheads="1"/>
          </p:cNvSpPr>
          <p:nvPr/>
        </p:nvSpPr>
        <p:spPr bwMode="auto">
          <a:xfrm>
            <a:off x="1917700" y="4506913"/>
            <a:ext cx="6845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M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?</a:t>
            </a:r>
          </a:p>
        </p:txBody>
      </p:sp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3733800" y="4506913"/>
            <a:ext cx="47244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M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A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(1)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 of Matrix Multiplication</a:t>
            </a:r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685800" y="4506913"/>
            <a:ext cx="13017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615433" name="Rectangle 9"/>
          <p:cNvSpPr>
            <a:spLocks noChangeArrowheads="1"/>
          </p:cNvSpPr>
          <p:nvPr/>
        </p:nvSpPr>
        <p:spPr bwMode="auto">
          <a:xfrm>
            <a:off x="342900" y="6022975"/>
            <a:ext cx="8420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baseline="30000">
                <a:solidFill>
                  <a:srgbClr val="9900CC"/>
                </a:solidFill>
              </a:rPr>
              <a:t>1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1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 lg</a:t>
            </a:r>
            <a:r>
              <a:rPr lang="en-US" sz="3200" baseline="30000">
                <a:solidFill>
                  <a:srgbClr val="9900CC"/>
                </a:solidFill>
              </a:rPr>
              <a:t>1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615435" name="Rectangle 11"/>
          <p:cNvSpPr>
            <a:spLocks noChangeArrowheads="1"/>
          </p:cNvSpPr>
          <p:nvPr/>
        </p:nvSpPr>
        <p:spPr bwMode="auto">
          <a:xfrm>
            <a:off x="1006475" y="4997450"/>
            <a:ext cx="66167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78050" algn="r"/>
                <a:tab pos="2393950" algn="ctr"/>
                <a:tab pos="2627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		=	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M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=</a:t>
            </a:r>
            <a:r>
              <a:rPr lang="en-US" sz="4000">
                <a:solidFill>
                  <a:srgbClr val="9900CC"/>
                </a:solidFill>
                <a:sym typeface="Symbol" panose="05050102010706020507" pitchFamily="18" charset="2"/>
              </a:rPr>
              <a:t>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(lg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2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15434" name="Rectangle 10"/>
          <p:cNvSpPr>
            <a:spLocks noChangeArrowheads="1"/>
          </p:cNvSpPr>
          <p:nvPr/>
        </p:nvSpPr>
        <p:spPr bwMode="auto">
          <a:xfrm>
            <a:off x="5334000" y="5481638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</a:p>
        </p:txBody>
      </p:sp>
      <p:sp>
        <p:nvSpPr>
          <p:cNvPr id="615442" name="AutoShape 18"/>
          <p:cNvSpPr>
            <a:spLocks/>
          </p:cNvSpPr>
          <p:nvPr/>
        </p:nvSpPr>
        <p:spPr bwMode="auto">
          <a:xfrm>
            <a:off x="857250" y="1797050"/>
            <a:ext cx="285750" cy="1066800"/>
          </a:xfrm>
          <a:prstGeom prst="leftBrace">
            <a:avLst>
              <a:gd name="adj1" fmla="val 31111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443" name="Rectangle 19"/>
          <p:cNvSpPr>
            <a:spLocks noChangeArrowheads="1"/>
          </p:cNvSpPr>
          <p:nvPr/>
        </p:nvSpPr>
        <p:spPr bwMode="auto">
          <a:xfrm>
            <a:off x="381000" y="2036763"/>
            <a:ext cx="412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44" grpId="0" animBg="1"/>
      <p:bldP spid="615428" grpId="0" animBg="1"/>
      <p:bldP spid="615433" grpId="0"/>
      <p:bldP spid="615435" grpId="0" uiExpand="1" build="p"/>
      <p:bldP spid="6154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BA9F7-8D9B-4DC4-AE7B-808E0EC7B10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6538"/>
            <a:ext cx="9144000" cy="823912"/>
          </a:xfrm>
          <a:noFill/>
        </p:spPr>
        <p:txBody>
          <a:bodyPr anchor="t" anchorCtr="1">
            <a:spAutoFit/>
          </a:bodyPr>
          <a:lstStyle/>
          <a:p>
            <a:r>
              <a:rPr lang="en-US"/>
              <a:t>Parallelism of Matrix Multiply</a:t>
            </a:r>
          </a:p>
        </p:txBody>
      </p:sp>
      <p:grpSp>
        <p:nvGrpSpPr>
          <p:cNvPr id="613394" name="Group 18"/>
          <p:cNvGrpSpPr>
            <a:grpSpLocks/>
          </p:cNvGrpSpPr>
          <p:nvPr/>
        </p:nvGrpSpPr>
        <p:grpSpPr bwMode="auto">
          <a:xfrm>
            <a:off x="2057400" y="1666875"/>
            <a:ext cx="5029200" cy="1228725"/>
            <a:chOff x="1056" y="857"/>
            <a:chExt cx="3168" cy="77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101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M</a:t>
              </a:r>
              <a:r>
                <a:rPr lang="en-US" sz="3600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 </a:t>
              </a:r>
              <a:r>
                <a:rPr lang="en-US" sz="3600">
                  <a:solidFill>
                    <a:srgbClr val="9900CC"/>
                  </a:solidFill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3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056" y="857"/>
              <a:ext cx="86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M</a:t>
              </a:r>
              <a:r>
                <a:rPr lang="en-US" sz="3600" baseline="-250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 </a:t>
              </a:r>
              <a:r>
                <a:rPr lang="en-US" sz="3600">
                  <a:solidFill>
                    <a:srgbClr val="9900CC"/>
                  </a:solidFill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(lg</a:t>
              </a:r>
              <a:r>
                <a:rPr lang="en-US" sz="36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2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104" y="1296"/>
              <a:ext cx="82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613384" name="Group 8"/>
          <p:cNvGrpSpPr>
            <a:grpSpLocks/>
          </p:cNvGrpSpPr>
          <p:nvPr/>
        </p:nvGrpSpPr>
        <p:grpSpPr bwMode="auto">
          <a:xfrm>
            <a:off x="1158875" y="3825875"/>
            <a:ext cx="6824663" cy="1120775"/>
            <a:chOff x="501" y="2558"/>
            <a:chExt cx="4299" cy="706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501" y="2743"/>
              <a:ext cx="1572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/>
            </a:p>
          </p:txBody>
        </p:sp>
        <p:grpSp>
          <p:nvGrpSpPr>
            <p:cNvPr id="613386" name="Group 10"/>
            <p:cNvGrpSpPr>
              <a:grpSpLocks/>
            </p:cNvGrpSpPr>
            <p:nvPr/>
          </p:nvGrpSpPr>
          <p:grpSpPr bwMode="auto">
            <a:xfrm>
              <a:off x="2115" y="2558"/>
              <a:ext cx="2685" cy="706"/>
              <a:chOff x="3282" y="3450"/>
              <a:chExt cx="2685" cy="706"/>
            </a:xfrm>
          </p:grpSpPr>
          <p:grpSp>
            <p:nvGrpSpPr>
              <p:cNvPr id="613387" name="Group 11"/>
              <p:cNvGrpSpPr>
                <a:grpSpLocks/>
              </p:cNvGrpSpPr>
              <p:nvPr/>
            </p:nvGrpSpPr>
            <p:grpSpPr bwMode="auto">
              <a:xfrm>
                <a:off x="3282" y="3450"/>
                <a:ext cx="1069" cy="706"/>
                <a:chOff x="3282" y="3450"/>
                <a:chExt cx="1069" cy="706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423" y="3450"/>
                  <a:ext cx="788" cy="3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M</a:t>
                  </a:r>
                  <a:r>
                    <a:rPr lang="en-US" baseline="-25000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1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(</a:t>
                  </a: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n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75" y="3821"/>
                  <a:ext cx="884" cy="3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M</a:t>
                  </a:r>
                  <a:r>
                    <a:rPr lang="en-US" baseline="-25000">
                      <a:solidFill>
                        <a:srgbClr val="9900CC"/>
                      </a:solidFill>
                      <a:latin typeface="cmsy10" pitchFamily="34" charset="0"/>
                      <a:sym typeface="Times New Roman" panose="02020603050405020304" pitchFamily="18" charset="0"/>
                    </a:rPr>
                    <a:t>1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(</a:t>
                  </a: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n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282" y="3809"/>
                  <a:ext cx="1069" cy="0"/>
                </a:xfrm>
                <a:prstGeom prst="line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428" y="3641"/>
                <a:ext cx="1539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= </a:t>
                </a:r>
                <a:r>
                  <a:rPr lang="en-US">
                    <a:solidFill>
                      <a:srgbClr val="9900CC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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(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 baseline="300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3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/lg</a:t>
                </a:r>
                <a:r>
                  <a:rPr lang="en-US" baseline="300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2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)</a:t>
                </a:r>
              </a:p>
            </p:txBody>
          </p:sp>
        </p:grpSp>
      </p:grpSp>
      <p:sp>
        <p:nvSpPr>
          <p:cNvPr id="613392" name="Text Box 16"/>
          <p:cNvSpPr txBox="1">
            <a:spLocks noChangeArrowheads="1"/>
          </p:cNvSpPr>
          <p:nvPr/>
        </p:nvSpPr>
        <p:spPr bwMode="auto">
          <a:xfrm>
            <a:off x="1665288" y="5368925"/>
            <a:ext cx="58134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/>
              <a:t>For </a:t>
            </a:r>
            <a:r>
              <a:rPr lang="en-US">
                <a:solidFill>
                  <a:srgbClr val="9900CC"/>
                </a:solidFill>
              </a:rPr>
              <a:t>1000</a:t>
            </a:r>
            <a:r>
              <a:rPr lang="en-US"/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</a:rPr>
              <a:t>£</a:t>
            </a:r>
            <a:r>
              <a:rPr lang="en-US"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1000</a:t>
            </a:r>
            <a:r>
              <a:rPr lang="en-US">
                <a:sym typeface="Times New Roman" panose="02020603050405020304" pitchFamily="18" charset="0"/>
              </a:rPr>
              <a:t> matrices, </a:t>
            </a:r>
          </a:p>
          <a:p>
            <a:pPr algn="ctr">
              <a:spcBef>
                <a:spcPct val="0"/>
              </a:spcBef>
            </a:pPr>
            <a:r>
              <a:rPr lang="en-US">
                <a:sym typeface="Times New Roman" panose="02020603050405020304" pitchFamily="18" charset="0"/>
              </a:rPr>
              <a:t>parallelism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¼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(10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/10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= 10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7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613393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4DC56-B6AE-4DB7-A280-849972F93A4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59114" name="Rectangle 10"/>
          <p:cNvSpPr>
            <a:spLocks noChangeArrowheads="1"/>
          </p:cNvSpPr>
          <p:nvPr/>
        </p:nvSpPr>
        <p:spPr bwMode="auto">
          <a:xfrm>
            <a:off x="793750" y="914400"/>
            <a:ext cx="7594600" cy="33178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                               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latin typeface="MT Extra" panose="05050102010205020202" pitchFamily="18" charset="2"/>
                <a:sym typeface="MT Extra" panose="05050102010205020202" pitchFamily="18" charset="2"/>
              </a:rPr>
              <a:t>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Temporaries</a:t>
            </a:r>
          </a:p>
        </p:txBody>
      </p:sp>
      <p:sp>
        <p:nvSpPr>
          <p:cNvPr id="559108" name="AutoShape 4"/>
          <p:cNvSpPr>
            <a:spLocks noChangeArrowheads="1"/>
          </p:cNvSpPr>
          <p:nvPr/>
        </p:nvSpPr>
        <p:spPr bwMode="auto">
          <a:xfrm>
            <a:off x="1146175" y="1203325"/>
            <a:ext cx="7159625" cy="2730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float *T = Cilk_alloca(n*n*sizeof(float));</a:t>
            </a:r>
          </a:p>
        </p:txBody>
      </p:sp>
      <p:sp>
        <p:nvSpPr>
          <p:cNvPr id="559109" name="Text Box 5"/>
          <p:cNvSpPr txBox="1">
            <a:spLocks noChangeArrowheads="1"/>
          </p:cNvSpPr>
          <p:nvPr/>
        </p:nvSpPr>
        <p:spPr bwMode="auto">
          <a:xfrm>
            <a:off x="252413" y="4552950"/>
            <a:ext cx="8637587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sz="2800" i="1"/>
              <a:t>In hierarchical-memory machines (especially chip multiprocessors), memory accesses are so expensive that minimizing storage often yields higher performance.</a:t>
            </a:r>
            <a:endParaRPr lang="en-US" sz="2800"/>
          </a:p>
        </p:txBody>
      </p:sp>
      <p:sp>
        <p:nvSpPr>
          <p:cNvPr id="559113" name="AutoShape 9"/>
          <p:cNvSpPr>
            <a:spLocks noChangeArrowheads="1"/>
          </p:cNvSpPr>
          <p:nvPr/>
        </p:nvSpPr>
        <p:spPr bwMode="auto">
          <a:xfrm>
            <a:off x="833438" y="5867400"/>
            <a:ext cx="7475537" cy="5842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I</a:t>
            </a:r>
            <a:r>
              <a:rPr lang="en-US" sz="2400" b="1">
                <a:solidFill>
                  <a:srgbClr val="FF0000"/>
                </a:solidFill>
              </a:rPr>
              <a:t>DEA</a:t>
            </a:r>
            <a:r>
              <a:rPr lang="en-US" sz="3200" b="1">
                <a:solidFill>
                  <a:srgbClr val="FF0000"/>
                </a:solidFill>
              </a:rPr>
              <a:t>: </a:t>
            </a:r>
            <a:r>
              <a:rPr lang="en-US" sz="3200"/>
              <a:t> Trade off parallelism for less storage.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5AFBA-F313-4C91-AB7E-D4D6997F171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No-Temp Matrix Multiplication</a:t>
            </a:r>
          </a:p>
        </p:txBody>
      </p:sp>
      <p:sp>
        <p:nvSpPr>
          <p:cNvPr id="560131" name="Rectangle 3"/>
          <p:cNvSpPr>
            <a:spLocks noChangeArrowheads="1"/>
          </p:cNvSpPr>
          <p:nvPr/>
        </p:nvSpPr>
        <p:spPr bwMode="auto">
          <a:xfrm>
            <a:off x="1768475" y="1123950"/>
            <a:ext cx="5575300" cy="412273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MultA(*C,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solidFill>
                  <a:schemeClr val="accent2"/>
                </a:solidFill>
                <a:latin typeface="Courier New" panose="02070309020205020404" pitchFamily="49" charset="0"/>
              </a:rPr>
              <a:t>// C = C + A * B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MultA(C22,A21,B12,n/2);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MultA(C21,A22,B21,n/2); </a:t>
            </a:r>
            <a:endParaRPr lang="en-US" sz="2200" b="1" i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MultA(C22,A22,B22,n/2);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MultA(C12,A12,B22,n/2);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MultA(C11,A12,B21,n/2);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260350" y="5651500"/>
            <a:ext cx="85883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/>
              <a:t>Saves space, but at what expense?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166DC-B2F0-44AD-86FF-921EC385428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17482" name="Rectangle 10"/>
          <p:cNvSpPr>
            <a:spLocks noChangeArrowheads="1"/>
          </p:cNvSpPr>
          <p:nvPr/>
        </p:nvSpPr>
        <p:spPr bwMode="auto">
          <a:xfrm>
            <a:off x="2679700" y="5945188"/>
            <a:ext cx="5245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=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of No-Temp Multiply</a:t>
            </a:r>
          </a:p>
        </p:txBody>
      </p:sp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2679700" y="5411788"/>
            <a:ext cx="6845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M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?</a:t>
            </a:r>
          </a:p>
        </p:txBody>
      </p:sp>
      <p:sp>
        <p:nvSpPr>
          <p:cNvPr id="617478" name="Rectangle 6"/>
          <p:cNvSpPr>
            <a:spLocks noChangeArrowheads="1"/>
          </p:cNvSpPr>
          <p:nvPr/>
        </p:nvSpPr>
        <p:spPr bwMode="auto">
          <a:xfrm>
            <a:off x="4495800" y="5411788"/>
            <a:ext cx="35052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8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M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(1)</a:t>
            </a:r>
          </a:p>
        </p:txBody>
      </p:sp>
      <p:sp>
        <p:nvSpPr>
          <p:cNvPr id="617479" name="Rectangle 7"/>
          <p:cNvSpPr>
            <a:spLocks noChangeArrowheads="1"/>
          </p:cNvSpPr>
          <p:nvPr/>
        </p:nvSpPr>
        <p:spPr bwMode="auto">
          <a:xfrm>
            <a:off x="1524000" y="5411788"/>
            <a:ext cx="13779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617481" name="Rectangle 9"/>
          <p:cNvSpPr>
            <a:spLocks noChangeArrowheads="1"/>
          </p:cNvSpPr>
          <p:nvPr/>
        </p:nvSpPr>
        <p:spPr bwMode="auto">
          <a:xfrm>
            <a:off x="5638800" y="58912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  <p:sp>
        <p:nvSpPr>
          <p:cNvPr id="617483" name="Rectangle 11"/>
          <p:cNvSpPr>
            <a:spLocks noChangeArrowheads="1"/>
          </p:cNvSpPr>
          <p:nvPr/>
        </p:nvSpPr>
        <p:spPr bwMode="auto">
          <a:xfrm>
            <a:off x="1768475" y="1123950"/>
            <a:ext cx="5575300" cy="412273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MultA(*C,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solidFill>
                  <a:schemeClr val="accent2"/>
                </a:solidFill>
                <a:latin typeface="Courier New" panose="02070309020205020404" pitchFamily="49" charset="0"/>
              </a:rPr>
              <a:t>// C = C + A * B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MultA(C22,A21,B12,n/2);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MultA(C21,A22,B21,n/2); </a:t>
            </a:r>
            <a:endParaRPr lang="en-US" sz="2200" b="1" i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MultA(C22,A22,B22,n/2);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MultA(C12,A12,B22,n/2);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MultA(C11,A12,B21,n/2);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82" grpId="0" build="p"/>
      <p:bldP spid="617478" grpId="0" animBg="1"/>
      <p:bldP spid="6174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86A38-FED2-44A6-B7BE-2F85F347E72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19535" name="Rectangle 15"/>
          <p:cNvSpPr>
            <a:spLocks noChangeArrowheads="1"/>
          </p:cNvSpPr>
          <p:nvPr/>
        </p:nvSpPr>
        <p:spPr bwMode="auto">
          <a:xfrm>
            <a:off x="1768475" y="1123950"/>
            <a:ext cx="5575300" cy="412273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MultA(*C,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// C = C + A * B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MultA(C11,A11,B11,n/2);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MultA(C12,A11,B12,n/2);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MultA(C22,A21,B12,n/2);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MultA(C21,A22,B21,n/2); </a:t>
            </a:r>
            <a:endParaRPr lang="en-US" sz="2200" b="1" i="1"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MultA(C22,A22,B22,n/2);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MultA(C12,A12,B22,n/2);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MultA(C11,A12,B21,n/2);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619536" name="Rectangle 16"/>
          <p:cNvSpPr>
            <a:spLocks noChangeArrowheads="1"/>
          </p:cNvSpPr>
          <p:nvPr/>
        </p:nvSpPr>
        <p:spPr bwMode="auto">
          <a:xfrm>
            <a:off x="1768475" y="1123950"/>
            <a:ext cx="5575300" cy="412273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200" b="1">
                <a:latin typeface="Courier New" panose="02070309020205020404" pitchFamily="49" charset="0"/>
              </a:rPr>
              <a:t> void MultA(*C, *A, *B, n)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</a:t>
            </a:r>
            <a:r>
              <a:rPr lang="en-US" sz="2200" b="1">
                <a:solidFill>
                  <a:schemeClr val="accent2"/>
                </a:solidFill>
                <a:latin typeface="Courier New" panose="02070309020205020404" pitchFamily="49" charset="0"/>
              </a:rPr>
              <a:t> // C = C + A * B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</a:rPr>
              <a:t>  </a:t>
            </a:r>
            <a:r>
              <a:rPr lang="en-US" sz="2200" b="1">
                <a:latin typeface="cmsy10" pitchFamily="34" charset="0"/>
              </a:rPr>
              <a:t>h</a:t>
            </a:r>
            <a:r>
              <a:rPr lang="en-US" sz="2200" b="1">
                <a:sym typeface="Times New Roman" panose="02020603050405020304" pitchFamily="18" charset="0"/>
              </a:rPr>
              <a:t> </a:t>
            </a:r>
            <a:r>
              <a:rPr lang="en-US" sz="22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2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 MultA(C11,A11,B11,n/2);</a:t>
            </a:r>
            <a:r>
              <a:rPr lang="en-US" sz="22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spawn MultA(C12,A11,B12,n/2);</a:t>
            </a:r>
            <a:r>
              <a:rPr lang="en-US" sz="22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spawn MultA(C22,A21,B12,n/2);</a:t>
            </a:r>
            <a:r>
              <a:rPr lang="en-US" sz="22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MultA(C21,A21,B11,n/2);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 MultA(C21,A22,B21,n/2); </a:t>
            </a:r>
            <a:endParaRPr lang="en-US" sz="2200" b="1" i="1">
              <a:solidFill>
                <a:schemeClr val="bg2"/>
              </a:solidFill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spawn MultA(C22,A22,B22,n/2);</a:t>
            </a:r>
            <a:r>
              <a:rPr lang="en-US" sz="22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chemeClr val="bg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spawn MultA(C12,A12,B22,n/2);</a:t>
            </a:r>
            <a:r>
              <a:rPr lang="en-US" sz="2200" b="1" i="1">
                <a:solidFill>
                  <a:schemeClr val="bg2"/>
                </a:solidFill>
                <a:sym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MultA(C11,A12,B21,n/2);</a:t>
            </a:r>
            <a:r>
              <a:rPr lang="en-US" sz="2200" b="1" i="1">
                <a:sym typeface="Times New Roman" panose="02020603050405020304" pitchFamily="18" charset="0"/>
              </a:rPr>
              <a:t> </a:t>
            </a:r>
            <a:endParaRPr lang="en-US" sz="22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solidFill>
                  <a:srgbClr val="CC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2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2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619528" name="Rectangle 8"/>
          <p:cNvSpPr>
            <a:spLocks noChangeArrowheads="1"/>
          </p:cNvSpPr>
          <p:nvPr/>
        </p:nvSpPr>
        <p:spPr bwMode="auto">
          <a:xfrm>
            <a:off x="2755900" y="5945188"/>
            <a:ext cx="51689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=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19524" name="Rectangle 4"/>
          <p:cNvSpPr>
            <a:spLocks noChangeArrowheads="1"/>
          </p:cNvSpPr>
          <p:nvPr/>
        </p:nvSpPr>
        <p:spPr bwMode="auto">
          <a:xfrm>
            <a:off x="2755900" y="5411788"/>
            <a:ext cx="6845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M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?</a:t>
            </a:r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 of No-Temp Multiply</a:t>
            </a:r>
          </a:p>
        </p:txBody>
      </p:sp>
      <p:sp>
        <p:nvSpPr>
          <p:cNvPr id="619526" name="Rectangle 6"/>
          <p:cNvSpPr>
            <a:spLocks noChangeArrowheads="1"/>
          </p:cNvSpPr>
          <p:nvPr/>
        </p:nvSpPr>
        <p:spPr bwMode="auto">
          <a:xfrm>
            <a:off x="1460500" y="5411788"/>
            <a:ext cx="13017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619527" name="Rectangle 7"/>
          <p:cNvSpPr>
            <a:spLocks noChangeArrowheads="1"/>
          </p:cNvSpPr>
          <p:nvPr/>
        </p:nvSpPr>
        <p:spPr bwMode="auto">
          <a:xfrm>
            <a:off x="5575300" y="58912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  <p:sp>
        <p:nvSpPr>
          <p:cNvPr id="619525" name="Rectangle 5"/>
          <p:cNvSpPr>
            <a:spLocks noChangeArrowheads="1"/>
          </p:cNvSpPr>
          <p:nvPr/>
        </p:nvSpPr>
        <p:spPr bwMode="auto">
          <a:xfrm>
            <a:off x="4616450" y="5411788"/>
            <a:ext cx="35814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2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M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(1)</a:t>
            </a:r>
          </a:p>
        </p:txBody>
      </p:sp>
      <p:sp>
        <p:nvSpPr>
          <p:cNvPr id="619529" name="AutoShape 9"/>
          <p:cNvSpPr>
            <a:spLocks/>
          </p:cNvSpPr>
          <p:nvPr/>
        </p:nvSpPr>
        <p:spPr bwMode="auto">
          <a:xfrm>
            <a:off x="1860550" y="1981200"/>
            <a:ext cx="304800" cy="1065213"/>
          </a:xfrm>
          <a:prstGeom prst="leftBrace">
            <a:avLst>
              <a:gd name="adj1" fmla="val 2912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0" name="Text Box 10"/>
          <p:cNvSpPr txBox="1">
            <a:spLocks noChangeArrowheads="1"/>
          </p:cNvSpPr>
          <p:nvPr/>
        </p:nvSpPr>
        <p:spPr bwMode="auto">
          <a:xfrm>
            <a:off x="217488" y="2266950"/>
            <a:ext cx="15668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chemeClr val="accent2"/>
                </a:solidFill>
              </a:rPr>
              <a:t>maximum</a:t>
            </a:r>
          </a:p>
        </p:txBody>
      </p:sp>
      <p:sp>
        <p:nvSpPr>
          <p:cNvPr id="619531" name="AutoShape 11"/>
          <p:cNvSpPr>
            <a:spLocks/>
          </p:cNvSpPr>
          <p:nvPr/>
        </p:nvSpPr>
        <p:spPr bwMode="auto">
          <a:xfrm>
            <a:off x="1860550" y="3340100"/>
            <a:ext cx="304800" cy="1065213"/>
          </a:xfrm>
          <a:prstGeom prst="leftBrace">
            <a:avLst>
              <a:gd name="adj1" fmla="val 2912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2" name="Text Box 12"/>
          <p:cNvSpPr txBox="1">
            <a:spLocks noChangeArrowheads="1"/>
          </p:cNvSpPr>
          <p:nvPr/>
        </p:nvSpPr>
        <p:spPr bwMode="auto">
          <a:xfrm>
            <a:off x="217488" y="3625850"/>
            <a:ext cx="15668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800" i="1">
                <a:solidFill>
                  <a:schemeClr val="accent2"/>
                </a:solidFill>
              </a:rPr>
              <a:t>maximum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36" grpId="0" animBg="1"/>
      <p:bldP spid="619528" grpId="0" build="p"/>
      <p:bldP spid="619527" grpId="0"/>
      <p:bldP spid="619525" grpId="0" animBg="1"/>
      <p:bldP spid="619529" grpId="0" animBg="1"/>
      <p:bldP spid="619530" grpId="0"/>
      <p:bldP spid="619531" grpId="0" animBg="1"/>
      <p:bldP spid="6195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F1A36-8E7A-4937-9153-E5EBB1667E3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Parallelism of No-Temp Multiply</a:t>
            </a:r>
          </a:p>
        </p:txBody>
      </p:sp>
      <p:grpSp>
        <p:nvGrpSpPr>
          <p:cNvPr id="561173" name="Group 21"/>
          <p:cNvGrpSpPr>
            <a:grpSpLocks/>
          </p:cNvGrpSpPr>
          <p:nvPr/>
        </p:nvGrpSpPr>
        <p:grpSpPr bwMode="auto">
          <a:xfrm>
            <a:off x="2339975" y="1144588"/>
            <a:ext cx="4473575" cy="1370012"/>
            <a:chOff x="1474" y="816"/>
            <a:chExt cx="2818" cy="863"/>
          </a:xfrm>
        </p:grpSpPr>
        <p:sp>
          <p:nvSpPr>
            <p:cNvPr id="561156" name="Rectangle 4"/>
            <p:cNvSpPr>
              <a:spLocks noChangeArrowheads="1"/>
            </p:cNvSpPr>
            <p:nvPr/>
          </p:nvSpPr>
          <p:spPr bwMode="auto">
            <a:xfrm>
              <a:off x="2323" y="816"/>
              <a:ext cx="1969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M</a:t>
              </a:r>
              <a:r>
                <a:rPr lang="en-US" sz="3600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</a:t>
              </a:r>
              <a:r>
                <a:rPr lang="en-US" sz="3600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3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61157" name="Rectangle 5"/>
            <p:cNvSpPr>
              <a:spLocks noChangeArrowheads="1"/>
            </p:cNvSpPr>
            <p:nvPr/>
          </p:nvSpPr>
          <p:spPr bwMode="auto">
            <a:xfrm>
              <a:off x="1474" y="816"/>
              <a:ext cx="86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561159" name="Rectangle 7"/>
            <p:cNvSpPr>
              <a:spLocks noChangeArrowheads="1"/>
            </p:cNvSpPr>
            <p:nvPr/>
          </p:nvSpPr>
          <p:spPr bwMode="auto">
            <a:xfrm>
              <a:off x="2323" y="1344"/>
              <a:ext cx="180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M</a:t>
              </a:r>
              <a:r>
                <a:rPr lang="en-US" sz="3600" baseline="-250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</a:t>
              </a:r>
              <a:r>
                <a:rPr lang="en-US" sz="3600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561160" name="Rectangle 8"/>
            <p:cNvSpPr>
              <a:spLocks noChangeArrowheads="1"/>
            </p:cNvSpPr>
            <p:nvPr/>
          </p:nvSpPr>
          <p:spPr bwMode="auto">
            <a:xfrm>
              <a:off x="1522" y="1344"/>
              <a:ext cx="82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561162" name="Group 10"/>
          <p:cNvGrpSpPr>
            <a:grpSpLocks/>
          </p:cNvGrpSpPr>
          <p:nvPr/>
        </p:nvGrpSpPr>
        <p:grpSpPr bwMode="auto">
          <a:xfrm>
            <a:off x="1582738" y="3128963"/>
            <a:ext cx="5961062" cy="1120775"/>
            <a:chOff x="501" y="2558"/>
            <a:chExt cx="3755" cy="706"/>
          </a:xfrm>
        </p:grpSpPr>
        <p:sp>
          <p:nvSpPr>
            <p:cNvPr id="561163" name="Text Box 11"/>
            <p:cNvSpPr txBox="1">
              <a:spLocks noChangeArrowheads="1"/>
            </p:cNvSpPr>
            <p:nvPr/>
          </p:nvSpPr>
          <p:spPr bwMode="auto">
            <a:xfrm>
              <a:off x="501" y="2743"/>
              <a:ext cx="1572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/>
            </a:p>
          </p:txBody>
        </p:sp>
        <p:grpSp>
          <p:nvGrpSpPr>
            <p:cNvPr id="561164" name="Group 12"/>
            <p:cNvGrpSpPr>
              <a:grpSpLocks/>
            </p:cNvGrpSpPr>
            <p:nvPr/>
          </p:nvGrpSpPr>
          <p:grpSpPr bwMode="auto">
            <a:xfrm>
              <a:off x="2115" y="2558"/>
              <a:ext cx="2141" cy="706"/>
              <a:chOff x="3282" y="3450"/>
              <a:chExt cx="2141" cy="706"/>
            </a:xfrm>
          </p:grpSpPr>
          <p:grpSp>
            <p:nvGrpSpPr>
              <p:cNvPr id="561165" name="Group 13"/>
              <p:cNvGrpSpPr>
                <a:grpSpLocks/>
              </p:cNvGrpSpPr>
              <p:nvPr/>
            </p:nvGrpSpPr>
            <p:grpSpPr bwMode="auto">
              <a:xfrm>
                <a:off x="3282" y="3450"/>
                <a:ext cx="1069" cy="706"/>
                <a:chOff x="3282" y="3450"/>
                <a:chExt cx="1069" cy="706"/>
              </a:xfrm>
            </p:grpSpPr>
            <p:sp>
              <p:nvSpPr>
                <p:cNvPr id="561166" name="Rectangle 14"/>
                <p:cNvSpPr>
                  <a:spLocks noChangeArrowheads="1"/>
                </p:cNvSpPr>
                <p:nvPr/>
              </p:nvSpPr>
              <p:spPr bwMode="auto">
                <a:xfrm>
                  <a:off x="3423" y="3450"/>
                  <a:ext cx="788" cy="3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M</a:t>
                  </a:r>
                  <a:r>
                    <a:rPr lang="en-US" baseline="-25000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1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(</a:t>
                  </a: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n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561167" name="Rectangle 15"/>
                <p:cNvSpPr>
                  <a:spLocks noChangeArrowheads="1"/>
                </p:cNvSpPr>
                <p:nvPr/>
              </p:nvSpPr>
              <p:spPr bwMode="auto">
                <a:xfrm>
                  <a:off x="3375" y="3821"/>
                  <a:ext cx="884" cy="3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M</a:t>
                  </a:r>
                  <a:r>
                    <a:rPr lang="en-US" baseline="-25000">
                      <a:solidFill>
                        <a:srgbClr val="9900CC"/>
                      </a:solidFill>
                      <a:latin typeface="cmsy10" pitchFamily="34" charset="0"/>
                      <a:sym typeface="Times New Roman" panose="02020603050405020304" pitchFamily="18" charset="0"/>
                    </a:rPr>
                    <a:t>1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(</a:t>
                  </a: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n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561168" name="Line 16"/>
                <p:cNvSpPr>
                  <a:spLocks noChangeShapeType="1"/>
                </p:cNvSpPr>
                <p:nvPr/>
              </p:nvSpPr>
              <p:spPr bwMode="auto">
                <a:xfrm>
                  <a:off x="3282" y="3809"/>
                  <a:ext cx="1069" cy="0"/>
                </a:xfrm>
                <a:prstGeom prst="line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1169" name="Rectangle 17"/>
              <p:cNvSpPr>
                <a:spLocks noChangeArrowheads="1"/>
              </p:cNvSpPr>
              <p:nvPr/>
            </p:nvSpPr>
            <p:spPr bwMode="auto">
              <a:xfrm>
                <a:off x="4428" y="3641"/>
                <a:ext cx="995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= </a:t>
                </a:r>
                <a:r>
                  <a:rPr lang="en-US">
                    <a:solidFill>
                      <a:srgbClr val="9900CC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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(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 baseline="300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2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)</a:t>
                </a:r>
              </a:p>
            </p:txBody>
          </p:sp>
        </p:grpSp>
      </p:grpSp>
      <p:sp>
        <p:nvSpPr>
          <p:cNvPr id="561170" name="Text Box 18"/>
          <p:cNvSpPr txBox="1">
            <a:spLocks noChangeArrowheads="1"/>
          </p:cNvSpPr>
          <p:nvPr/>
        </p:nvSpPr>
        <p:spPr bwMode="auto">
          <a:xfrm>
            <a:off x="1665288" y="4556125"/>
            <a:ext cx="58134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/>
              <a:t>For </a:t>
            </a:r>
            <a:r>
              <a:rPr lang="en-US">
                <a:solidFill>
                  <a:srgbClr val="9900CC"/>
                </a:solidFill>
              </a:rPr>
              <a:t>1000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£</a:t>
            </a:r>
            <a:r>
              <a:rPr lang="en-US"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1000</a:t>
            </a:r>
            <a:r>
              <a:rPr lang="en-US">
                <a:sym typeface="Times New Roman" panose="02020603050405020304" pitchFamily="18" charset="0"/>
              </a:rPr>
              <a:t> matrices, </a:t>
            </a:r>
          </a:p>
          <a:p>
            <a:pPr algn="ctr">
              <a:spcBef>
                <a:spcPct val="0"/>
              </a:spcBef>
            </a:pPr>
            <a:r>
              <a:rPr lang="en-US">
                <a:sym typeface="Times New Roman" panose="02020603050405020304" pitchFamily="18" charset="0"/>
              </a:rPr>
              <a:t>parallelism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¼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(10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/10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= 10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6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561171" name="Line 19"/>
          <p:cNvSpPr>
            <a:spLocks noChangeShapeType="1"/>
          </p:cNvSpPr>
          <p:nvPr/>
        </p:nvSpPr>
        <p:spPr bwMode="auto">
          <a:xfrm>
            <a:off x="387350" y="2820988"/>
            <a:ext cx="83693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1175" name="Rectangle 23"/>
          <p:cNvSpPr>
            <a:spLocks noChangeArrowheads="1"/>
          </p:cNvSpPr>
          <p:nvPr/>
        </p:nvSpPr>
        <p:spPr bwMode="auto">
          <a:xfrm>
            <a:off x="2743200" y="5791200"/>
            <a:ext cx="36893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rgbClr val="FF0000"/>
                </a:solidFill>
                <a:sym typeface="Times New Roman" panose="02020603050405020304" pitchFamily="18" charset="0"/>
              </a:rPr>
              <a:t>Faster in practice!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70" grpId="0"/>
      <p:bldP spid="5611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56B42-B589-468E-9D94-DADA41CF6A7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Synchronization</a:t>
            </a:r>
          </a:p>
        </p:txBody>
      </p:sp>
      <p:sp>
        <p:nvSpPr>
          <p:cNvPr id="750595" name="Text Box 3"/>
          <p:cNvSpPr txBox="1">
            <a:spLocks noChangeArrowheads="1"/>
          </p:cNvSpPr>
          <p:nvPr/>
        </p:nvSpPr>
        <p:spPr bwMode="auto">
          <a:xfrm>
            <a:off x="304800" y="1079500"/>
            <a:ext cx="8510588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8463" indent="-2841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Cilk language feature: </a:t>
            </a:r>
            <a:r>
              <a:rPr lang="en-US" sz="3600"/>
              <a:t>A programmer can check whether a Cilk procedure is “synched” (without actually performing a </a:t>
            </a:r>
            <a:r>
              <a:rPr lang="en-US" sz="36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3600"/>
              <a:t>) by testing the pseudovariable</a:t>
            </a:r>
            <a:r>
              <a:rPr lang="en-US" sz="3600" b="1">
                <a:solidFill>
                  <a:srgbClr val="FF0000"/>
                </a:solidFill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Courier New" panose="02070309020205020404" pitchFamily="49" charset="0"/>
              </a:rPr>
              <a:t>SYNCHED</a:t>
            </a:r>
            <a:r>
              <a:rPr lang="en-US" sz="3600"/>
              <a:t>: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600" b="1">
                <a:solidFill>
                  <a:srgbClr val="FF0000"/>
                </a:solidFill>
                <a:latin typeface="Courier New" panose="02070309020205020404" pitchFamily="49" charset="0"/>
              </a:rPr>
              <a:t>SYNCHED</a:t>
            </a:r>
            <a:r>
              <a:rPr lang="en-US" sz="3600"/>
              <a:t> </a:t>
            </a:r>
            <a:r>
              <a:rPr lang="en-US" sz="3600">
                <a:solidFill>
                  <a:srgbClr val="9900CC"/>
                </a:solidFill>
              </a:rPr>
              <a:t>= 0</a:t>
            </a:r>
            <a:r>
              <a:rPr lang="en-US" sz="3600"/>
              <a:t> </a:t>
            </a:r>
            <a:r>
              <a:rPr lang="en-US" sz="3600">
                <a:latin typeface="cmsy10" pitchFamily="34" charset="0"/>
              </a:rPr>
              <a:t>)</a:t>
            </a:r>
            <a:r>
              <a:rPr lang="en-US" sz="3600"/>
              <a:t> some spawned children might not have returned.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600" b="1">
                <a:solidFill>
                  <a:srgbClr val="FF0000"/>
                </a:solidFill>
                <a:latin typeface="Courier New" panose="02070309020205020404" pitchFamily="49" charset="0"/>
              </a:rPr>
              <a:t>SYNCHED</a:t>
            </a:r>
            <a:r>
              <a:rPr lang="en-US" sz="3600"/>
              <a:t> </a:t>
            </a:r>
            <a:r>
              <a:rPr lang="en-US" sz="3600">
                <a:solidFill>
                  <a:srgbClr val="9900CC"/>
                </a:solidFill>
              </a:rPr>
              <a:t>= 1</a:t>
            </a:r>
            <a:r>
              <a:rPr lang="en-US" sz="3600"/>
              <a:t> </a:t>
            </a:r>
            <a:r>
              <a:rPr lang="en-US" sz="3600">
                <a:latin typeface="cmsy10" pitchFamily="34" charset="0"/>
              </a:rPr>
              <a:t>)</a:t>
            </a:r>
            <a:r>
              <a:rPr lang="en-US" sz="3600"/>
              <a:t> all spawned children have definitely returned.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5E9CD-CA7F-4AAB-965A-C8165636B7C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Best of Both Worlds</a:t>
            </a:r>
          </a:p>
        </p:txBody>
      </p:sp>
      <p:sp>
        <p:nvSpPr>
          <p:cNvPr id="752643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382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52644" name="Rectangle 4"/>
          <p:cNvSpPr>
            <a:spLocks noChangeArrowheads="1"/>
          </p:cNvSpPr>
          <p:nvPr/>
        </p:nvSpPr>
        <p:spPr bwMode="auto">
          <a:xfrm>
            <a:off x="381000" y="914400"/>
            <a:ext cx="8382000" cy="572135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Mult1(*C, *A, *B, n) {</a:t>
            </a: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</a:rPr>
              <a:t>// multiply &amp; store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</a:rPr>
              <a:t>  </a:t>
            </a:r>
            <a:r>
              <a:rPr lang="en-US" sz="2000" b="1">
                <a:latin typeface="cmsy10" pitchFamily="34" charset="0"/>
              </a:rPr>
              <a:t>h</a:t>
            </a:r>
            <a:r>
              <a:rPr lang="en-US" sz="2000" b="1">
                <a:sym typeface="Times New Roman" panose="02020603050405020304" pitchFamily="18" charset="0"/>
              </a:rPr>
              <a:t> </a:t>
            </a:r>
            <a:r>
              <a:rPr lang="en-US" sz="2000" b="1" i="1">
                <a:sym typeface="Times New Roman" panose="02020603050405020304" pitchFamily="18" charset="0"/>
              </a:rPr>
              <a:t>base case &amp; partition matrices </a:t>
            </a:r>
            <a:r>
              <a:rPr lang="en-US" sz="2000" b="1">
                <a:latin typeface="cmsy10" pitchFamily="34" charset="0"/>
                <a:sym typeface="Times New Roman" panose="02020603050405020304" pitchFamily="18" charset="0"/>
              </a:rPr>
              <a:t>i</a:t>
            </a:r>
            <a:endParaRPr lang="en-US" sz="20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Mult1(C11,A11,B11,n/2); </a:t>
            </a: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// multiply &amp; store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Mult1(C12,A11,B12,n/2);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Mult1(C22,A21,B12,n/2);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Mult1(C21,A21,B11,n/2);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if (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SYNCHED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    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MultA1(C11,A12,B21,n/2); </a:t>
            </a: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// multiply &amp; add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MultA1(C12,A12,B22,n/2);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MultA1(C22,A22,B22,n/2);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MultA1(C21,A22,B21,n/2);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} else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latin typeface="Courier New" panose="02070309020205020404" pitchFamily="49" charset="0"/>
              </a:rPr>
              <a:t>float *T = Cilk_alloca(n*n*sizeof(float));</a:t>
            </a:r>
            <a:endParaRPr lang="en-US" sz="2000" b="1">
              <a:latin typeface="Courier New" panose="02070309020205020404" pitchFamily="49" charset="0"/>
              <a:sym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Mult1(T11,A12,B21,n/2); </a:t>
            </a: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// multiply &amp; store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Mult1(T12,A12,B22,n/2);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Mult1(T22,A22,B22,n/2);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Mult1(T21,A22,B21,n/2);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Add(C,T,n); </a:t>
            </a:r>
            <a:r>
              <a:rPr lang="en-US" sz="2000" b="1">
                <a:solidFill>
                  <a:schemeClr val="accent2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// C = C + 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sym typeface="Times New Roman" panose="02020603050405020304" pitchFamily="18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  return;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000" b="1">
                <a:latin typeface="Courier New" panose="02070309020205020404" pitchFamily="49" charset="0"/>
                <a:sym typeface="Times New Roman" panose="02020603050405020304" pitchFamily="18" charset="0"/>
              </a:rPr>
              <a:t>}</a:t>
            </a:r>
          </a:p>
        </p:txBody>
      </p:sp>
      <p:sp>
        <p:nvSpPr>
          <p:cNvPr id="752645" name="AutoShape 5"/>
          <p:cNvSpPr>
            <a:spLocks noChangeArrowheads="1"/>
          </p:cNvSpPr>
          <p:nvPr/>
        </p:nvSpPr>
        <p:spPr bwMode="auto">
          <a:xfrm>
            <a:off x="3252788" y="4114800"/>
            <a:ext cx="5594350" cy="228758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/>
              <a:t>This code is just as parallel as the original, but it only uses more space if runtime parallelism actually exists.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 wrap="none" anchor="t"/>
          <a:lstStyle/>
          <a:p>
            <a:r>
              <a:rPr lang="en-US" smtClean="0"/>
              <a:t>Speedup</a:t>
            </a:r>
          </a:p>
        </p:txBody>
      </p:sp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304800" y="1339850"/>
            <a:ext cx="848836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chemeClr val="bg2"/>
              </a:buClr>
              <a:defRPr/>
            </a:pPr>
            <a:r>
              <a:rPr lang="en-US" sz="3600" b="1" i="1">
                <a:solidFill>
                  <a:schemeClr val="accent2"/>
                </a:solidFill>
                <a:latin typeface="Times New Roman" pitchFamily="16" charset="0"/>
                <a:sym typeface="Times New Roman" pitchFamily="16" charset="0"/>
              </a:rPr>
              <a:t>Definition:</a:t>
            </a:r>
            <a:r>
              <a:rPr lang="en-US" sz="3600" i="1">
                <a:solidFill>
                  <a:schemeClr val="accent2"/>
                </a:solidFill>
                <a:latin typeface="Times New Roman" pitchFamily="16" charset="0"/>
                <a:sym typeface="Times New Roman" pitchFamily="16" charset="0"/>
              </a:rPr>
              <a:t> </a:t>
            </a:r>
            <a:r>
              <a:rPr lang="en-US" sz="3600" i="1">
                <a:solidFill>
                  <a:srgbClr val="9900CC"/>
                </a:solidFill>
                <a:latin typeface="Times New Roman" pitchFamily="16" charset="0"/>
                <a:sym typeface="Times New Roman" pitchFamily="16" charset="0"/>
              </a:rPr>
              <a:t>T</a:t>
            </a:r>
            <a:r>
              <a:rPr lang="en-US" sz="3600" baseline="-25000">
                <a:solidFill>
                  <a:srgbClr val="9900CC"/>
                </a:solidFill>
                <a:latin typeface="Times New Roman" pitchFamily="16" charset="0"/>
                <a:sym typeface="Times New Roman" pitchFamily="16" charset="0"/>
              </a:rPr>
              <a:t>1</a:t>
            </a:r>
            <a:r>
              <a:rPr lang="en-US" sz="3600" i="1">
                <a:solidFill>
                  <a:srgbClr val="9900CC"/>
                </a:solidFill>
                <a:latin typeface="Times New Roman" pitchFamily="16" charset="0"/>
              </a:rPr>
              <a:t>/T</a:t>
            </a:r>
            <a:r>
              <a:rPr lang="en-US" sz="3600" i="1" baseline="-25000">
                <a:solidFill>
                  <a:srgbClr val="9900CC"/>
                </a:solidFill>
                <a:latin typeface="Times New Roman" pitchFamily="16" charset="0"/>
              </a:rPr>
              <a:t>P</a:t>
            </a:r>
            <a:r>
              <a:rPr lang="en-US" sz="3600">
                <a:solidFill>
                  <a:srgbClr val="9900CC"/>
                </a:solidFill>
                <a:latin typeface="Times New Roman" pitchFamily="16" charset="0"/>
              </a:rPr>
              <a:t> </a:t>
            </a:r>
            <a:r>
              <a:rPr lang="en-US" sz="3600">
                <a:solidFill>
                  <a:srgbClr val="9900CC"/>
                </a:solidFill>
                <a:latin typeface="Times New Roman" pitchFamily="16" charset="0"/>
                <a:sym typeface="Times New Roman" pitchFamily="16" charset="0"/>
              </a:rPr>
              <a:t>= </a:t>
            </a:r>
            <a:r>
              <a:rPr lang="en-US" sz="3600" b="1" i="1">
                <a:solidFill>
                  <a:schemeClr val="accent1"/>
                </a:solidFill>
                <a:latin typeface="Times New Roman" pitchFamily="16" charset="0"/>
                <a:sym typeface="Times New Roman" pitchFamily="16" charset="0"/>
              </a:rPr>
              <a:t>speedup</a:t>
            </a:r>
            <a:r>
              <a:rPr lang="en-US"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sym typeface="Times New Roman" pitchFamily="16" charset="0"/>
              </a:rPr>
              <a:t> </a:t>
            </a:r>
            <a:r>
              <a:rPr lang="en-US" sz="3600">
                <a:latin typeface="Times New Roman" pitchFamily="16" charset="0"/>
                <a:sym typeface="Times New Roman" pitchFamily="16" charset="0"/>
              </a:rPr>
              <a:t>on </a:t>
            </a:r>
            <a:r>
              <a:rPr lang="en-US" sz="3600" i="1">
                <a:solidFill>
                  <a:srgbClr val="9900CC"/>
                </a:solidFill>
                <a:latin typeface="Times New Roman" pitchFamily="16" charset="0"/>
                <a:sym typeface="Times New Roman" pitchFamily="16" charset="0"/>
              </a:rPr>
              <a:t>P</a:t>
            </a:r>
            <a:r>
              <a:rPr lang="en-US" sz="3600">
                <a:latin typeface="Times New Roman" pitchFamily="16" charset="0"/>
                <a:sym typeface="Times New Roman" pitchFamily="16" charset="0"/>
              </a:rPr>
              <a:t> processors.</a:t>
            </a:r>
            <a:endParaRPr lang="en-US" sz="3600" b="1" i="1">
              <a:solidFill>
                <a:schemeClr val="accent2"/>
              </a:solidFill>
              <a:latin typeface="Times New Roman" pitchFamily="16" charset="0"/>
              <a:sym typeface="Times New Roman" pitchFamily="16" charset="0"/>
            </a:endParaRPr>
          </a:p>
        </p:txBody>
      </p:sp>
      <p:grpSp>
        <p:nvGrpSpPr>
          <p:cNvPr id="54276" name="Group 62"/>
          <p:cNvGrpSpPr>
            <a:grpSpLocks/>
          </p:cNvGrpSpPr>
          <p:nvPr/>
        </p:nvGrpSpPr>
        <p:grpSpPr bwMode="auto">
          <a:xfrm>
            <a:off x="304800" y="2514600"/>
            <a:ext cx="8643938" cy="2971800"/>
            <a:chOff x="192" y="1584"/>
            <a:chExt cx="5445" cy="1872"/>
          </a:xfrm>
        </p:grpSpPr>
        <p:sp>
          <p:nvSpPr>
            <p:cNvPr id="54277" name="Rectangle 51"/>
            <p:cNvSpPr>
              <a:spLocks noChangeArrowheads="1"/>
            </p:cNvSpPr>
            <p:nvPr/>
          </p:nvSpPr>
          <p:spPr bwMode="auto">
            <a:xfrm>
              <a:off x="192" y="1626"/>
              <a:ext cx="5445" cy="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tabLst>
                  <a:tab pos="1495425" algn="l"/>
                </a:tabLs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tabLst>
                  <a:tab pos="1495425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tabLst>
                  <a:tab pos="1495425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tabLst>
                  <a:tab pos="14954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tabLst>
                  <a:tab pos="14954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4954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4954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4954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495425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bg2"/>
                </a:buClr>
                <a:buFontTx/>
                <a:buNone/>
              </a:pPr>
              <a:r>
                <a:rPr lang="en-US">
                  <a:sym typeface="Times New Roman" panose="02020603050405020304" pitchFamily="18" charset="0"/>
                </a:rPr>
                <a:t>If 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T</a:t>
              </a:r>
              <a:r>
                <a:rPr lang="en-US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 i="1">
                  <a:solidFill>
                    <a:srgbClr val="9900CC"/>
                  </a:solidFill>
                </a:rPr>
                <a:t>/T</a:t>
              </a:r>
              <a:r>
                <a:rPr lang="en-US" i="1" baseline="-25000">
                  <a:solidFill>
                    <a:srgbClr val="9900CC"/>
                  </a:solidFill>
                </a:rPr>
                <a:t>P</a:t>
              </a:r>
              <a:r>
                <a:rPr lang="en-US">
                  <a:solidFill>
                    <a:srgbClr val="9900CC"/>
                  </a:solidFill>
                </a:rPr>
                <a:t>	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= </a:t>
              </a:r>
              <a:r>
                <a:rPr lang="en-US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P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) </a:t>
              </a:r>
              <a:r>
                <a:rPr lang="en-US">
                  <a:solidFill>
                    <a:srgbClr val="9900CC"/>
                  </a:solidFill>
                  <a:latin typeface="cmsy10" panose="020B0604020202020204" pitchFamily="32" charset="0"/>
                  <a:sym typeface="Times New Roman" panose="02020603050405020304" pitchFamily="18" charset="0"/>
                </a:rPr>
                <a:t>·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 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P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, </a:t>
              </a:r>
              <a:r>
                <a:rPr lang="en-US">
                  <a:sym typeface="Times New Roman" panose="02020603050405020304" pitchFamily="18" charset="0"/>
                </a:rPr>
                <a:t>we have </a:t>
              </a:r>
              <a:r>
                <a:rPr lang="en-US" b="1" i="1">
                  <a:solidFill>
                    <a:schemeClr val="accent1"/>
                  </a:solidFill>
                  <a:sym typeface="Times New Roman" panose="02020603050405020304" pitchFamily="18" charset="0"/>
                </a:rPr>
                <a:t>linear speedup</a:t>
              </a:r>
              <a:r>
                <a:rPr lang="en-US">
                  <a:sym typeface="Times New Roman" panose="02020603050405020304" pitchFamily="18" charset="0"/>
                </a:rPr>
                <a:t>;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bg2"/>
                </a:buClr>
                <a:buFontTx/>
                <a:buNone/>
              </a:pPr>
              <a:r>
                <a:rPr lang="en-US">
                  <a:sym typeface="Times New Roman" panose="02020603050405020304" pitchFamily="18" charset="0"/>
                </a:rPr>
                <a:t>	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= 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P</a:t>
              </a:r>
              <a:r>
                <a:rPr lang="en-US">
                  <a:sym typeface="Times New Roman" panose="02020603050405020304" pitchFamily="18" charset="0"/>
                </a:rPr>
                <a:t>, we have </a:t>
              </a:r>
              <a:r>
                <a:rPr lang="en-US" b="1" i="1">
                  <a:solidFill>
                    <a:schemeClr val="accent1"/>
                  </a:solidFill>
                  <a:sym typeface="Times New Roman" panose="02020603050405020304" pitchFamily="18" charset="0"/>
                </a:rPr>
                <a:t>perfect linear speedup</a:t>
              </a:r>
              <a:r>
                <a:rPr lang="en-US">
                  <a:sym typeface="Times New Roman" panose="02020603050405020304" pitchFamily="18" charset="0"/>
                </a:rPr>
                <a:t>;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>
                  <a:schemeClr val="bg2"/>
                </a:buClr>
                <a:buFontTx/>
                <a:buNone/>
              </a:pPr>
              <a:r>
                <a:rPr lang="en-US">
                  <a:sym typeface="Times New Roman" panose="02020603050405020304" pitchFamily="18" charset="0"/>
                </a:rPr>
                <a:t>	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&gt; 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P</a:t>
              </a:r>
              <a:r>
                <a:rPr lang="en-US">
                  <a:sym typeface="Times New Roman" panose="02020603050405020304" pitchFamily="18" charset="0"/>
                </a:rPr>
                <a:t>, we have </a:t>
              </a:r>
              <a:r>
                <a:rPr lang="en-US" b="1" i="1">
                  <a:solidFill>
                    <a:schemeClr val="accent1"/>
                  </a:solidFill>
                  <a:sym typeface="Times New Roman" panose="02020603050405020304" pitchFamily="18" charset="0"/>
                </a:rPr>
                <a:t>superlinear speedup</a:t>
              </a:r>
              <a:r>
                <a:rPr lang="en-US">
                  <a:sym typeface="Times New Roman" panose="02020603050405020304" pitchFamily="18" charset="0"/>
                </a:rPr>
                <a:t>, which is not possible in our model, because of the lower bound 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T</a:t>
              </a:r>
              <a:r>
                <a:rPr lang="en-US" i="1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P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 </a:t>
              </a:r>
              <a:r>
                <a:rPr lang="en-US">
                  <a:solidFill>
                    <a:srgbClr val="9900CC"/>
                  </a:solidFill>
                  <a:latin typeface="cmsy10" panose="020B0604020202020204" pitchFamily="32" charset="0"/>
                  <a:sym typeface="Times New Roman" panose="02020603050405020304" pitchFamily="18" charset="0"/>
                </a:rPr>
                <a:t>¸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 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T</a:t>
              </a:r>
              <a:r>
                <a:rPr lang="en-US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/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P</a:t>
              </a:r>
              <a:r>
                <a:rPr lang="en-US">
                  <a:sym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4278" name="Line 53"/>
            <p:cNvSpPr>
              <a:spLocks noChangeShapeType="1"/>
            </p:cNvSpPr>
            <p:nvPr/>
          </p:nvSpPr>
          <p:spPr bwMode="auto">
            <a:xfrm>
              <a:off x="255" y="1584"/>
              <a:ext cx="5318" cy="0"/>
            </a:xfrm>
            <a:prstGeom prst="line">
              <a:avLst/>
            </a:prstGeom>
            <a:noFill/>
            <a:ln w="57150" cmpd="thickThin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79" name="Line 55"/>
            <p:cNvSpPr>
              <a:spLocks noChangeShapeType="1"/>
            </p:cNvSpPr>
            <p:nvPr/>
          </p:nvSpPr>
          <p:spPr bwMode="auto">
            <a:xfrm>
              <a:off x="255" y="3456"/>
              <a:ext cx="5318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619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B2B48-1813-4B41-B7CC-659ED8CC9B1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Ordinary Matrix Multiplication</a:t>
            </a:r>
          </a:p>
        </p:txBody>
      </p:sp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3260725" y="1285875"/>
            <a:ext cx="55562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c</a:t>
            </a:r>
            <a:r>
              <a:rPr lang="en-US" i="1" baseline="-25000">
                <a:solidFill>
                  <a:srgbClr val="9900CC"/>
                </a:solidFill>
              </a:rPr>
              <a:t>ij</a:t>
            </a:r>
          </a:p>
        </p:txBody>
      </p:sp>
      <p:sp>
        <p:nvSpPr>
          <p:cNvPr id="562181" name="Rectangle 5"/>
          <p:cNvSpPr>
            <a:spLocks noChangeArrowheads="1"/>
          </p:cNvSpPr>
          <p:nvPr/>
        </p:nvSpPr>
        <p:spPr bwMode="auto">
          <a:xfrm>
            <a:off x="3706813" y="1285875"/>
            <a:ext cx="44132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>
                <a:solidFill>
                  <a:srgbClr val="9900CC"/>
                </a:solidFill>
              </a:rPr>
              <a:t>=</a:t>
            </a:r>
          </a:p>
        </p:txBody>
      </p:sp>
      <p:grpSp>
        <p:nvGrpSpPr>
          <p:cNvPr id="562182" name="Group 6"/>
          <p:cNvGrpSpPr>
            <a:grpSpLocks/>
          </p:cNvGrpSpPr>
          <p:nvPr/>
        </p:nvGrpSpPr>
        <p:grpSpPr bwMode="auto">
          <a:xfrm>
            <a:off x="4144963" y="838200"/>
            <a:ext cx="795337" cy="1427163"/>
            <a:chOff x="2369" y="2703"/>
            <a:chExt cx="501" cy="899"/>
          </a:xfrm>
        </p:grpSpPr>
        <p:sp>
          <p:nvSpPr>
            <p:cNvPr id="562183" name="Text Box 7"/>
            <p:cNvSpPr txBox="1">
              <a:spLocks noChangeArrowheads="1"/>
            </p:cNvSpPr>
            <p:nvPr/>
          </p:nvSpPr>
          <p:spPr bwMode="auto">
            <a:xfrm>
              <a:off x="2390" y="2893"/>
              <a:ext cx="45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6000">
                  <a:solidFill>
                    <a:srgbClr val="9900CC"/>
                  </a:solidFill>
                  <a:sym typeface="Symbol" panose="05050102010706020507" pitchFamily="18" charset="2"/>
                </a:rPr>
                <a:t></a:t>
              </a:r>
            </a:p>
          </p:txBody>
        </p:sp>
        <p:sp>
          <p:nvSpPr>
            <p:cNvPr id="562184" name="Text Box 8"/>
            <p:cNvSpPr txBox="1">
              <a:spLocks noChangeArrowheads="1"/>
            </p:cNvSpPr>
            <p:nvPr/>
          </p:nvSpPr>
          <p:spPr bwMode="auto">
            <a:xfrm>
              <a:off x="2369" y="3360"/>
              <a:ext cx="501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2400" i="1">
                  <a:solidFill>
                    <a:srgbClr val="9900CC"/>
                  </a:solidFill>
                </a:rPr>
                <a:t>k </a:t>
              </a:r>
              <a:r>
                <a:rPr lang="en-US" sz="2400">
                  <a:solidFill>
                    <a:srgbClr val="9900CC"/>
                  </a:solidFill>
                </a:rPr>
                <a:t>= 1</a:t>
              </a:r>
            </a:p>
          </p:txBody>
        </p:sp>
        <p:sp>
          <p:nvSpPr>
            <p:cNvPr id="562185" name="Text Box 9"/>
            <p:cNvSpPr txBox="1">
              <a:spLocks noChangeArrowheads="1"/>
            </p:cNvSpPr>
            <p:nvPr/>
          </p:nvSpPr>
          <p:spPr bwMode="auto">
            <a:xfrm>
              <a:off x="2513" y="2703"/>
              <a:ext cx="212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2400" i="1">
                  <a:solidFill>
                    <a:srgbClr val="9900CC"/>
                  </a:solidFill>
                </a:rPr>
                <a:t>n</a:t>
              </a:r>
            </a:p>
          </p:txBody>
        </p:sp>
      </p:grpSp>
      <p:sp>
        <p:nvSpPr>
          <p:cNvPr id="562186" name="Rectangle 10"/>
          <p:cNvSpPr>
            <a:spLocks noChangeArrowheads="1"/>
          </p:cNvSpPr>
          <p:nvPr/>
        </p:nvSpPr>
        <p:spPr bwMode="auto">
          <a:xfrm>
            <a:off x="4803775" y="1285875"/>
            <a:ext cx="11557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i="1" baseline="-25000">
                <a:solidFill>
                  <a:srgbClr val="9900CC"/>
                </a:solidFill>
              </a:rPr>
              <a:t>ik </a:t>
            </a:r>
            <a:r>
              <a:rPr lang="en-US" i="1">
                <a:solidFill>
                  <a:srgbClr val="9900CC"/>
                </a:solidFill>
              </a:rPr>
              <a:t>b</a:t>
            </a:r>
            <a:r>
              <a:rPr lang="en-US" i="1" baseline="-25000">
                <a:solidFill>
                  <a:srgbClr val="9900CC"/>
                </a:solidFill>
              </a:rPr>
              <a:t>kj</a:t>
            </a:r>
          </a:p>
        </p:txBody>
      </p:sp>
      <p:sp>
        <p:nvSpPr>
          <p:cNvPr id="562187" name="Line 11"/>
          <p:cNvSpPr>
            <a:spLocks noChangeShapeType="1"/>
          </p:cNvSpPr>
          <p:nvPr/>
        </p:nvSpPr>
        <p:spPr bwMode="auto">
          <a:xfrm>
            <a:off x="457200" y="2438400"/>
            <a:ext cx="83058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62188" name="Group 12"/>
          <p:cNvGrpSpPr>
            <a:grpSpLocks/>
          </p:cNvGrpSpPr>
          <p:nvPr/>
        </p:nvGrpSpPr>
        <p:grpSpPr bwMode="auto">
          <a:xfrm>
            <a:off x="685800" y="2554288"/>
            <a:ext cx="7762875" cy="1552575"/>
            <a:chOff x="432" y="1632"/>
            <a:chExt cx="4890" cy="978"/>
          </a:xfrm>
        </p:grpSpPr>
        <p:sp>
          <p:nvSpPr>
            <p:cNvPr id="562189" name="Text Box 13"/>
            <p:cNvSpPr txBox="1">
              <a:spLocks noChangeArrowheads="1"/>
            </p:cNvSpPr>
            <p:nvPr/>
          </p:nvSpPr>
          <p:spPr bwMode="auto">
            <a:xfrm>
              <a:off x="432" y="1632"/>
              <a:ext cx="2304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000" b="1">
                  <a:solidFill>
                    <a:srgbClr val="FF0000"/>
                  </a:solidFill>
                </a:rPr>
                <a:t>I</a:t>
              </a:r>
              <a:r>
                <a:rPr lang="en-US" sz="2400" b="1">
                  <a:solidFill>
                    <a:srgbClr val="FF0000"/>
                  </a:solidFill>
                </a:rPr>
                <a:t>DEA</a:t>
              </a:r>
              <a:r>
                <a:rPr lang="en-US" sz="3000" b="1">
                  <a:solidFill>
                    <a:srgbClr val="FF0000"/>
                  </a:solidFill>
                </a:rPr>
                <a:t>:</a:t>
              </a:r>
              <a:r>
                <a:rPr lang="en-US" sz="3000"/>
                <a:t> Spawn </a:t>
              </a:r>
              <a:r>
                <a:rPr lang="en-US" sz="3000" i="1">
                  <a:solidFill>
                    <a:srgbClr val="9900CC"/>
                  </a:solidFill>
                </a:rPr>
                <a:t>n</a:t>
              </a:r>
              <a:r>
                <a:rPr lang="en-US" sz="3000" baseline="30000">
                  <a:solidFill>
                    <a:srgbClr val="9900CC"/>
                  </a:solidFill>
                </a:rPr>
                <a:t>2</a:t>
              </a:r>
              <a:r>
                <a:rPr lang="en-US" sz="3000">
                  <a:solidFill>
                    <a:srgbClr val="CC0000"/>
                  </a:solidFill>
                </a:rPr>
                <a:t> </a:t>
              </a:r>
              <a:r>
                <a:rPr lang="en-US" sz="3000"/>
                <a:t>inner products in parallel.  Compute each inner product in parallel.</a:t>
              </a:r>
              <a:endParaRPr lang="en-US" sz="2800"/>
            </a:p>
          </p:txBody>
        </p:sp>
        <p:sp>
          <p:nvSpPr>
            <p:cNvPr id="562190" name="Rectangle 14"/>
            <p:cNvSpPr>
              <a:spLocks noChangeArrowheads="1"/>
            </p:cNvSpPr>
            <p:nvPr/>
          </p:nvSpPr>
          <p:spPr bwMode="auto">
            <a:xfrm>
              <a:off x="2967" y="1747"/>
              <a:ext cx="2355" cy="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000" b="1" i="1">
                  <a:solidFill>
                    <a:schemeClr val="accent2"/>
                  </a:solidFill>
                </a:rPr>
                <a:t>Work: </a:t>
              </a:r>
              <a:r>
                <a:rPr lang="en-US" sz="3000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 sz="30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0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0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3</a:t>
              </a:r>
              <a:r>
                <a:rPr lang="en-US" sz="30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000" b="1" i="1">
                  <a:solidFill>
                    <a:schemeClr val="accent2"/>
                  </a:solidFill>
                </a:rPr>
                <a:t>Span: </a:t>
              </a:r>
              <a:r>
                <a:rPr lang="en-US" sz="3200">
                  <a:solidFill>
                    <a:srgbClr val="9900CC"/>
                  </a:solidFill>
                  <a:sym typeface="Symbol" panose="05050102010706020507" pitchFamily="18" charset="2"/>
                </a:rPr>
                <a:t></a:t>
              </a:r>
              <a:r>
                <a:rPr lang="en-US" sz="3000">
                  <a:solidFill>
                    <a:srgbClr val="9900CC"/>
                  </a:solidFill>
                  <a:sym typeface="Times New Roman" panose="02020603050405020304" pitchFamily="18" charset="0"/>
                </a:rPr>
                <a:t>(lg</a:t>
              </a:r>
              <a:r>
                <a:rPr lang="en-US" sz="30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 </a:t>
              </a:r>
              <a:r>
                <a:rPr lang="en-US" sz="30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0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000" b="1" i="1">
                  <a:solidFill>
                    <a:schemeClr val="accent2"/>
                  </a:solidFill>
                </a:rPr>
                <a:t>Parallelism: </a:t>
              </a:r>
              <a:r>
                <a:rPr lang="en-US" sz="3200">
                  <a:solidFill>
                    <a:srgbClr val="9900CC"/>
                  </a:solidFill>
                  <a:sym typeface="Symbol" panose="05050102010706020507" pitchFamily="18" charset="2"/>
                </a:rPr>
                <a:t></a:t>
              </a:r>
              <a:r>
                <a:rPr lang="en-US" sz="30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0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0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3</a:t>
              </a:r>
              <a:r>
                <a:rPr lang="en-US" sz="3000">
                  <a:solidFill>
                    <a:srgbClr val="9900CC"/>
                  </a:solidFill>
                  <a:sym typeface="Times New Roman" panose="02020603050405020304" pitchFamily="18" charset="0"/>
                </a:rPr>
                <a:t>/lg</a:t>
              </a:r>
              <a:r>
                <a:rPr lang="en-US" sz="30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 </a:t>
              </a:r>
              <a:r>
                <a:rPr lang="en-US" sz="30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0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562191" name="Line 15"/>
          <p:cNvSpPr>
            <a:spLocks noChangeShapeType="1"/>
          </p:cNvSpPr>
          <p:nvPr/>
        </p:nvSpPr>
        <p:spPr bwMode="auto">
          <a:xfrm>
            <a:off x="457200" y="4251325"/>
            <a:ext cx="83058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2193" name="Text Box 17"/>
          <p:cNvSpPr txBox="1">
            <a:spLocks noChangeArrowheads="1"/>
          </p:cNvSpPr>
          <p:nvPr/>
        </p:nvSpPr>
        <p:spPr bwMode="auto">
          <a:xfrm>
            <a:off x="685800" y="4486275"/>
            <a:ext cx="4648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000" b="1">
                <a:solidFill>
                  <a:srgbClr val="FF0000"/>
                </a:solidFill>
              </a:rPr>
              <a:t>B</a:t>
            </a:r>
            <a:r>
              <a:rPr lang="en-US" sz="2400" b="1">
                <a:solidFill>
                  <a:srgbClr val="FF0000"/>
                </a:solidFill>
              </a:rPr>
              <a:t>UT</a:t>
            </a:r>
            <a:r>
              <a:rPr lang="en-US" sz="3000" b="1">
                <a:solidFill>
                  <a:srgbClr val="FF0000"/>
                </a:solidFill>
              </a:rPr>
              <a:t>,</a:t>
            </a:r>
            <a:r>
              <a:rPr lang="en-US" sz="3000"/>
              <a:t> this algorithm exhibits poor locality and does not exploit the cache hierarchy of modern microprocessors,  especially CMP’s.</a:t>
            </a:r>
            <a:endParaRPr lang="en-US" sz="2800"/>
          </a:p>
        </p:txBody>
      </p:sp>
      <p:grpSp>
        <p:nvGrpSpPr>
          <p:cNvPr id="562199" name="Group 23"/>
          <p:cNvGrpSpPr>
            <a:grpSpLocks/>
          </p:cNvGrpSpPr>
          <p:nvPr/>
        </p:nvGrpSpPr>
        <p:grpSpPr bwMode="auto">
          <a:xfrm>
            <a:off x="6369050" y="4413250"/>
            <a:ext cx="2060575" cy="2063750"/>
            <a:chOff x="4012" y="2780"/>
            <a:chExt cx="1298" cy="1300"/>
          </a:xfrm>
        </p:grpSpPr>
        <p:sp>
          <p:nvSpPr>
            <p:cNvPr id="562195" name="Rectangle 19"/>
            <p:cNvSpPr>
              <a:spLocks noChangeArrowheads="1"/>
            </p:cNvSpPr>
            <p:nvPr/>
          </p:nvSpPr>
          <p:spPr bwMode="auto">
            <a:xfrm>
              <a:off x="4014" y="2784"/>
              <a:ext cx="1296" cy="1296"/>
            </a:xfrm>
            <a:prstGeom prst="rect">
              <a:avLst/>
            </a:prstGeom>
            <a:solidFill>
              <a:srgbClr val="FFCC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2196" name="Rectangle 20"/>
            <p:cNvSpPr>
              <a:spLocks noChangeArrowheads="1"/>
            </p:cNvSpPr>
            <p:nvPr/>
          </p:nvSpPr>
          <p:spPr bwMode="auto">
            <a:xfrm>
              <a:off x="4012" y="2780"/>
              <a:ext cx="337" cy="337"/>
            </a:xfrm>
            <a:prstGeom prst="rect">
              <a:avLst/>
            </a:prstGeom>
            <a:solidFill>
              <a:srgbClr val="6969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2197" name="Rectangle 21"/>
            <p:cNvSpPr>
              <a:spLocks noChangeArrowheads="1"/>
            </p:cNvSpPr>
            <p:nvPr/>
          </p:nvSpPr>
          <p:spPr bwMode="auto">
            <a:xfrm>
              <a:off x="4012" y="3117"/>
              <a:ext cx="337" cy="962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2198" name="Rectangle 22"/>
            <p:cNvSpPr>
              <a:spLocks noChangeArrowheads="1"/>
            </p:cNvSpPr>
            <p:nvPr/>
          </p:nvSpPr>
          <p:spPr bwMode="auto">
            <a:xfrm>
              <a:off x="4349" y="2780"/>
              <a:ext cx="961" cy="337"/>
            </a:xfrm>
            <a:prstGeom prst="rect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9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780B6-8BC6-41B1-9834-9A976E5536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677862"/>
          </a:xfrm>
        </p:spPr>
        <p:txBody>
          <a:bodyPr/>
          <a:lstStyle/>
          <a:p>
            <a:r>
              <a:rPr lang="en-US"/>
              <a:t>L</a:t>
            </a:r>
            <a:r>
              <a:rPr lang="en-US" sz="4000"/>
              <a:t>ECTURE</a:t>
            </a:r>
            <a:r>
              <a:rPr lang="en-US"/>
              <a:t> 2</a:t>
            </a:r>
          </a:p>
        </p:txBody>
      </p:sp>
      <p:sp>
        <p:nvSpPr>
          <p:cNvPr id="73625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62175" y="227806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Matrix Multiplication</a:t>
            </a:r>
          </a:p>
        </p:txBody>
      </p:sp>
      <p:sp>
        <p:nvSpPr>
          <p:cNvPr id="736260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62175" y="373221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9900CC"/>
              </a:buClr>
              <a:buFontTx/>
              <a:buChar char="•"/>
            </a:pPr>
            <a:r>
              <a:rPr lang="en-US" sz="3600" b="1"/>
              <a:t>Tableau Construction</a:t>
            </a:r>
          </a:p>
        </p:txBody>
      </p:sp>
      <p:sp>
        <p:nvSpPr>
          <p:cNvPr id="736261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62175" y="1550988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Recurrences (Review)</a:t>
            </a:r>
          </a:p>
        </p:txBody>
      </p:sp>
      <p:sp>
        <p:nvSpPr>
          <p:cNvPr id="736262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162175" y="4459288"/>
            <a:ext cx="42005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3366FF"/>
              </a:buClr>
              <a:buFontTx/>
              <a:buChar char="•"/>
            </a:pPr>
            <a:r>
              <a:rPr lang="en-US" sz="3600" b="1"/>
              <a:t>Conclusion</a:t>
            </a:r>
          </a:p>
        </p:txBody>
      </p:sp>
      <p:sp>
        <p:nvSpPr>
          <p:cNvPr id="736263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62175" y="3005138"/>
            <a:ext cx="3971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996633"/>
              </a:buClr>
              <a:buFontTx/>
              <a:buChar char="•"/>
            </a:pPr>
            <a:r>
              <a:rPr lang="en-US" sz="3600" b="1"/>
              <a:t>Merge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0DB82-9680-48B0-AD1E-998CEDD7902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756774" name="Group 38"/>
          <p:cNvGrpSpPr>
            <a:grpSpLocks/>
          </p:cNvGrpSpPr>
          <p:nvPr/>
        </p:nvGrpSpPr>
        <p:grpSpPr bwMode="auto">
          <a:xfrm>
            <a:off x="6264275" y="5013325"/>
            <a:ext cx="2438400" cy="609600"/>
            <a:chOff x="3946" y="3158"/>
            <a:chExt cx="1536" cy="384"/>
          </a:xfrm>
        </p:grpSpPr>
        <p:sp>
          <p:nvSpPr>
            <p:cNvPr id="756770" name="Rectangle 34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71" name="Rectangle 35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72" name="Rectangle 36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73" name="Rectangle 37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6776" name="Group 40"/>
          <p:cNvGrpSpPr>
            <a:grpSpLocks/>
          </p:cNvGrpSpPr>
          <p:nvPr/>
        </p:nvGrpSpPr>
        <p:grpSpPr bwMode="auto">
          <a:xfrm>
            <a:off x="6264275" y="5851525"/>
            <a:ext cx="2438400" cy="609600"/>
            <a:chOff x="3946" y="3158"/>
            <a:chExt cx="1536" cy="384"/>
          </a:xfrm>
        </p:grpSpPr>
        <p:sp>
          <p:nvSpPr>
            <p:cNvPr id="756777" name="Rectangle 41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78" name="Rectangle 42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79" name="Rectangle 43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80" name="Rectangle 44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6775" name="Group 39"/>
          <p:cNvGrpSpPr>
            <a:grpSpLocks/>
          </p:cNvGrpSpPr>
          <p:nvPr/>
        </p:nvGrpSpPr>
        <p:grpSpPr bwMode="auto">
          <a:xfrm>
            <a:off x="425450" y="5424488"/>
            <a:ext cx="4876800" cy="609600"/>
            <a:chOff x="268" y="3417"/>
            <a:chExt cx="3072" cy="384"/>
          </a:xfrm>
        </p:grpSpPr>
        <p:sp>
          <p:nvSpPr>
            <p:cNvPr id="756762" name="Rectangle 26"/>
            <p:cNvSpPr>
              <a:spLocks noChangeArrowheads="1"/>
            </p:cNvSpPr>
            <p:nvPr/>
          </p:nvSpPr>
          <p:spPr bwMode="auto">
            <a:xfrm>
              <a:off x="26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63" name="Rectangle 27"/>
            <p:cNvSpPr>
              <a:spLocks noChangeArrowheads="1"/>
            </p:cNvSpPr>
            <p:nvPr/>
          </p:nvSpPr>
          <p:spPr bwMode="auto">
            <a:xfrm>
              <a:off x="65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64" name="Rectangle 28"/>
            <p:cNvSpPr>
              <a:spLocks noChangeArrowheads="1"/>
            </p:cNvSpPr>
            <p:nvPr/>
          </p:nvSpPr>
          <p:spPr bwMode="auto">
            <a:xfrm>
              <a:off x="103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65" name="Rectangle 29"/>
            <p:cNvSpPr>
              <a:spLocks noChangeArrowheads="1"/>
            </p:cNvSpPr>
            <p:nvPr/>
          </p:nvSpPr>
          <p:spPr bwMode="auto">
            <a:xfrm>
              <a:off x="1420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66" name="Rectangle 30"/>
            <p:cNvSpPr>
              <a:spLocks noChangeArrowheads="1"/>
            </p:cNvSpPr>
            <p:nvPr/>
          </p:nvSpPr>
          <p:spPr bwMode="auto">
            <a:xfrm>
              <a:off x="1804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67" name="Rectangle 31"/>
            <p:cNvSpPr>
              <a:spLocks noChangeArrowheads="1"/>
            </p:cNvSpPr>
            <p:nvPr/>
          </p:nvSpPr>
          <p:spPr bwMode="auto">
            <a:xfrm>
              <a:off x="218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68" name="Rectangle 32"/>
            <p:cNvSpPr>
              <a:spLocks noChangeArrowheads="1"/>
            </p:cNvSpPr>
            <p:nvPr/>
          </p:nvSpPr>
          <p:spPr bwMode="auto">
            <a:xfrm>
              <a:off x="257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6769" name="Rectangle 33"/>
            <p:cNvSpPr>
              <a:spLocks noChangeArrowheads="1"/>
            </p:cNvSpPr>
            <p:nvPr/>
          </p:nvSpPr>
          <p:spPr bwMode="auto">
            <a:xfrm>
              <a:off x="295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56741" name="Group 5"/>
          <p:cNvGrpSpPr>
            <a:grpSpLocks/>
          </p:cNvGrpSpPr>
          <p:nvPr/>
        </p:nvGrpSpPr>
        <p:grpSpPr bwMode="auto">
          <a:xfrm>
            <a:off x="6343650" y="5105400"/>
            <a:ext cx="2286000" cy="1265238"/>
            <a:chOff x="3996" y="2880"/>
            <a:chExt cx="1440" cy="797"/>
          </a:xfrm>
        </p:grpSpPr>
        <p:sp>
          <p:nvSpPr>
            <p:cNvPr id="756742" name="Rectangle 6"/>
            <p:cNvSpPr>
              <a:spLocks noChangeAspect="1" noChangeArrowheads="1"/>
            </p:cNvSpPr>
            <p:nvPr/>
          </p:nvSpPr>
          <p:spPr bwMode="auto">
            <a:xfrm>
              <a:off x="3996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756743" name="Rectangle 7"/>
            <p:cNvSpPr>
              <a:spLocks noChangeAspect="1" noChangeArrowheads="1"/>
            </p:cNvSpPr>
            <p:nvPr/>
          </p:nvSpPr>
          <p:spPr bwMode="auto">
            <a:xfrm>
              <a:off x="4380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12</a:t>
              </a:r>
            </a:p>
          </p:txBody>
        </p:sp>
        <p:sp>
          <p:nvSpPr>
            <p:cNvPr id="756744" name="Rectangle 8"/>
            <p:cNvSpPr>
              <a:spLocks noChangeAspect="1" noChangeArrowheads="1"/>
            </p:cNvSpPr>
            <p:nvPr/>
          </p:nvSpPr>
          <p:spPr bwMode="auto">
            <a:xfrm>
              <a:off x="4764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19</a:t>
              </a:r>
            </a:p>
          </p:txBody>
        </p:sp>
        <p:sp>
          <p:nvSpPr>
            <p:cNvPr id="756745" name="Rectangle 9"/>
            <p:cNvSpPr>
              <a:spLocks noChangeAspect="1" noChangeArrowheads="1"/>
            </p:cNvSpPr>
            <p:nvPr/>
          </p:nvSpPr>
          <p:spPr bwMode="auto">
            <a:xfrm>
              <a:off x="5148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46</a:t>
              </a:r>
            </a:p>
          </p:txBody>
        </p:sp>
        <p:sp>
          <p:nvSpPr>
            <p:cNvPr id="756746" name="Rectangle 10"/>
            <p:cNvSpPr>
              <a:spLocks noChangeAspect="1" noChangeArrowheads="1"/>
            </p:cNvSpPr>
            <p:nvPr/>
          </p:nvSpPr>
          <p:spPr bwMode="auto">
            <a:xfrm>
              <a:off x="3996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756747" name="Rectangle 11"/>
            <p:cNvSpPr>
              <a:spLocks noChangeAspect="1" noChangeArrowheads="1"/>
            </p:cNvSpPr>
            <p:nvPr/>
          </p:nvSpPr>
          <p:spPr bwMode="auto">
            <a:xfrm>
              <a:off x="4380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14</a:t>
              </a:r>
            </a:p>
          </p:txBody>
        </p:sp>
        <p:sp>
          <p:nvSpPr>
            <p:cNvPr id="756748" name="Rectangle 12"/>
            <p:cNvSpPr>
              <a:spLocks noChangeAspect="1" noChangeArrowheads="1"/>
            </p:cNvSpPr>
            <p:nvPr/>
          </p:nvSpPr>
          <p:spPr bwMode="auto">
            <a:xfrm>
              <a:off x="4764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21</a:t>
              </a:r>
            </a:p>
          </p:txBody>
        </p:sp>
        <p:sp>
          <p:nvSpPr>
            <p:cNvPr id="756749" name="Rectangle 13"/>
            <p:cNvSpPr>
              <a:spLocks noChangeAspect="1" noChangeArrowheads="1"/>
            </p:cNvSpPr>
            <p:nvPr/>
          </p:nvSpPr>
          <p:spPr bwMode="auto">
            <a:xfrm>
              <a:off x="5148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2400">
                  <a:solidFill>
                    <a:schemeClr val="bg2"/>
                  </a:solidFill>
                </a:rPr>
                <a:t>23</a:t>
              </a:r>
            </a:p>
          </p:txBody>
        </p:sp>
      </p:grpSp>
      <p:sp>
        <p:nvSpPr>
          <p:cNvPr id="756750" name="Rectangle 14"/>
          <p:cNvSpPr>
            <a:spLocks noChangeAspect="1" noChangeArrowheads="1"/>
          </p:cNvSpPr>
          <p:nvPr/>
        </p:nvSpPr>
        <p:spPr bwMode="auto">
          <a:xfrm>
            <a:off x="75628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19</a:t>
            </a:r>
          </a:p>
        </p:txBody>
      </p:sp>
      <p:sp>
        <p:nvSpPr>
          <p:cNvPr id="756751" name="Rectangle 15"/>
          <p:cNvSpPr>
            <a:spLocks noChangeAspect="1" noChangeArrowheads="1"/>
          </p:cNvSpPr>
          <p:nvPr/>
        </p:nvSpPr>
        <p:spPr bwMode="auto">
          <a:xfrm>
            <a:off x="63436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3</a:t>
            </a:r>
          </a:p>
        </p:txBody>
      </p:sp>
      <p:sp>
        <p:nvSpPr>
          <p:cNvPr id="756752" name="Rectangle 16"/>
          <p:cNvSpPr>
            <a:spLocks noChangeAspect="1" noChangeArrowheads="1"/>
          </p:cNvSpPr>
          <p:nvPr/>
        </p:nvSpPr>
        <p:spPr bwMode="auto">
          <a:xfrm>
            <a:off x="63436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4</a:t>
            </a:r>
          </a:p>
        </p:txBody>
      </p:sp>
      <p:sp>
        <p:nvSpPr>
          <p:cNvPr id="756753" name="Rectangle 17"/>
          <p:cNvSpPr>
            <a:spLocks noChangeAspect="1" noChangeArrowheads="1"/>
          </p:cNvSpPr>
          <p:nvPr/>
        </p:nvSpPr>
        <p:spPr bwMode="auto">
          <a:xfrm>
            <a:off x="69532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12</a:t>
            </a:r>
          </a:p>
        </p:txBody>
      </p:sp>
      <p:sp>
        <p:nvSpPr>
          <p:cNvPr id="756754" name="Rectangle 18"/>
          <p:cNvSpPr>
            <a:spLocks noChangeAspect="1" noChangeArrowheads="1"/>
          </p:cNvSpPr>
          <p:nvPr/>
        </p:nvSpPr>
        <p:spPr bwMode="auto">
          <a:xfrm>
            <a:off x="69532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14</a:t>
            </a:r>
          </a:p>
        </p:txBody>
      </p:sp>
      <p:sp>
        <p:nvSpPr>
          <p:cNvPr id="756755" name="Rectangle 19"/>
          <p:cNvSpPr>
            <a:spLocks noChangeAspect="1" noChangeArrowheads="1"/>
          </p:cNvSpPr>
          <p:nvPr/>
        </p:nvSpPr>
        <p:spPr bwMode="auto">
          <a:xfrm>
            <a:off x="75628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21</a:t>
            </a:r>
          </a:p>
        </p:txBody>
      </p:sp>
      <p:sp>
        <p:nvSpPr>
          <p:cNvPr id="756756" name="Rectangle 20"/>
          <p:cNvSpPr>
            <a:spLocks noChangeAspect="1" noChangeArrowheads="1"/>
          </p:cNvSpPr>
          <p:nvPr/>
        </p:nvSpPr>
        <p:spPr bwMode="auto">
          <a:xfrm>
            <a:off x="81724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23</a:t>
            </a:r>
          </a:p>
        </p:txBody>
      </p:sp>
      <p:sp>
        <p:nvSpPr>
          <p:cNvPr id="756757" name="Rectangle 21"/>
          <p:cNvSpPr>
            <a:spLocks noChangeAspect="1" noChangeArrowheads="1"/>
          </p:cNvSpPr>
          <p:nvPr/>
        </p:nvSpPr>
        <p:spPr bwMode="auto">
          <a:xfrm>
            <a:off x="81724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/>
          <a:p>
            <a:pPr algn="ctr"/>
            <a:r>
              <a:rPr lang="en-US" sz="2400"/>
              <a:t>46</a:t>
            </a:r>
          </a:p>
        </p:txBody>
      </p:sp>
      <p:sp>
        <p:nvSpPr>
          <p:cNvPr id="75675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Merging Two Sorted Arrays</a:t>
            </a:r>
          </a:p>
        </p:txBody>
      </p:sp>
      <p:sp>
        <p:nvSpPr>
          <p:cNvPr id="756759" name="Rectangle 23"/>
          <p:cNvSpPr>
            <a:spLocks noChangeArrowheads="1"/>
          </p:cNvSpPr>
          <p:nvPr/>
        </p:nvSpPr>
        <p:spPr bwMode="auto">
          <a:xfrm>
            <a:off x="514350" y="990600"/>
            <a:ext cx="8115300" cy="376555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void Merge(int *C, int *A, int *B, int na, int nb)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while (na&gt;0 &amp;&amp; nb&gt;0)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if (*A &lt;= *B)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*C++ = *A++; na--;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*C++ = *B++; nb--;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while (na&gt;0)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*C++ = *A++; na--;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while (nb&gt;0)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*C++ = *B++; nb--;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56760" name="AutoShape 24"/>
          <p:cNvSpPr>
            <a:spLocks noChangeArrowheads="1"/>
          </p:cNvSpPr>
          <p:nvPr/>
        </p:nvSpPr>
        <p:spPr bwMode="auto">
          <a:xfrm>
            <a:off x="4776788" y="2286000"/>
            <a:ext cx="3575050" cy="13192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/>
              <a:t>Time to merge 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/>
              <a:t> elements </a:t>
            </a:r>
            <a:r>
              <a:rPr lang="en-US">
                <a:solidFill>
                  <a:srgbClr val="9900CC"/>
                </a:solidFill>
              </a:rPr>
              <a:t>=   ?</a:t>
            </a:r>
            <a:endParaRPr lang="en-US"/>
          </a:p>
        </p:txBody>
      </p:sp>
      <p:sp>
        <p:nvSpPr>
          <p:cNvPr id="756761" name="Rectangle 25"/>
          <p:cNvSpPr>
            <a:spLocks noChangeArrowheads="1"/>
          </p:cNvSpPr>
          <p:nvPr/>
        </p:nvSpPr>
        <p:spPr bwMode="auto">
          <a:xfrm>
            <a:off x="6873875" y="2967038"/>
            <a:ext cx="1100138" cy="49371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</a:rPr>
              <a:t>Q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5 0.05895 L 0.00417 0.00346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277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3 -0.05873 L 0.00208 0.00439 " pathEditMode="relative" rAng="0" ptsTypes="AA">
                                      <p:cBhvr>
                                        <p:cTn id="55" dur="1000" spd="-1000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314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4 0.05896 L -0.00416 0.00347 " pathEditMode="relative" rAng="0" ptsTypes="AA">
                                      <p:cBhvr>
                                        <p:cTn id="68" dur="1000" spd="-1000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-2775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-0.05873 L 0.00208 0.00439 " pathEditMode="relative" ptsTypes="AA">
                                      <p:cBhvr>
                                        <p:cTn id="81" dur="1000" spd="-1000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9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0.05896 L -0.00417 0.00347 " pathEditMode="relative" ptsTypes="AA">
                                      <p:cBhvr>
                                        <p:cTn id="94" dur="1000" spd="-1000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0.00209 0.00439 " pathEditMode="relative" ptsTypes="AA">
                                      <p:cBhvr>
                                        <p:cTn id="107" dur="1000" spd="-1000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-0.00208 0.00439 " pathEditMode="relative" rAng="0" ptsTypes="AA">
                                      <p:cBhvr>
                                        <p:cTn id="120" dur="1000" spd="-1000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71" y="3145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83 0.05896 L 0.00417 0.00347 " pathEditMode="relative" ptsTypes="AA">
                                      <p:cBhvr>
                                        <p:cTn id="128" dur="1000" spd="-1000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5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 animBg="1"/>
      <p:bldP spid="756750" grpId="1" animBg="1"/>
      <p:bldP spid="756751" grpId="0" animBg="1"/>
      <p:bldP spid="756751" grpId="1" animBg="1"/>
      <p:bldP spid="756752" grpId="0" animBg="1"/>
      <p:bldP spid="756752" grpId="1" animBg="1"/>
      <p:bldP spid="756753" grpId="0" animBg="1"/>
      <p:bldP spid="756753" grpId="1" animBg="1"/>
      <p:bldP spid="756754" grpId="0" animBg="1"/>
      <p:bldP spid="756754" grpId="1" animBg="1"/>
      <p:bldP spid="756755" grpId="0" animBg="1"/>
      <p:bldP spid="756755" grpId="1" animBg="1"/>
      <p:bldP spid="756756" grpId="0" animBg="1"/>
      <p:bldP spid="756756" grpId="1" animBg="1"/>
      <p:bldP spid="756757" grpId="0" animBg="1"/>
      <p:bldP spid="756757" grpId="1" animBg="1"/>
      <p:bldP spid="756760" grpId="0" animBg="1"/>
      <p:bldP spid="75676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F0F5-9807-4784-8346-B9755AFE520F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68961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674912" name="Group 96"/>
          <p:cNvGrpSpPr>
            <a:grpSpLocks/>
          </p:cNvGrpSpPr>
          <p:nvPr/>
        </p:nvGrpSpPr>
        <p:grpSpPr bwMode="auto">
          <a:xfrm>
            <a:off x="2247900" y="5956300"/>
            <a:ext cx="5372100" cy="527050"/>
            <a:chOff x="1176" y="3652"/>
            <a:chExt cx="3384" cy="332"/>
          </a:xfrm>
        </p:grpSpPr>
        <p:sp>
          <p:nvSpPr>
            <p:cNvPr id="674893" name="Rectangle 77"/>
            <p:cNvSpPr>
              <a:spLocks noChangeArrowheads="1"/>
            </p:cNvSpPr>
            <p:nvPr/>
          </p:nvSpPr>
          <p:spPr bwMode="auto">
            <a:xfrm>
              <a:off x="117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 anchorCtr="1"/>
            <a:lstStyle/>
            <a:p>
              <a:pPr algn="ctr"/>
              <a:endParaRPr lang="en-US" sz="3200"/>
            </a:p>
          </p:txBody>
        </p:sp>
        <p:sp>
          <p:nvSpPr>
            <p:cNvPr id="674894" name="Rectangle 78"/>
            <p:cNvSpPr>
              <a:spLocks noChangeArrowheads="1"/>
            </p:cNvSpPr>
            <p:nvPr/>
          </p:nvSpPr>
          <p:spPr bwMode="auto">
            <a:xfrm>
              <a:off x="161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sp>
          <p:nvSpPr>
            <p:cNvPr id="674895" name="Rectangle 79"/>
            <p:cNvSpPr>
              <a:spLocks noChangeArrowheads="1"/>
            </p:cNvSpPr>
            <p:nvPr/>
          </p:nvSpPr>
          <p:spPr bwMode="auto">
            <a:xfrm>
              <a:off x="204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sp>
          <p:nvSpPr>
            <p:cNvPr id="674896" name="Rectangle 80"/>
            <p:cNvSpPr>
              <a:spLocks noChangeArrowheads="1"/>
            </p:cNvSpPr>
            <p:nvPr/>
          </p:nvSpPr>
          <p:spPr bwMode="auto">
            <a:xfrm>
              <a:off x="2484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sp>
          <p:nvSpPr>
            <p:cNvPr id="674897" name="Rectangle 81"/>
            <p:cNvSpPr>
              <a:spLocks noChangeArrowheads="1"/>
            </p:cNvSpPr>
            <p:nvPr/>
          </p:nvSpPr>
          <p:spPr bwMode="auto">
            <a:xfrm>
              <a:off x="2920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sp>
          <p:nvSpPr>
            <p:cNvPr id="674898" name="Rectangle 82"/>
            <p:cNvSpPr>
              <a:spLocks noChangeArrowheads="1"/>
            </p:cNvSpPr>
            <p:nvPr/>
          </p:nvSpPr>
          <p:spPr bwMode="auto">
            <a:xfrm>
              <a:off x="335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sp>
          <p:nvSpPr>
            <p:cNvPr id="674899" name="Rectangle 83"/>
            <p:cNvSpPr>
              <a:spLocks noChangeArrowheads="1"/>
            </p:cNvSpPr>
            <p:nvPr/>
          </p:nvSpPr>
          <p:spPr bwMode="auto">
            <a:xfrm>
              <a:off x="379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  <p:sp>
          <p:nvSpPr>
            <p:cNvPr id="674900" name="Rectangle 84"/>
            <p:cNvSpPr>
              <a:spLocks noChangeArrowheads="1"/>
            </p:cNvSpPr>
            <p:nvPr/>
          </p:nvSpPr>
          <p:spPr bwMode="auto">
            <a:xfrm>
              <a:off x="422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sz="3200"/>
            </a:p>
          </p:txBody>
        </p:sp>
      </p:grpSp>
      <p:sp>
        <p:nvSpPr>
          <p:cNvPr id="674901" name="Rectangle 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grpSp>
        <p:nvGrpSpPr>
          <p:cNvPr id="674913" name="Group 97"/>
          <p:cNvGrpSpPr>
            <a:grpSpLocks/>
          </p:cNvGrpSpPr>
          <p:nvPr/>
        </p:nvGrpSpPr>
        <p:grpSpPr bwMode="auto">
          <a:xfrm>
            <a:off x="2247900" y="5956300"/>
            <a:ext cx="5372100" cy="527050"/>
            <a:chOff x="1176" y="2832"/>
            <a:chExt cx="3384" cy="332"/>
          </a:xfrm>
        </p:grpSpPr>
        <p:sp>
          <p:nvSpPr>
            <p:cNvPr id="674818" name="Rectangle 2"/>
            <p:cNvSpPr>
              <a:spLocks noChangeArrowheads="1"/>
            </p:cNvSpPr>
            <p:nvPr/>
          </p:nvSpPr>
          <p:spPr bwMode="auto">
            <a:xfrm>
              <a:off x="2920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834" name="Rectangle 18"/>
            <p:cNvSpPr>
              <a:spLocks noChangeArrowheads="1"/>
            </p:cNvSpPr>
            <p:nvPr/>
          </p:nvSpPr>
          <p:spPr bwMode="auto">
            <a:xfrm>
              <a:off x="1176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835" name="Rectangle 19"/>
            <p:cNvSpPr>
              <a:spLocks noChangeArrowheads="1"/>
            </p:cNvSpPr>
            <p:nvPr/>
          </p:nvSpPr>
          <p:spPr bwMode="auto">
            <a:xfrm>
              <a:off x="2048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836" name="Rectangle 20"/>
            <p:cNvSpPr>
              <a:spLocks noChangeArrowheads="1"/>
            </p:cNvSpPr>
            <p:nvPr/>
          </p:nvSpPr>
          <p:spPr bwMode="auto">
            <a:xfrm>
              <a:off x="3792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74914" name="Group 98"/>
          <p:cNvGrpSpPr>
            <a:grpSpLocks/>
          </p:cNvGrpSpPr>
          <p:nvPr/>
        </p:nvGrpSpPr>
        <p:grpSpPr bwMode="auto">
          <a:xfrm>
            <a:off x="2247900" y="5956300"/>
            <a:ext cx="5372100" cy="527050"/>
            <a:chOff x="1176" y="2400"/>
            <a:chExt cx="3384" cy="332"/>
          </a:xfrm>
        </p:grpSpPr>
        <p:sp>
          <p:nvSpPr>
            <p:cNvPr id="674858" name="Rectangle 42"/>
            <p:cNvSpPr>
              <a:spLocks noChangeArrowheads="1"/>
            </p:cNvSpPr>
            <p:nvPr/>
          </p:nvSpPr>
          <p:spPr bwMode="auto">
            <a:xfrm>
              <a:off x="1176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859" name="Rectangle 43"/>
            <p:cNvSpPr>
              <a:spLocks noChangeArrowheads="1"/>
            </p:cNvSpPr>
            <p:nvPr/>
          </p:nvSpPr>
          <p:spPr bwMode="auto">
            <a:xfrm>
              <a:off x="2920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74869" name="Rectangle 53"/>
          <p:cNvSpPr>
            <a:spLocks noChangeArrowheads="1"/>
          </p:cNvSpPr>
          <p:nvPr/>
        </p:nvSpPr>
        <p:spPr bwMode="auto">
          <a:xfrm>
            <a:off x="2247900" y="5956300"/>
            <a:ext cx="5372100" cy="52705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4872" name="Rectangle 56"/>
          <p:cNvSpPr>
            <a:spLocks noChangeArrowheads="1"/>
          </p:cNvSpPr>
          <p:nvPr/>
        </p:nvSpPr>
        <p:spPr bwMode="auto">
          <a:xfrm>
            <a:off x="709295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14</a:t>
            </a:r>
          </a:p>
        </p:txBody>
      </p:sp>
      <p:sp>
        <p:nvSpPr>
          <p:cNvPr id="674873" name="Rectangle 57"/>
          <p:cNvSpPr>
            <a:spLocks noChangeArrowheads="1"/>
          </p:cNvSpPr>
          <p:nvPr/>
        </p:nvSpPr>
        <p:spPr bwMode="auto">
          <a:xfrm>
            <a:off x="432435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46</a:t>
            </a:r>
          </a:p>
        </p:txBody>
      </p:sp>
      <p:sp>
        <p:nvSpPr>
          <p:cNvPr id="674874" name="Rectangle 58"/>
          <p:cNvSpPr>
            <a:spLocks noChangeArrowheads="1"/>
          </p:cNvSpPr>
          <p:nvPr/>
        </p:nvSpPr>
        <p:spPr bwMode="auto">
          <a:xfrm>
            <a:off x="224790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/>
          <a:lstStyle/>
          <a:p>
            <a:pPr algn="ctr"/>
            <a:r>
              <a:rPr lang="en-US" sz="3200"/>
              <a:t>19</a:t>
            </a:r>
          </a:p>
        </p:txBody>
      </p:sp>
      <p:sp>
        <p:nvSpPr>
          <p:cNvPr id="674875" name="Rectangle 59"/>
          <p:cNvSpPr>
            <a:spLocks noChangeArrowheads="1"/>
          </p:cNvSpPr>
          <p:nvPr/>
        </p:nvSpPr>
        <p:spPr bwMode="auto">
          <a:xfrm>
            <a:off x="294005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674876" name="Rectangle 60"/>
          <p:cNvSpPr>
            <a:spLocks noChangeArrowheads="1"/>
          </p:cNvSpPr>
          <p:nvPr/>
        </p:nvSpPr>
        <p:spPr bwMode="auto">
          <a:xfrm>
            <a:off x="363220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12</a:t>
            </a:r>
          </a:p>
        </p:txBody>
      </p:sp>
      <p:sp>
        <p:nvSpPr>
          <p:cNvPr id="674877" name="Rectangle 61"/>
          <p:cNvSpPr>
            <a:spLocks noChangeArrowheads="1"/>
          </p:cNvSpPr>
          <p:nvPr/>
        </p:nvSpPr>
        <p:spPr bwMode="auto">
          <a:xfrm>
            <a:off x="501650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33</a:t>
            </a:r>
          </a:p>
        </p:txBody>
      </p:sp>
      <p:sp>
        <p:nvSpPr>
          <p:cNvPr id="674878" name="Rectangle 62"/>
          <p:cNvSpPr>
            <a:spLocks noChangeArrowheads="1"/>
          </p:cNvSpPr>
          <p:nvPr/>
        </p:nvSpPr>
        <p:spPr bwMode="auto">
          <a:xfrm>
            <a:off x="570865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4</a:t>
            </a:r>
          </a:p>
        </p:txBody>
      </p:sp>
      <p:sp>
        <p:nvSpPr>
          <p:cNvPr id="674879" name="Rectangle 63"/>
          <p:cNvSpPr>
            <a:spLocks noChangeArrowheads="1"/>
          </p:cNvSpPr>
          <p:nvPr/>
        </p:nvSpPr>
        <p:spPr bwMode="auto">
          <a:xfrm>
            <a:off x="6400800" y="5956300"/>
            <a:ext cx="5270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21</a:t>
            </a:r>
          </a:p>
        </p:txBody>
      </p:sp>
      <p:grpSp>
        <p:nvGrpSpPr>
          <p:cNvPr id="674915" name="Group 99"/>
          <p:cNvGrpSpPr>
            <a:grpSpLocks/>
          </p:cNvGrpSpPr>
          <p:nvPr/>
        </p:nvGrpSpPr>
        <p:grpSpPr bwMode="auto">
          <a:xfrm>
            <a:off x="2247900" y="5214938"/>
            <a:ext cx="5372100" cy="527050"/>
            <a:chOff x="1176" y="3314"/>
            <a:chExt cx="3384" cy="332"/>
          </a:xfrm>
        </p:grpSpPr>
        <p:sp>
          <p:nvSpPr>
            <p:cNvPr id="674916" name="Rectangle 100"/>
            <p:cNvSpPr>
              <a:spLocks noChangeArrowheads="1"/>
            </p:cNvSpPr>
            <p:nvPr/>
          </p:nvSpPr>
          <p:spPr bwMode="auto">
            <a:xfrm>
              <a:off x="2920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917" name="Rectangle 101"/>
            <p:cNvSpPr>
              <a:spLocks noChangeArrowheads="1"/>
            </p:cNvSpPr>
            <p:nvPr/>
          </p:nvSpPr>
          <p:spPr bwMode="auto">
            <a:xfrm>
              <a:off x="1176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918" name="Rectangle 102"/>
            <p:cNvSpPr>
              <a:spLocks noChangeArrowheads="1"/>
            </p:cNvSpPr>
            <p:nvPr/>
          </p:nvSpPr>
          <p:spPr bwMode="auto">
            <a:xfrm>
              <a:off x="2048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919" name="Rectangle 103"/>
            <p:cNvSpPr>
              <a:spLocks noChangeArrowheads="1"/>
            </p:cNvSpPr>
            <p:nvPr/>
          </p:nvSpPr>
          <p:spPr bwMode="auto">
            <a:xfrm>
              <a:off x="3792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920" name="Rectangle 104"/>
            <p:cNvSpPr>
              <a:spLocks noChangeArrowheads="1"/>
            </p:cNvSpPr>
            <p:nvPr/>
          </p:nvSpPr>
          <p:spPr bwMode="auto">
            <a:xfrm>
              <a:off x="2920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4</a:t>
              </a:r>
            </a:p>
          </p:txBody>
        </p:sp>
        <p:sp>
          <p:nvSpPr>
            <p:cNvPr id="674921" name="Rectangle 105"/>
            <p:cNvSpPr>
              <a:spLocks noChangeArrowheads="1"/>
            </p:cNvSpPr>
            <p:nvPr/>
          </p:nvSpPr>
          <p:spPr bwMode="auto">
            <a:xfrm>
              <a:off x="3356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33</a:t>
              </a:r>
            </a:p>
          </p:txBody>
        </p:sp>
        <p:sp>
          <p:nvSpPr>
            <p:cNvPr id="674922" name="Rectangle 106"/>
            <p:cNvSpPr>
              <a:spLocks noChangeArrowheads="1"/>
            </p:cNvSpPr>
            <p:nvPr/>
          </p:nvSpPr>
          <p:spPr bwMode="auto">
            <a:xfrm>
              <a:off x="1612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19</a:t>
              </a:r>
            </a:p>
          </p:txBody>
        </p:sp>
        <p:sp>
          <p:nvSpPr>
            <p:cNvPr id="674923" name="Rectangle 107"/>
            <p:cNvSpPr>
              <a:spLocks noChangeArrowheads="1"/>
            </p:cNvSpPr>
            <p:nvPr/>
          </p:nvSpPr>
          <p:spPr bwMode="auto">
            <a:xfrm>
              <a:off x="2484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46</a:t>
              </a:r>
            </a:p>
          </p:txBody>
        </p:sp>
        <p:sp>
          <p:nvSpPr>
            <p:cNvPr id="674924" name="Rectangle 108"/>
            <p:cNvSpPr>
              <a:spLocks noChangeArrowheads="1"/>
            </p:cNvSpPr>
            <p:nvPr/>
          </p:nvSpPr>
          <p:spPr bwMode="auto">
            <a:xfrm>
              <a:off x="3792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14</a:t>
              </a:r>
            </a:p>
          </p:txBody>
        </p:sp>
        <p:sp>
          <p:nvSpPr>
            <p:cNvPr id="674925" name="Rectangle 109"/>
            <p:cNvSpPr>
              <a:spLocks noChangeArrowheads="1"/>
            </p:cNvSpPr>
            <p:nvPr/>
          </p:nvSpPr>
          <p:spPr bwMode="auto">
            <a:xfrm>
              <a:off x="1176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674926" name="Rectangle 110"/>
            <p:cNvSpPr>
              <a:spLocks noChangeArrowheads="1"/>
            </p:cNvSpPr>
            <p:nvPr/>
          </p:nvSpPr>
          <p:spPr bwMode="auto">
            <a:xfrm>
              <a:off x="2048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12</a:t>
              </a:r>
            </a:p>
          </p:txBody>
        </p:sp>
        <p:sp>
          <p:nvSpPr>
            <p:cNvPr id="674927" name="Rectangle 111"/>
            <p:cNvSpPr>
              <a:spLocks noChangeArrowheads="1"/>
            </p:cNvSpPr>
            <p:nvPr/>
          </p:nvSpPr>
          <p:spPr bwMode="auto">
            <a:xfrm>
              <a:off x="4228" y="3314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21</a:t>
              </a:r>
            </a:p>
          </p:txBody>
        </p:sp>
      </p:grpSp>
      <p:grpSp>
        <p:nvGrpSpPr>
          <p:cNvPr id="674928" name="Group 112"/>
          <p:cNvGrpSpPr>
            <a:grpSpLocks/>
          </p:cNvGrpSpPr>
          <p:nvPr/>
        </p:nvGrpSpPr>
        <p:grpSpPr bwMode="auto">
          <a:xfrm>
            <a:off x="2247900" y="4473575"/>
            <a:ext cx="5372100" cy="527050"/>
            <a:chOff x="1176" y="2833"/>
            <a:chExt cx="3384" cy="332"/>
          </a:xfrm>
        </p:grpSpPr>
        <p:sp>
          <p:nvSpPr>
            <p:cNvPr id="674929" name="Rectangle 113"/>
            <p:cNvSpPr>
              <a:spLocks noChangeArrowheads="1"/>
            </p:cNvSpPr>
            <p:nvPr/>
          </p:nvSpPr>
          <p:spPr bwMode="auto">
            <a:xfrm>
              <a:off x="1176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930" name="Rectangle 114"/>
            <p:cNvSpPr>
              <a:spLocks noChangeArrowheads="1"/>
            </p:cNvSpPr>
            <p:nvPr/>
          </p:nvSpPr>
          <p:spPr bwMode="auto">
            <a:xfrm>
              <a:off x="2920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931" name="Rectangle 115"/>
            <p:cNvSpPr>
              <a:spLocks noChangeArrowheads="1"/>
            </p:cNvSpPr>
            <p:nvPr/>
          </p:nvSpPr>
          <p:spPr bwMode="auto">
            <a:xfrm>
              <a:off x="2484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46</a:t>
              </a:r>
            </a:p>
          </p:txBody>
        </p:sp>
        <p:sp>
          <p:nvSpPr>
            <p:cNvPr id="674932" name="Rectangle 116"/>
            <p:cNvSpPr>
              <a:spLocks noChangeArrowheads="1"/>
            </p:cNvSpPr>
            <p:nvPr/>
          </p:nvSpPr>
          <p:spPr bwMode="auto">
            <a:xfrm>
              <a:off x="4228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33</a:t>
              </a:r>
            </a:p>
          </p:txBody>
        </p:sp>
        <p:sp>
          <p:nvSpPr>
            <p:cNvPr id="674933" name="Rectangle 117"/>
            <p:cNvSpPr>
              <a:spLocks noChangeArrowheads="1"/>
            </p:cNvSpPr>
            <p:nvPr/>
          </p:nvSpPr>
          <p:spPr bwMode="auto">
            <a:xfrm>
              <a:off x="1176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674934" name="Rectangle 118"/>
            <p:cNvSpPr>
              <a:spLocks noChangeArrowheads="1"/>
            </p:cNvSpPr>
            <p:nvPr/>
          </p:nvSpPr>
          <p:spPr bwMode="auto">
            <a:xfrm>
              <a:off x="1612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12</a:t>
              </a:r>
            </a:p>
          </p:txBody>
        </p:sp>
        <p:sp>
          <p:nvSpPr>
            <p:cNvPr id="674935" name="Rectangle 119"/>
            <p:cNvSpPr>
              <a:spLocks noChangeArrowheads="1"/>
            </p:cNvSpPr>
            <p:nvPr/>
          </p:nvSpPr>
          <p:spPr bwMode="auto">
            <a:xfrm>
              <a:off x="2048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19</a:t>
              </a:r>
            </a:p>
          </p:txBody>
        </p:sp>
        <p:sp>
          <p:nvSpPr>
            <p:cNvPr id="674936" name="Rectangle 120"/>
            <p:cNvSpPr>
              <a:spLocks noChangeArrowheads="1"/>
            </p:cNvSpPr>
            <p:nvPr/>
          </p:nvSpPr>
          <p:spPr bwMode="auto">
            <a:xfrm>
              <a:off x="2920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4</a:t>
              </a:r>
            </a:p>
          </p:txBody>
        </p:sp>
        <p:sp>
          <p:nvSpPr>
            <p:cNvPr id="674937" name="Rectangle 121"/>
            <p:cNvSpPr>
              <a:spLocks noChangeArrowheads="1"/>
            </p:cNvSpPr>
            <p:nvPr/>
          </p:nvSpPr>
          <p:spPr bwMode="auto">
            <a:xfrm>
              <a:off x="3356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14</a:t>
              </a:r>
            </a:p>
          </p:txBody>
        </p:sp>
        <p:sp>
          <p:nvSpPr>
            <p:cNvPr id="674938" name="Rectangle 122"/>
            <p:cNvSpPr>
              <a:spLocks noChangeArrowheads="1"/>
            </p:cNvSpPr>
            <p:nvPr/>
          </p:nvSpPr>
          <p:spPr bwMode="auto">
            <a:xfrm>
              <a:off x="3792" y="2833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21</a:t>
              </a:r>
            </a:p>
          </p:txBody>
        </p:sp>
      </p:grpSp>
      <p:grpSp>
        <p:nvGrpSpPr>
          <p:cNvPr id="674939" name="Group 123"/>
          <p:cNvGrpSpPr>
            <a:grpSpLocks/>
          </p:cNvGrpSpPr>
          <p:nvPr/>
        </p:nvGrpSpPr>
        <p:grpSpPr bwMode="auto">
          <a:xfrm>
            <a:off x="2247900" y="3733800"/>
            <a:ext cx="5372100" cy="527050"/>
            <a:chOff x="1176" y="2352"/>
            <a:chExt cx="3384" cy="332"/>
          </a:xfrm>
        </p:grpSpPr>
        <p:sp>
          <p:nvSpPr>
            <p:cNvPr id="674940" name="Rectangle 124"/>
            <p:cNvSpPr>
              <a:spLocks noChangeArrowheads="1"/>
            </p:cNvSpPr>
            <p:nvPr/>
          </p:nvSpPr>
          <p:spPr bwMode="auto">
            <a:xfrm>
              <a:off x="1176" y="2352"/>
              <a:ext cx="3384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941" name="Rectangle 125"/>
            <p:cNvSpPr>
              <a:spLocks noChangeArrowheads="1"/>
            </p:cNvSpPr>
            <p:nvPr/>
          </p:nvSpPr>
          <p:spPr bwMode="auto">
            <a:xfrm>
              <a:off x="4228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46</a:t>
              </a:r>
            </a:p>
          </p:txBody>
        </p:sp>
        <p:sp>
          <p:nvSpPr>
            <p:cNvPr id="674942" name="Rectangle 126"/>
            <p:cNvSpPr>
              <a:spLocks noChangeArrowheads="1"/>
            </p:cNvSpPr>
            <p:nvPr/>
          </p:nvSpPr>
          <p:spPr bwMode="auto">
            <a:xfrm>
              <a:off x="2484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14</a:t>
              </a:r>
            </a:p>
          </p:txBody>
        </p:sp>
        <p:sp>
          <p:nvSpPr>
            <p:cNvPr id="674943" name="Rectangle 127"/>
            <p:cNvSpPr>
              <a:spLocks noChangeArrowheads="1"/>
            </p:cNvSpPr>
            <p:nvPr/>
          </p:nvSpPr>
          <p:spPr bwMode="auto">
            <a:xfrm>
              <a:off x="1176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 anchorCtr="1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674944" name="Rectangle 128"/>
            <p:cNvSpPr>
              <a:spLocks noChangeArrowheads="1"/>
            </p:cNvSpPr>
            <p:nvPr/>
          </p:nvSpPr>
          <p:spPr bwMode="auto">
            <a:xfrm>
              <a:off x="1612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4</a:t>
              </a:r>
            </a:p>
          </p:txBody>
        </p:sp>
        <p:sp>
          <p:nvSpPr>
            <p:cNvPr id="674945" name="Rectangle 129"/>
            <p:cNvSpPr>
              <a:spLocks noChangeArrowheads="1"/>
            </p:cNvSpPr>
            <p:nvPr/>
          </p:nvSpPr>
          <p:spPr bwMode="auto">
            <a:xfrm>
              <a:off x="2048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12</a:t>
              </a:r>
            </a:p>
          </p:txBody>
        </p:sp>
        <p:sp>
          <p:nvSpPr>
            <p:cNvPr id="674946" name="Rectangle 130"/>
            <p:cNvSpPr>
              <a:spLocks noChangeArrowheads="1"/>
            </p:cNvSpPr>
            <p:nvPr/>
          </p:nvSpPr>
          <p:spPr bwMode="auto">
            <a:xfrm>
              <a:off x="2920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19</a:t>
              </a:r>
            </a:p>
          </p:txBody>
        </p:sp>
        <p:sp>
          <p:nvSpPr>
            <p:cNvPr id="674947" name="Rectangle 131"/>
            <p:cNvSpPr>
              <a:spLocks noChangeArrowheads="1"/>
            </p:cNvSpPr>
            <p:nvPr/>
          </p:nvSpPr>
          <p:spPr bwMode="auto">
            <a:xfrm>
              <a:off x="3356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21</a:t>
              </a:r>
            </a:p>
          </p:txBody>
        </p:sp>
        <p:sp>
          <p:nvSpPr>
            <p:cNvPr id="674948" name="Rectangle 132"/>
            <p:cNvSpPr>
              <a:spLocks noChangeArrowheads="1"/>
            </p:cNvSpPr>
            <p:nvPr/>
          </p:nvSpPr>
          <p:spPr bwMode="auto">
            <a:xfrm>
              <a:off x="3792" y="2352"/>
              <a:ext cx="332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/>
                <a:t>33</a:t>
              </a:r>
            </a:p>
          </p:txBody>
        </p:sp>
      </p:grpSp>
      <p:sp>
        <p:nvSpPr>
          <p:cNvPr id="674950" name="AutoShape 134"/>
          <p:cNvSpPr>
            <a:spLocks noChangeArrowheads="1"/>
          </p:cNvSpPr>
          <p:nvPr/>
        </p:nvSpPr>
        <p:spPr bwMode="auto">
          <a:xfrm flipV="1">
            <a:off x="1638300" y="5211763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4951" name="Text Box 135"/>
          <p:cNvSpPr txBox="1">
            <a:spLocks noChangeArrowheads="1"/>
          </p:cNvSpPr>
          <p:nvPr/>
        </p:nvSpPr>
        <p:spPr bwMode="auto">
          <a:xfrm>
            <a:off x="288925" y="5503863"/>
            <a:ext cx="12239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2" name="AutoShape 136"/>
          <p:cNvSpPr>
            <a:spLocks noChangeArrowheads="1"/>
          </p:cNvSpPr>
          <p:nvPr/>
        </p:nvSpPr>
        <p:spPr bwMode="auto">
          <a:xfrm flipV="1">
            <a:off x="1638300" y="4473575"/>
            <a:ext cx="609600" cy="1112838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4953" name="Text Box 137"/>
          <p:cNvSpPr txBox="1">
            <a:spLocks noChangeArrowheads="1"/>
          </p:cNvSpPr>
          <p:nvPr/>
        </p:nvSpPr>
        <p:spPr bwMode="auto">
          <a:xfrm>
            <a:off x="288925" y="4765675"/>
            <a:ext cx="12239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4" name="AutoShape 138"/>
          <p:cNvSpPr>
            <a:spLocks noChangeArrowheads="1"/>
          </p:cNvSpPr>
          <p:nvPr/>
        </p:nvSpPr>
        <p:spPr bwMode="auto">
          <a:xfrm flipV="1">
            <a:off x="1638300" y="3733800"/>
            <a:ext cx="609600" cy="1112838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74955" name="Text Box 139"/>
          <p:cNvSpPr txBox="1">
            <a:spLocks noChangeArrowheads="1"/>
          </p:cNvSpPr>
          <p:nvPr/>
        </p:nvSpPr>
        <p:spPr bwMode="auto">
          <a:xfrm>
            <a:off x="288925" y="4025900"/>
            <a:ext cx="12239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chemeClr val="accent2"/>
                </a:solidFill>
              </a:rPr>
              <a:t>merge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4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74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74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7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4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7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7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7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69" grpId="0" animBg="1"/>
      <p:bldP spid="674950" grpId="0" animBg="1"/>
      <p:bldP spid="674950" grpId="1" animBg="1"/>
      <p:bldP spid="674951" grpId="0"/>
      <p:bldP spid="674951" grpId="1"/>
      <p:bldP spid="674952" grpId="0" animBg="1"/>
      <p:bldP spid="674952" grpId="1" animBg="1"/>
      <p:bldP spid="674953" grpId="0"/>
      <p:bldP spid="674953" grpId="1"/>
      <p:bldP spid="674954" grpId="0" animBg="1"/>
      <p:bldP spid="67495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96F0-9CE3-492C-A8DC-78734C71EBA0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63220" name="Rectangle 20"/>
          <p:cNvSpPr>
            <a:spLocks noChangeArrowheads="1"/>
          </p:cNvSpPr>
          <p:nvPr/>
        </p:nvSpPr>
        <p:spPr bwMode="auto">
          <a:xfrm>
            <a:off x="2679700" y="5030788"/>
            <a:ext cx="5245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=	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 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lg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 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563221" name="Rectangle 21"/>
          <p:cNvSpPr>
            <a:spLocks noChangeArrowheads="1"/>
          </p:cNvSpPr>
          <p:nvPr/>
        </p:nvSpPr>
        <p:spPr bwMode="auto">
          <a:xfrm>
            <a:off x="2679700" y="4497388"/>
            <a:ext cx="52451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 ?</a:t>
            </a:r>
          </a:p>
        </p:txBody>
      </p:sp>
      <p:sp>
        <p:nvSpPr>
          <p:cNvPr id="563217" name="Rectangle 17"/>
          <p:cNvSpPr>
            <a:spLocks noChangeArrowheads="1"/>
          </p:cNvSpPr>
          <p:nvPr/>
        </p:nvSpPr>
        <p:spPr bwMode="auto">
          <a:xfrm>
            <a:off x="4572000" y="4497388"/>
            <a:ext cx="33528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16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of Merge Sort</a:t>
            </a:r>
          </a:p>
        </p:txBody>
      </p:sp>
      <p:sp>
        <p:nvSpPr>
          <p:cNvPr id="563218" name="Rectangle 18"/>
          <p:cNvSpPr>
            <a:spLocks noChangeArrowheads="1"/>
          </p:cNvSpPr>
          <p:nvPr/>
        </p:nvSpPr>
        <p:spPr bwMode="auto">
          <a:xfrm>
            <a:off x="1524000" y="4497388"/>
            <a:ext cx="13779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563219" name="Rectangle 19"/>
          <p:cNvSpPr>
            <a:spLocks noChangeArrowheads="1"/>
          </p:cNvSpPr>
          <p:nvPr/>
        </p:nvSpPr>
        <p:spPr bwMode="auto">
          <a:xfrm>
            <a:off x="6248400" y="49768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</a:p>
        </p:txBody>
      </p:sp>
      <p:sp>
        <p:nvSpPr>
          <p:cNvPr id="563222" name="Rectangle 22"/>
          <p:cNvSpPr>
            <a:spLocks noChangeArrowheads="1"/>
          </p:cNvSpPr>
          <p:nvPr/>
        </p:nvSpPr>
        <p:spPr bwMode="auto">
          <a:xfrm>
            <a:off x="342900" y="5791200"/>
            <a:ext cx="8420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  <a:sym typeface="Symbol" panose="05050102010706020507" pitchFamily="18" charset="2"/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 lg</a:t>
            </a:r>
            <a:r>
              <a:rPr lang="en-US" sz="3200" baseline="30000">
                <a:solidFill>
                  <a:srgbClr val="9900CC"/>
                </a:solidFill>
              </a:rPr>
              <a:t>0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63223" name="Rectangle 23"/>
          <p:cNvSpPr>
            <a:spLocks noChangeArrowheads="1"/>
          </p:cNvSpPr>
          <p:nvPr/>
        </p:nvSpPr>
        <p:spPr bwMode="auto">
          <a:xfrm>
            <a:off x="1104900" y="977900"/>
            <a:ext cx="68961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0" grpId="0" build="p"/>
      <p:bldP spid="563217" grpId="0" animBg="1"/>
      <p:bldP spid="563219" grpId="0"/>
      <p:bldP spid="5632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7EF52-5D0C-4E9E-A8E6-565982B52E0C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57410" name="Rectangle 2"/>
          <p:cNvSpPr>
            <a:spLocks noChangeArrowheads="1"/>
          </p:cNvSpPr>
          <p:nvPr/>
        </p:nvSpPr>
        <p:spPr bwMode="auto">
          <a:xfrm>
            <a:off x="2679700" y="4497388"/>
            <a:ext cx="52451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 ?</a:t>
            </a:r>
          </a:p>
        </p:txBody>
      </p:sp>
      <p:sp>
        <p:nvSpPr>
          <p:cNvPr id="657411" name="Rectangle 3"/>
          <p:cNvSpPr>
            <a:spLocks noChangeArrowheads="1"/>
          </p:cNvSpPr>
          <p:nvPr/>
        </p:nvSpPr>
        <p:spPr bwMode="auto">
          <a:xfrm>
            <a:off x="4524375" y="4497388"/>
            <a:ext cx="33528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 of Merge Sort</a:t>
            </a:r>
          </a:p>
        </p:txBody>
      </p:sp>
      <p:sp>
        <p:nvSpPr>
          <p:cNvPr id="657414" name="Rectangle 6"/>
          <p:cNvSpPr>
            <a:spLocks noChangeArrowheads="1"/>
          </p:cNvSpPr>
          <p:nvPr/>
        </p:nvSpPr>
        <p:spPr bwMode="auto">
          <a:xfrm>
            <a:off x="1600200" y="4497388"/>
            <a:ext cx="13017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657415" name="Rectangle 7"/>
          <p:cNvSpPr>
            <a:spLocks noChangeArrowheads="1"/>
          </p:cNvSpPr>
          <p:nvPr/>
        </p:nvSpPr>
        <p:spPr bwMode="auto">
          <a:xfrm>
            <a:off x="5486400" y="49768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3</a:t>
            </a:r>
          </a:p>
        </p:txBody>
      </p:sp>
      <p:sp>
        <p:nvSpPr>
          <p:cNvPr id="657416" name="Rectangle 8"/>
          <p:cNvSpPr>
            <a:spLocks noChangeArrowheads="1"/>
          </p:cNvSpPr>
          <p:nvPr/>
        </p:nvSpPr>
        <p:spPr bwMode="auto">
          <a:xfrm>
            <a:off x="2679700" y="5030788"/>
            <a:ext cx="3340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	=	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57417" name="Rectangle 9"/>
          <p:cNvSpPr>
            <a:spLocks noChangeArrowheads="1"/>
          </p:cNvSpPr>
          <p:nvPr/>
        </p:nvSpPr>
        <p:spPr bwMode="auto">
          <a:xfrm>
            <a:off x="342900" y="5791200"/>
            <a:ext cx="8420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i="1" baseline="30000">
                <a:solidFill>
                  <a:srgbClr val="9900CC"/>
                </a:solidFill>
              </a:rPr>
              <a:t>1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1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</a:rPr>
              <a:t>¿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657418" name="Rectangle 10"/>
          <p:cNvSpPr>
            <a:spLocks noChangeArrowheads="1"/>
          </p:cNvSpPr>
          <p:nvPr/>
        </p:nvSpPr>
        <p:spPr bwMode="auto">
          <a:xfrm>
            <a:off x="1104900" y="977900"/>
            <a:ext cx="68961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sync;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animBg="1"/>
      <p:bldP spid="657415" grpId="0"/>
      <p:bldP spid="657416" grpId="0" build="p"/>
      <p:bldP spid="6574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2090A-790B-4109-8D2C-281B9BF03976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Parallelism of Merge Sort</a:t>
            </a:r>
          </a:p>
        </p:txBody>
      </p:sp>
      <p:grpSp>
        <p:nvGrpSpPr>
          <p:cNvPr id="660499" name="Group 19"/>
          <p:cNvGrpSpPr>
            <a:grpSpLocks/>
          </p:cNvGrpSpPr>
          <p:nvPr/>
        </p:nvGrpSpPr>
        <p:grpSpPr bwMode="auto">
          <a:xfrm>
            <a:off x="2024063" y="1144588"/>
            <a:ext cx="5138737" cy="1370012"/>
            <a:chOff x="1474" y="721"/>
            <a:chExt cx="3237" cy="863"/>
          </a:xfrm>
        </p:grpSpPr>
        <p:sp>
          <p:nvSpPr>
            <p:cNvPr id="660484" name="Rectangle 4"/>
            <p:cNvSpPr>
              <a:spLocks noChangeArrowheads="1"/>
            </p:cNvSpPr>
            <p:nvPr/>
          </p:nvSpPr>
          <p:spPr bwMode="auto">
            <a:xfrm>
              <a:off x="2323" y="721"/>
              <a:ext cx="238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T</a:t>
              </a:r>
              <a:r>
                <a:rPr lang="en-US" sz="3600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</a:t>
              </a:r>
              <a:r>
                <a:rPr lang="en-US" sz="3600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 lg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 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60485" name="Rectangle 5"/>
            <p:cNvSpPr>
              <a:spLocks noChangeArrowheads="1"/>
            </p:cNvSpPr>
            <p:nvPr/>
          </p:nvSpPr>
          <p:spPr bwMode="auto">
            <a:xfrm>
              <a:off x="1474" y="721"/>
              <a:ext cx="86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660486" name="Rectangle 6"/>
            <p:cNvSpPr>
              <a:spLocks noChangeArrowheads="1"/>
            </p:cNvSpPr>
            <p:nvPr/>
          </p:nvSpPr>
          <p:spPr bwMode="auto">
            <a:xfrm>
              <a:off x="2323" y="1249"/>
              <a:ext cx="180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T</a:t>
              </a:r>
              <a:r>
                <a:rPr lang="en-US" sz="3600" baseline="-250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</a:t>
              </a:r>
              <a:r>
                <a:rPr lang="en-US" sz="3600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60487" name="Rectangle 7"/>
            <p:cNvSpPr>
              <a:spLocks noChangeArrowheads="1"/>
            </p:cNvSpPr>
            <p:nvPr/>
          </p:nvSpPr>
          <p:spPr bwMode="auto">
            <a:xfrm>
              <a:off x="1522" y="1249"/>
              <a:ext cx="82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660488" name="Group 8"/>
          <p:cNvGrpSpPr>
            <a:grpSpLocks/>
          </p:cNvGrpSpPr>
          <p:nvPr/>
        </p:nvGrpSpPr>
        <p:grpSpPr bwMode="auto">
          <a:xfrm>
            <a:off x="1431925" y="3128963"/>
            <a:ext cx="6278563" cy="1120775"/>
            <a:chOff x="501" y="2558"/>
            <a:chExt cx="3955" cy="706"/>
          </a:xfrm>
        </p:grpSpPr>
        <p:sp>
          <p:nvSpPr>
            <p:cNvPr id="660489" name="Text Box 9"/>
            <p:cNvSpPr txBox="1">
              <a:spLocks noChangeArrowheads="1"/>
            </p:cNvSpPr>
            <p:nvPr/>
          </p:nvSpPr>
          <p:spPr bwMode="auto">
            <a:xfrm>
              <a:off x="501" y="2743"/>
              <a:ext cx="1572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/>
            </a:p>
          </p:txBody>
        </p:sp>
        <p:grpSp>
          <p:nvGrpSpPr>
            <p:cNvPr id="660490" name="Group 10"/>
            <p:cNvGrpSpPr>
              <a:grpSpLocks/>
            </p:cNvGrpSpPr>
            <p:nvPr/>
          </p:nvGrpSpPr>
          <p:grpSpPr bwMode="auto">
            <a:xfrm>
              <a:off x="2115" y="2558"/>
              <a:ext cx="2341" cy="706"/>
              <a:chOff x="3282" y="3450"/>
              <a:chExt cx="2341" cy="706"/>
            </a:xfrm>
          </p:grpSpPr>
          <p:grpSp>
            <p:nvGrpSpPr>
              <p:cNvPr id="660491" name="Group 11"/>
              <p:cNvGrpSpPr>
                <a:grpSpLocks/>
              </p:cNvGrpSpPr>
              <p:nvPr/>
            </p:nvGrpSpPr>
            <p:grpSpPr bwMode="auto">
              <a:xfrm>
                <a:off x="3282" y="3450"/>
                <a:ext cx="1069" cy="706"/>
                <a:chOff x="3282" y="3450"/>
                <a:chExt cx="1069" cy="706"/>
              </a:xfrm>
            </p:grpSpPr>
            <p:sp>
              <p:nvSpPr>
                <p:cNvPr id="660492" name="Rectangle 12"/>
                <p:cNvSpPr>
                  <a:spLocks noChangeArrowheads="1"/>
                </p:cNvSpPr>
                <p:nvPr/>
              </p:nvSpPr>
              <p:spPr bwMode="auto">
                <a:xfrm>
                  <a:off x="3463" y="3450"/>
                  <a:ext cx="708" cy="3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T</a:t>
                  </a:r>
                  <a:r>
                    <a:rPr lang="en-US" baseline="-25000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1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(</a:t>
                  </a: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n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660493" name="Rectangle 13"/>
                <p:cNvSpPr>
                  <a:spLocks noChangeArrowheads="1"/>
                </p:cNvSpPr>
                <p:nvPr/>
              </p:nvSpPr>
              <p:spPr bwMode="auto">
                <a:xfrm>
                  <a:off x="3415" y="3821"/>
                  <a:ext cx="804" cy="3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508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80000"/>
                    </a:lnSpc>
                    <a:spcBef>
                      <a:spcPct val="0"/>
                    </a:spcBef>
                  </a:pP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T</a:t>
                  </a:r>
                  <a:r>
                    <a:rPr lang="en-US" baseline="-25000">
                      <a:solidFill>
                        <a:srgbClr val="9900CC"/>
                      </a:solidFill>
                      <a:latin typeface="cmsy10" pitchFamily="34" charset="0"/>
                      <a:sym typeface="Times New Roman" panose="02020603050405020304" pitchFamily="18" charset="0"/>
                    </a:rPr>
                    <a:t>1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(</a:t>
                  </a:r>
                  <a:r>
                    <a:rPr lang="en-US" i="1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n</a:t>
                  </a:r>
                  <a:r>
                    <a:rPr lang="en-US">
                      <a:solidFill>
                        <a:srgbClr val="9900CC"/>
                      </a:solidFill>
                      <a:sym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660494" name="Line 14"/>
                <p:cNvSpPr>
                  <a:spLocks noChangeShapeType="1"/>
                </p:cNvSpPr>
                <p:nvPr/>
              </p:nvSpPr>
              <p:spPr bwMode="auto">
                <a:xfrm>
                  <a:off x="3282" y="3809"/>
                  <a:ext cx="1069" cy="0"/>
                </a:xfrm>
                <a:prstGeom prst="line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60495" name="Rectangle 15"/>
              <p:cNvSpPr>
                <a:spLocks noChangeArrowheads="1"/>
              </p:cNvSpPr>
              <p:nvPr/>
            </p:nvSpPr>
            <p:spPr bwMode="auto">
              <a:xfrm>
                <a:off x="4428" y="3641"/>
                <a:ext cx="1195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= </a:t>
                </a:r>
                <a:r>
                  <a:rPr lang="en-US">
                    <a:solidFill>
                      <a:srgbClr val="9900CC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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(lg 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)</a:t>
                </a:r>
              </a:p>
            </p:txBody>
          </p:sp>
        </p:grpSp>
      </p:grpSp>
      <p:sp>
        <p:nvSpPr>
          <p:cNvPr id="660497" name="Line 17"/>
          <p:cNvSpPr>
            <a:spLocks noChangeShapeType="1"/>
          </p:cNvSpPr>
          <p:nvPr/>
        </p:nvSpPr>
        <p:spPr bwMode="auto">
          <a:xfrm>
            <a:off x="387350" y="2820988"/>
            <a:ext cx="83693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60504" name="Group 24"/>
          <p:cNvGrpSpPr>
            <a:grpSpLocks/>
          </p:cNvGrpSpPr>
          <p:nvPr/>
        </p:nvGrpSpPr>
        <p:grpSpPr bwMode="auto">
          <a:xfrm>
            <a:off x="6945313" y="1527175"/>
            <a:ext cx="1831975" cy="1063625"/>
            <a:chOff x="4375" y="962"/>
            <a:chExt cx="1154" cy="670"/>
          </a:xfrm>
        </p:grpSpPr>
        <p:sp>
          <p:nvSpPr>
            <p:cNvPr id="660501" name="AutoShape 21"/>
            <p:cNvSpPr>
              <a:spLocks noChangeArrowheads="1"/>
            </p:cNvSpPr>
            <p:nvPr/>
          </p:nvSpPr>
          <p:spPr bwMode="auto">
            <a:xfrm>
              <a:off x="4375" y="962"/>
              <a:ext cx="1154" cy="670"/>
            </a:xfrm>
            <a:prstGeom prst="wedgeRoundRectCallout">
              <a:avLst>
                <a:gd name="adj1" fmla="val -37847"/>
                <a:gd name="adj2" fmla="val 128181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endParaRPr lang="en-US" sz="1400"/>
            </a:p>
          </p:txBody>
        </p:sp>
        <p:sp>
          <p:nvSpPr>
            <p:cNvPr id="66050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4611" y="1133"/>
              <a:ext cx="706" cy="30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 spc="360">
                  <a:solidFill>
                    <a:srgbClr val="FFFF00"/>
                  </a:solidFill>
                  <a:latin typeface="Arial Black" panose="020B0A04020102020204" pitchFamily="34" charset="0"/>
                </a:rPr>
                <a:t>PUNY!</a:t>
              </a:r>
            </a:p>
          </p:txBody>
        </p:sp>
      </p:grpSp>
      <p:sp>
        <p:nvSpPr>
          <p:cNvPr id="660503" name="AutoShape 23"/>
          <p:cNvSpPr>
            <a:spLocks noChangeArrowheads="1"/>
          </p:cNvSpPr>
          <p:nvPr/>
        </p:nvSpPr>
        <p:spPr bwMode="auto">
          <a:xfrm>
            <a:off x="1066800" y="4578350"/>
            <a:ext cx="7013575" cy="121285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/>
            <a:r>
              <a:rPr lang="en-US" i="1"/>
              <a:t>We need to parallelize the </a:t>
            </a:r>
            <a:r>
              <a:rPr lang="en-US" b="1" i="1">
                <a:solidFill>
                  <a:srgbClr val="FF0000"/>
                </a:solidFill>
              </a:rPr>
              <a:t>merge</a:t>
            </a:r>
            <a:r>
              <a:rPr lang="en-US" i="1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50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D0B2D-CC37-4346-B0AD-74BCC388439D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76901" name="Rectangle 37"/>
          <p:cNvSpPr>
            <a:spLocks noChangeArrowheads="1"/>
          </p:cNvSpPr>
          <p:nvPr/>
        </p:nvSpPr>
        <p:spPr bwMode="auto">
          <a:xfrm>
            <a:off x="1616075" y="1320800"/>
            <a:ext cx="65532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6902" name="Rectangle 38"/>
          <p:cNvSpPr>
            <a:spLocks noChangeArrowheads="1"/>
          </p:cNvSpPr>
          <p:nvPr/>
        </p:nvSpPr>
        <p:spPr bwMode="auto">
          <a:xfrm>
            <a:off x="1597025" y="3271838"/>
            <a:ext cx="4953000" cy="541337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1006475" y="3281363"/>
            <a:ext cx="54927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rgbClr val="9900CC"/>
                </a:solidFill>
              </a:rPr>
              <a:t>B</a:t>
            </a:r>
            <a:endParaRPr lang="en-US">
              <a:solidFill>
                <a:srgbClr val="9900CC"/>
              </a:solidFill>
            </a:endParaRP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006475" y="1306513"/>
            <a:ext cx="54927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rgbClr val="9900CC"/>
                </a:solidFill>
              </a:rPr>
              <a:t>A</a:t>
            </a:r>
            <a:endParaRPr lang="en-US" b="1"/>
          </a:p>
        </p:txBody>
      </p:sp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1616075" y="922338"/>
            <a:ext cx="2889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</a:rPr>
              <a:t>0</a:t>
            </a:r>
            <a:endParaRPr lang="en-US"/>
          </a:p>
        </p:txBody>
      </p:sp>
      <p:sp>
        <p:nvSpPr>
          <p:cNvPr id="676873" name="Text Box 9"/>
          <p:cNvSpPr txBox="1">
            <a:spLocks noChangeArrowheads="1"/>
          </p:cNvSpPr>
          <p:nvPr/>
        </p:nvSpPr>
        <p:spPr bwMode="auto">
          <a:xfrm>
            <a:off x="8121650" y="922338"/>
            <a:ext cx="4889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2400" i="1">
                <a:solidFill>
                  <a:srgbClr val="9900CC"/>
                </a:solidFill>
              </a:rPr>
              <a:t>na</a:t>
            </a:r>
            <a:endParaRPr lang="en-US" i="1"/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1616075" y="3814763"/>
            <a:ext cx="2889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</a:rPr>
              <a:t>0</a:t>
            </a:r>
            <a:endParaRPr lang="en-US"/>
          </a:p>
        </p:txBody>
      </p:sp>
      <p:sp>
        <p:nvSpPr>
          <p:cNvPr id="676875" name="Text Box 11"/>
          <p:cNvSpPr txBox="1">
            <a:spLocks noChangeArrowheads="1"/>
          </p:cNvSpPr>
          <p:nvPr/>
        </p:nvSpPr>
        <p:spPr bwMode="auto">
          <a:xfrm>
            <a:off x="6492875" y="3814763"/>
            <a:ext cx="5175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</a:pPr>
            <a:r>
              <a:rPr lang="en-US" sz="2400" i="1">
                <a:solidFill>
                  <a:srgbClr val="9900CC"/>
                </a:solidFill>
              </a:rPr>
              <a:t>nb</a:t>
            </a:r>
            <a:endParaRPr lang="en-US" i="1"/>
          </a:p>
        </p:txBody>
      </p:sp>
      <p:sp>
        <p:nvSpPr>
          <p:cNvPr id="676876" name="Text Box 12"/>
          <p:cNvSpPr txBox="1">
            <a:spLocks noChangeArrowheads="1"/>
          </p:cNvSpPr>
          <p:nvPr/>
        </p:nvSpPr>
        <p:spPr bwMode="auto">
          <a:xfrm>
            <a:off x="7010400" y="3276600"/>
            <a:ext cx="16764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</a:rPr>
              <a:t>na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</a:rPr>
              <a:t>¸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nb</a:t>
            </a:r>
            <a:endParaRPr lang="en-US">
              <a:solidFill>
                <a:srgbClr val="9900CC"/>
              </a:solidFill>
              <a:sym typeface="Times New Roman" panose="02020603050405020304" pitchFamily="18" charset="0"/>
            </a:endParaRPr>
          </a:p>
        </p:txBody>
      </p:sp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Merge</a:t>
            </a:r>
          </a:p>
        </p:txBody>
      </p:sp>
      <p:grpSp>
        <p:nvGrpSpPr>
          <p:cNvPr id="676883" name="Group 19"/>
          <p:cNvGrpSpPr>
            <a:grpSpLocks/>
          </p:cNvGrpSpPr>
          <p:nvPr/>
        </p:nvGrpSpPr>
        <p:grpSpPr bwMode="auto">
          <a:xfrm>
            <a:off x="1660525" y="3340100"/>
            <a:ext cx="4313238" cy="482600"/>
            <a:chOff x="844" y="2147"/>
            <a:chExt cx="2717" cy="304"/>
          </a:xfrm>
        </p:grpSpPr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844" y="2147"/>
              <a:ext cx="115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2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·</a:t>
              </a:r>
              <a:r>
                <a:rPr lang="en-US" sz="3200">
                  <a:solidFill>
                    <a:srgbClr val="9900CC"/>
                  </a:solidFill>
                  <a:sym typeface="Times New Roman" panose="02020603050405020304" pitchFamily="18" charset="0"/>
                </a:rPr>
                <a:t> </a:t>
              </a:r>
              <a:r>
                <a:rPr lang="en-US" sz="32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A</a:t>
              </a:r>
              <a:r>
                <a:rPr lang="en-US" sz="3200">
                  <a:solidFill>
                    <a:srgbClr val="9900CC"/>
                  </a:solidFill>
                  <a:sym typeface="Times New Roman" panose="02020603050405020304" pitchFamily="18" charset="0"/>
                </a:rPr>
                <a:t>[</a:t>
              </a:r>
              <a:r>
                <a:rPr lang="en-US" sz="32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na</a:t>
              </a:r>
              <a:r>
                <a:rPr lang="en-US" sz="3200">
                  <a:solidFill>
                    <a:srgbClr val="9900CC"/>
                  </a:solidFill>
                  <a:sym typeface="Times New Roman" panose="02020603050405020304" pitchFamily="18" charset="0"/>
                </a:rPr>
                <a:t>/2]</a:t>
              </a:r>
              <a:endParaRPr lang="en-US" sz="3200">
                <a:solidFill>
                  <a:srgbClr val="9900CC"/>
                </a:solidFill>
              </a:endParaRPr>
            </a:p>
          </p:txBody>
        </p:sp>
        <p:sp>
          <p:nvSpPr>
            <p:cNvPr id="676885" name="Text Box 21"/>
            <p:cNvSpPr txBox="1">
              <a:spLocks noChangeArrowheads="1"/>
            </p:cNvSpPr>
            <p:nvPr/>
          </p:nvSpPr>
          <p:spPr bwMode="auto">
            <a:xfrm>
              <a:off x="2404" y="2147"/>
              <a:ext cx="115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32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¸</a:t>
              </a:r>
              <a:r>
                <a:rPr lang="en-US" sz="3200">
                  <a:solidFill>
                    <a:srgbClr val="9900CC"/>
                  </a:solidFill>
                  <a:sym typeface="Times New Roman" panose="02020603050405020304" pitchFamily="18" charset="0"/>
                </a:rPr>
                <a:t> </a:t>
              </a:r>
              <a:r>
                <a:rPr lang="en-US" sz="32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A</a:t>
              </a:r>
              <a:r>
                <a:rPr lang="en-US" sz="3200">
                  <a:solidFill>
                    <a:srgbClr val="9900CC"/>
                  </a:solidFill>
                  <a:sym typeface="Times New Roman" panose="02020603050405020304" pitchFamily="18" charset="0"/>
                </a:rPr>
                <a:t>[</a:t>
              </a:r>
              <a:r>
                <a:rPr lang="en-US" sz="32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na</a:t>
              </a:r>
              <a:r>
                <a:rPr lang="en-US" sz="3200">
                  <a:solidFill>
                    <a:srgbClr val="9900CC"/>
                  </a:solidFill>
                  <a:sym typeface="Times New Roman" panose="02020603050405020304" pitchFamily="18" charset="0"/>
                </a:rPr>
                <a:t>/2]</a:t>
              </a:r>
              <a:endParaRPr lang="en-US" sz="3200">
                <a:solidFill>
                  <a:srgbClr val="9900CC"/>
                </a:solidFill>
              </a:endParaRPr>
            </a:p>
          </p:txBody>
        </p:sp>
      </p:grp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2890838" y="3883025"/>
            <a:ext cx="1841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US" sz="2400"/>
          </a:p>
        </p:txBody>
      </p:sp>
      <p:grpSp>
        <p:nvGrpSpPr>
          <p:cNvPr id="676887" name="Group 23"/>
          <p:cNvGrpSpPr>
            <a:grpSpLocks/>
          </p:cNvGrpSpPr>
          <p:nvPr/>
        </p:nvGrpSpPr>
        <p:grpSpPr bwMode="auto">
          <a:xfrm>
            <a:off x="3063875" y="1838325"/>
            <a:ext cx="1987550" cy="2363788"/>
            <a:chOff x="1728" y="1201"/>
            <a:chExt cx="1252" cy="1489"/>
          </a:xfrm>
        </p:grpSpPr>
        <p:sp>
          <p:nvSpPr>
            <p:cNvPr id="676888" name="Line 24"/>
            <p:cNvSpPr>
              <a:spLocks noChangeShapeType="1"/>
            </p:cNvSpPr>
            <p:nvPr/>
          </p:nvSpPr>
          <p:spPr bwMode="auto">
            <a:xfrm>
              <a:off x="1968" y="2112"/>
              <a:ext cx="0" cy="3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676889" name="AutoShape 25"/>
            <p:cNvCxnSpPr>
              <a:cxnSpLocks noChangeShapeType="1"/>
            </p:cNvCxnSpPr>
            <p:nvPr/>
          </p:nvCxnSpPr>
          <p:spPr bwMode="auto">
            <a:xfrm rot="5400000">
              <a:off x="1968" y="1201"/>
              <a:ext cx="911" cy="912"/>
            </a:xfrm>
            <a:prstGeom prst="curvedConnector3">
              <a:avLst>
                <a:gd name="adj1" fmla="val 49944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6890" name="Text Box 26"/>
            <p:cNvSpPr txBox="1">
              <a:spLocks noChangeArrowheads="1"/>
            </p:cNvSpPr>
            <p:nvPr/>
          </p:nvSpPr>
          <p:spPr bwMode="auto">
            <a:xfrm>
              <a:off x="1728" y="1584"/>
              <a:ext cx="1252" cy="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rgbClr val="FF0000"/>
                  </a:solidFill>
                </a:rPr>
                <a:t>Binary search</a:t>
              </a:r>
              <a:endParaRPr lang="en-US" sz="2400" b="1" i="1"/>
            </a:p>
          </p:txBody>
        </p:sp>
        <p:sp>
          <p:nvSpPr>
            <p:cNvPr id="676891" name="Text Box 27"/>
            <p:cNvSpPr txBox="1">
              <a:spLocks noChangeArrowheads="1"/>
            </p:cNvSpPr>
            <p:nvPr/>
          </p:nvSpPr>
          <p:spPr bwMode="auto">
            <a:xfrm>
              <a:off x="1751" y="2448"/>
              <a:ext cx="169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i="1">
                  <a:solidFill>
                    <a:srgbClr val="9900CC"/>
                  </a:solidFill>
                </a:rPr>
                <a:t>j</a:t>
              </a:r>
              <a:endParaRPr lang="en-US" sz="2400"/>
            </a:p>
          </p:txBody>
        </p:sp>
        <p:sp>
          <p:nvSpPr>
            <p:cNvPr id="676892" name="Text Box 28"/>
            <p:cNvSpPr txBox="1">
              <a:spLocks noChangeArrowheads="1"/>
            </p:cNvSpPr>
            <p:nvPr/>
          </p:nvSpPr>
          <p:spPr bwMode="auto">
            <a:xfrm>
              <a:off x="1991" y="2448"/>
              <a:ext cx="373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i="1">
                  <a:solidFill>
                    <a:srgbClr val="9900CC"/>
                  </a:solidFill>
                </a:rPr>
                <a:t>j</a:t>
              </a:r>
              <a:r>
                <a:rPr lang="en-US" sz="2400">
                  <a:solidFill>
                    <a:srgbClr val="9900CC"/>
                  </a:solidFill>
                </a:rPr>
                <a:t>+1</a:t>
              </a:r>
            </a:p>
          </p:txBody>
        </p:sp>
      </p:grpSp>
      <p:grpSp>
        <p:nvGrpSpPr>
          <p:cNvPr id="676912" name="Group 48"/>
          <p:cNvGrpSpPr>
            <a:grpSpLocks/>
          </p:cNvGrpSpPr>
          <p:nvPr/>
        </p:nvGrpSpPr>
        <p:grpSpPr bwMode="auto">
          <a:xfrm>
            <a:off x="958850" y="1873250"/>
            <a:ext cx="6648450" cy="1395413"/>
            <a:chOff x="604" y="1180"/>
            <a:chExt cx="4188" cy="879"/>
          </a:xfrm>
        </p:grpSpPr>
        <p:sp>
          <p:nvSpPr>
            <p:cNvPr id="676894" name="AutoShape 30"/>
            <p:cNvSpPr>
              <a:spLocks noChangeArrowheads="1"/>
            </p:cNvSpPr>
            <p:nvPr/>
          </p:nvSpPr>
          <p:spPr bwMode="auto">
            <a:xfrm rot="1500000">
              <a:off x="1476" y="1180"/>
              <a:ext cx="302" cy="879"/>
            </a:xfrm>
            <a:prstGeom prst="upDownArrow">
              <a:avLst>
                <a:gd name="adj1" fmla="val 50000"/>
                <a:gd name="adj2" fmla="val 58212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6895" name="Text Box 31"/>
            <p:cNvSpPr txBox="1">
              <a:spLocks noChangeArrowheads="1"/>
            </p:cNvSpPr>
            <p:nvPr/>
          </p:nvSpPr>
          <p:spPr bwMode="auto">
            <a:xfrm>
              <a:off x="604" y="1468"/>
              <a:ext cx="894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chemeClr val="accent1"/>
                  </a:solidFill>
                </a:rPr>
                <a:t>Recursive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chemeClr val="accent1"/>
                  </a:solidFill>
                </a:rPr>
                <a:t>merge</a:t>
              </a:r>
              <a:endParaRPr lang="en-US" b="1"/>
            </a:p>
          </p:txBody>
        </p:sp>
        <p:sp>
          <p:nvSpPr>
            <p:cNvPr id="676896" name="AutoShape 32"/>
            <p:cNvSpPr>
              <a:spLocks noChangeArrowheads="1"/>
            </p:cNvSpPr>
            <p:nvPr/>
          </p:nvSpPr>
          <p:spPr bwMode="auto">
            <a:xfrm rot="1500000">
              <a:off x="3480" y="1180"/>
              <a:ext cx="332" cy="878"/>
            </a:xfrm>
            <a:prstGeom prst="upDownArrow">
              <a:avLst>
                <a:gd name="adj1" fmla="val 50000"/>
                <a:gd name="adj2" fmla="val 52892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6897" name="Text Box 33"/>
            <p:cNvSpPr txBox="1">
              <a:spLocks noChangeArrowheads="1"/>
            </p:cNvSpPr>
            <p:nvPr/>
          </p:nvSpPr>
          <p:spPr bwMode="auto">
            <a:xfrm>
              <a:off x="3898" y="1468"/>
              <a:ext cx="894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chemeClr val="accent1"/>
                  </a:solidFill>
                </a:rPr>
                <a:t>Recursive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400" b="1" i="1">
                  <a:solidFill>
                    <a:schemeClr val="accent1"/>
                  </a:solidFill>
                </a:rPr>
                <a:t>merge</a:t>
              </a:r>
              <a:endParaRPr lang="en-US" b="1"/>
            </a:p>
          </p:txBody>
        </p:sp>
      </p:grpSp>
      <p:grpSp>
        <p:nvGrpSpPr>
          <p:cNvPr id="676905" name="Group 41"/>
          <p:cNvGrpSpPr>
            <a:grpSpLocks/>
          </p:cNvGrpSpPr>
          <p:nvPr/>
        </p:nvGrpSpPr>
        <p:grpSpPr bwMode="auto">
          <a:xfrm>
            <a:off x="2308225" y="920750"/>
            <a:ext cx="5265738" cy="933450"/>
            <a:chOff x="1252" y="623"/>
            <a:chExt cx="3317" cy="588"/>
          </a:xfrm>
        </p:grpSpPr>
        <p:grpSp>
          <p:nvGrpSpPr>
            <p:cNvPr id="676904" name="Group 40"/>
            <p:cNvGrpSpPr>
              <a:grpSpLocks/>
            </p:cNvGrpSpPr>
            <p:nvPr/>
          </p:nvGrpSpPr>
          <p:grpSpPr bwMode="auto">
            <a:xfrm>
              <a:off x="1252" y="623"/>
              <a:ext cx="3317" cy="581"/>
              <a:chOff x="1252" y="623"/>
              <a:chExt cx="3317" cy="581"/>
            </a:xfrm>
          </p:grpSpPr>
          <p:sp>
            <p:nvSpPr>
              <p:cNvPr id="676880" name="Text Box 16"/>
              <p:cNvSpPr txBox="1">
                <a:spLocks noChangeArrowheads="1"/>
              </p:cNvSpPr>
              <p:nvPr/>
            </p:nvSpPr>
            <p:spPr bwMode="auto">
              <a:xfrm>
                <a:off x="2592" y="623"/>
                <a:ext cx="576" cy="2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2400" i="1">
                    <a:solidFill>
                      <a:srgbClr val="9900CC"/>
                    </a:solidFill>
                  </a:rPr>
                  <a:t>na</a:t>
                </a:r>
                <a:r>
                  <a:rPr lang="en-US" sz="2400">
                    <a:solidFill>
                      <a:srgbClr val="9900CC"/>
                    </a:solidFill>
                  </a:rPr>
                  <a:t>/2</a:t>
                </a:r>
                <a:endParaRPr lang="en-US">
                  <a:solidFill>
                    <a:srgbClr val="9900CC"/>
                  </a:solidFill>
                </a:endParaRPr>
              </a:p>
            </p:txBody>
          </p:sp>
          <p:sp>
            <p:nvSpPr>
              <p:cNvPr id="676881" name="Text Box 17"/>
              <p:cNvSpPr txBox="1">
                <a:spLocks noChangeArrowheads="1"/>
              </p:cNvSpPr>
              <p:nvPr/>
            </p:nvSpPr>
            <p:spPr bwMode="auto">
              <a:xfrm>
                <a:off x="1252" y="900"/>
                <a:ext cx="1157" cy="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3200">
                    <a:solidFill>
                      <a:srgbClr val="9900CC"/>
                    </a:solidFill>
                    <a:latin typeface="cmsy10" pitchFamily="34" charset="0"/>
                    <a:sym typeface="Times New Roman" panose="02020603050405020304" pitchFamily="18" charset="0"/>
                  </a:rPr>
                  <a:t>·</a:t>
                </a:r>
                <a:r>
                  <a:rPr lang="en-US" sz="32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 </a:t>
                </a:r>
                <a:r>
                  <a:rPr lang="en-US" sz="3200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A</a:t>
                </a:r>
                <a:r>
                  <a:rPr lang="en-US" sz="32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[</a:t>
                </a:r>
                <a:r>
                  <a:rPr lang="en-US" sz="3200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na</a:t>
                </a:r>
                <a:r>
                  <a:rPr lang="en-US" sz="32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/2]</a:t>
                </a:r>
                <a:endParaRPr lang="en-US" sz="3200"/>
              </a:p>
            </p:txBody>
          </p:sp>
          <p:sp>
            <p:nvSpPr>
              <p:cNvPr id="676882" name="Text Box 18"/>
              <p:cNvSpPr txBox="1">
                <a:spLocks noChangeArrowheads="1"/>
              </p:cNvSpPr>
              <p:nvPr/>
            </p:nvSpPr>
            <p:spPr bwMode="auto">
              <a:xfrm>
                <a:off x="3412" y="900"/>
                <a:ext cx="1157" cy="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sz="3200">
                    <a:solidFill>
                      <a:srgbClr val="9900CC"/>
                    </a:solidFill>
                    <a:latin typeface="cmsy10" pitchFamily="34" charset="0"/>
                    <a:sym typeface="Times New Roman" panose="02020603050405020304" pitchFamily="18" charset="0"/>
                  </a:rPr>
                  <a:t>¸</a:t>
                </a:r>
                <a:r>
                  <a:rPr lang="en-US" sz="32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 </a:t>
                </a:r>
                <a:r>
                  <a:rPr lang="en-US" sz="3200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A</a:t>
                </a:r>
                <a:r>
                  <a:rPr lang="en-US" sz="32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[</a:t>
                </a:r>
                <a:r>
                  <a:rPr lang="en-US" sz="3200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na</a:t>
                </a:r>
                <a:r>
                  <a:rPr lang="en-US" sz="32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/2]</a:t>
                </a:r>
                <a:endParaRPr lang="en-US" sz="3200"/>
              </a:p>
            </p:txBody>
          </p:sp>
        </p:grpSp>
        <p:sp>
          <p:nvSpPr>
            <p:cNvPr id="676903" name="Rectangle 39"/>
            <p:cNvSpPr>
              <a:spLocks noChangeArrowheads="1"/>
            </p:cNvSpPr>
            <p:nvPr/>
          </p:nvSpPr>
          <p:spPr bwMode="auto">
            <a:xfrm>
              <a:off x="2736" y="873"/>
              <a:ext cx="262" cy="338"/>
            </a:xfrm>
            <a:prstGeom prst="rect">
              <a:avLst/>
            </a:prstGeom>
            <a:solidFill>
              <a:srgbClr val="FFFFCC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76906" name="Text Box 42"/>
          <p:cNvSpPr txBox="1">
            <a:spLocks noChangeArrowheads="1"/>
          </p:cNvSpPr>
          <p:nvPr/>
        </p:nvSpPr>
        <p:spPr bwMode="auto">
          <a:xfrm>
            <a:off x="409575" y="4479925"/>
            <a:ext cx="827722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K</a:t>
            </a:r>
            <a:r>
              <a:rPr lang="en-US" sz="2400" b="1">
                <a:solidFill>
                  <a:srgbClr val="FF0000"/>
                </a:solidFill>
              </a:rPr>
              <a:t>EY</a:t>
            </a:r>
            <a:r>
              <a:rPr lang="en-US" sz="3200" b="1">
                <a:solidFill>
                  <a:srgbClr val="FF0000"/>
                </a:solidFill>
              </a:rPr>
              <a:t> I</a:t>
            </a:r>
            <a:r>
              <a:rPr lang="en-US" sz="2400" b="1">
                <a:solidFill>
                  <a:srgbClr val="FF0000"/>
                </a:solidFill>
              </a:rPr>
              <a:t>DEA</a:t>
            </a:r>
            <a:r>
              <a:rPr lang="en-US" sz="3200" b="1">
                <a:solidFill>
                  <a:srgbClr val="FF0000"/>
                </a:solidFill>
              </a:rPr>
              <a:t>:</a:t>
            </a:r>
            <a:r>
              <a:rPr lang="en-US" sz="3200" b="1"/>
              <a:t> </a:t>
            </a:r>
            <a:r>
              <a:rPr lang="en-US" sz="3200"/>
              <a:t>If the total number of elements to be merged in the two arrays is </a:t>
            </a:r>
            <a:r>
              <a:rPr lang="en-US" sz="3200" i="1">
                <a:solidFill>
                  <a:srgbClr val="9900CC"/>
                </a:solidFill>
              </a:rPr>
              <a:t>n = na + nb</a:t>
            </a:r>
            <a:r>
              <a:rPr lang="en-US" sz="3200"/>
              <a:t>, the total number of elements in the larger of the two recursive merges is at most   </a:t>
            </a:r>
            <a:r>
              <a:rPr lang="en-US" sz="3200">
                <a:solidFill>
                  <a:srgbClr val="9900CC"/>
                </a:solidFill>
              </a:rPr>
              <a:t>?</a:t>
            </a:r>
            <a:r>
              <a:rPr lang="en-US" sz="3200"/>
              <a:t>  </a:t>
            </a:r>
          </a:p>
        </p:txBody>
      </p:sp>
      <p:sp>
        <p:nvSpPr>
          <p:cNvPr id="676911" name="Text Box 47"/>
          <p:cNvSpPr txBox="1">
            <a:spLocks noChangeArrowheads="1"/>
          </p:cNvSpPr>
          <p:nvPr/>
        </p:nvSpPr>
        <p:spPr bwMode="auto">
          <a:xfrm>
            <a:off x="5105400" y="5794375"/>
            <a:ext cx="1436688" cy="53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9900CC"/>
                </a:solidFill>
              </a:rPr>
              <a:t>(3/4)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i="1"/>
              <a:t> .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7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67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906" grpId="0"/>
      <p:bldP spid="6769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73AE7-B8B4-4B75-9A50-3A2B21B573C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419100" y="1057275"/>
            <a:ext cx="8267700" cy="474345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P_Merge(int *C, int *A, int *B,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                    int na, int nb)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(na &lt; nb)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P_Merge(C, B, A, nb, na);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if (na==1)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if (nb == 0)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C[0]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C[0] = (A[0]&lt;B[0]) ? A[0] : B[0]; </a:t>
            </a:r>
            <a:r>
              <a:rPr lang="en-US" sz="2000" b="1">
                <a:solidFill>
                  <a:schemeClr val="accent1"/>
                </a:solidFill>
                <a:latin typeface="Courier New" panose="02070309020205020404" pitchFamily="49" charset="0"/>
              </a:rPr>
              <a:t>/* minimum */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C[1] = (A[0]&lt;B[0]) ? B[0] : A[0]; </a:t>
            </a:r>
            <a:r>
              <a:rPr lang="en-US" sz="2000" b="1">
                <a:solidFill>
                  <a:schemeClr val="accent1"/>
                </a:solidFill>
                <a:latin typeface="Courier New" panose="02070309020205020404" pitchFamily="49" charset="0"/>
              </a:rPr>
              <a:t>/* maximum */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ma = na/2;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mb = BinarySearch(A[ma], B, nb);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P_Merge(C, A, B, ma, mb);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P_Merge(C+ma+mb, A+ma, B+mb, na-ma, nb-mb);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838200" y="5945188"/>
            <a:ext cx="74676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en-US" i="1"/>
              <a:t>Coarsen base cases for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05F8-B2E1-4977-A4C6-D6E8D4DE8966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79938" name="Rectangle 2"/>
          <p:cNvSpPr>
            <a:spLocks noChangeArrowheads="1"/>
          </p:cNvSpPr>
          <p:nvPr/>
        </p:nvSpPr>
        <p:spPr bwMode="auto">
          <a:xfrm>
            <a:off x="2374900" y="4497388"/>
            <a:ext cx="28067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 ?</a:t>
            </a:r>
          </a:p>
        </p:txBody>
      </p:sp>
      <p:sp>
        <p:nvSpPr>
          <p:cNvPr id="679939" name="Rectangle 3"/>
          <p:cNvSpPr>
            <a:spLocks noChangeArrowheads="1"/>
          </p:cNvSpPr>
          <p:nvPr/>
        </p:nvSpPr>
        <p:spPr bwMode="auto">
          <a:xfrm>
            <a:off x="4127500" y="4497388"/>
            <a:ext cx="40259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(3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4)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7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 of </a:t>
            </a:r>
            <a:r>
              <a:rPr lang="en-US">
                <a:solidFill>
                  <a:srgbClr val="FF0000"/>
                </a:solidFill>
                <a:latin typeface="Courier New" panose="02070309020205020404" pitchFamily="49" charset="0"/>
              </a:rPr>
              <a:t>P_Merge</a:t>
            </a:r>
          </a:p>
        </p:txBody>
      </p:sp>
      <p:sp>
        <p:nvSpPr>
          <p:cNvPr id="679941" name="Rectangle 5"/>
          <p:cNvSpPr>
            <a:spLocks noChangeArrowheads="1"/>
          </p:cNvSpPr>
          <p:nvPr/>
        </p:nvSpPr>
        <p:spPr bwMode="auto">
          <a:xfrm>
            <a:off x="1295400" y="4497388"/>
            <a:ext cx="13017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679942" name="Rectangle 6"/>
          <p:cNvSpPr>
            <a:spLocks noChangeArrowheads="1"/>
          </p:cNvSpPr>
          <p:nvPr/>
        </p:nvSpPr>
        <p:spPr bwMode="auto">
          <a:xfrm>
            <a:off x="5715000" y="49768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2374900" y="5030788"/>
            <a:ext cx="42545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	=	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(lg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79947" name="Rectangle 11"/>
          <p:cNvSpPr>
            <a:spLocks noChangeArrowheads="1"/>
          </p:cNvSpPr>
          <p:nvPr/>
        </p:nvSpPr>
        <p:spPr bwMode="auto">
          <a:xfrm>
            <a:off x="419100" y="1057275"/>
            <a:ext cx="8267700" cy="31781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P_Merge(int *C, int *A, int *B,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                    int na, int nb)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(na &lt; nb)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</a:t>
            </a:r>
            <a:r>
              <a:rPr lang="en-US" sz="3200" b="1">
                <a:latin typeface="MT Extra" panose="05050102010205020202" pitchFamily="18" charset="2"/>
                <a:sym typeface="MT Extra" panose="05050102010205020202" pitchFamily="18" charset="2"/>
              </a:rPr>
              <a:t>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ma = na/2;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mb = BinarySearch(A[ma], B, nb);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P_Merge(C, A, B, ma, mb);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P_Merge(C+ma+mb, A+ma, B+mb, na-ma, nb-mb);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79949" name="Rectangle 13"/>
          <p:cNvSpPr>
            <a:spLocks noChangeArrowheads="1"/>
          </p:cNvSpPr>
          <p:nvPr/>
        </p:nvSpPr>
        <p:spPr bwMode="auto">
          <a:xfrm>
            <a:off x="342900" y="5791200"/>
            <a:ext cx="8420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4/3</a:t>
            </a:r>
            <a:r>
              <a:rPr lang="en-US" sz="3200" baseline="30000">
                <a:solidFill>
                  <a:srgbClr val="9900CC"/>
                </a:solidFill>
              </a:rPr>
              <a:t>1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1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 lg</a:t>
            </a:r>
            <a:r>
              <a:rPr lang="en-US" sz="3200" baseline="30000">
                <a:solidFill>
                  <a:srgbClr val="9900CC"/>
                </a:solidFill>
              </a:rPr>
              <a:t>1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animBg="1"/>
      <p:bldP spid="679942" grpId="0"/>
      <p:bldP spid="679943" grpId="0" build="p"/>
      <p:bldP spid="6799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200" smtClean="0">
                <a:solidFill>
                  <a:schemeClr val="accent2"/>
                </a:solidFill>
              </a:rPr>
              <a:t>July 13, 2006      </a:t>
            </a:r>
            <a:fld id="{53F9B639-E4EF-4DEC-873B-E39E00126274}" type="slidenum">
              <a:rPr lang="en-US" sz="1200" smtClean="0">
                <a:solidFill>
                  <a:schemeClr val="accent2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sz="1200" smtClean="0">
              <a:solidFill>
                <a:schemeClr val="accent2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Parallelism</a:t>
            </a:r>
          </a:p>
        </p:txBody>
      </p:sp>
      <p:sp>
        <p:nvSpPr>
          <p:cNvPr id="56324" name="Text Box 5"/>
          <p:cNvSpPr>
            <a:spLocks noChangeArrowheads="1"/>
          </p:cNvSpPr>
          <p:nvPr>
            <p:ph type="body" idx="1"/>
          </p:nvPr>
        </p:nvSpPr>
        <p:spPr>
          <a:xfrm>
            <a:off x="288925" y="1446213"/>
            <a:ext cx="5562600" cy="382905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 smtClean="0"/>
              <a:t>Because we have the lower bound </a:t>
            </a:r>
            <a:r>
              <a:rPr lang="en-US" i="1" dirty="0" smtClean="0">
                <a:solidFill>
                  <a:srgbClr val="9900CC"/>
                </a:solidFill>
              </a:rPr>
              <a:t>T</a:t>
            </a:r>
            <a:r>
              <a:rPr lang="en-US" i="1" baseline="-25000" dirty="0" smtClean="0">
                <a:solidFill>
                  <a:srgbClr val="9900CC"/>
                </a:solidFill>
              </a:rPr>
              <a:t>P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  <a:r>
              <a:rPr lang="en-US" dirty="0" smtClean="0">
                <a:solidFill>
                  <a:srgbClr val="9900CC"/>
                </a:solidFill>
                <a:latin typeface="cmsy10" panose="020B0604020202020204" pitchFamily="32" charset="0"/>
              </a:rPr>
              <a:t>¸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  <a:r>
              <a:rPr lang="en-US" i="1" dirty="0" smtClean="0">
                <a:solidFill>
                  <a:srgbClr val="9900CC"/>
                </a:solidFill>
              </a:rPr>
              <a:t>T</a:t>
            </a:r>
            <a:r>
              <a:rPr lang="en-US" baseline="-25000" dirty="0" smtClean="0">
                <a:solidFill>
                  <a:srgbClr val="9900CC"/>
                </a:solidFill>
                <a:latin typeface="cmsy10" panose="020B0604020202020204" pitchFamily="32" charset="0"/>
              </a:rPr>
              <a:t>1</a:t>
            </a:r>
            <a:r>
              <a:rPr lang="en-US" dirty="0" smtClean="0"/>
              <a:t>, the maximum possible speedup given </a:t>
            </a:r>
            <a:r>
              <a:rPr lang="en-US" i="1" dirty="0" smtClean="0">
                <a:solidFill>
                  <a:srgbClr val="9900CC"/>
                </a:solidFill>
              </a:rPr>
              <a:t>T</a:t>
            </a:r>
            <a:r>
              <a:rPr lang="en-US" baseline="-25000" dirty="0" smtClean="0">
                <a:solidFill>
                  <a:srgbClr val="9900CC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9900CC"/>
                </a:solidFill>
              </a:rPr>
              <a:t>T</a:t>
            </a:r>
            <a:r>
              <a:rPr lang="en-US" baseline="-25000" dirty="0" smtClean="0">
                <a:solidFill>
                  <a:srgbClr val="9900CC"/>
                </a:solidFill>
                <a:latin typeface="cmsy10" panose="020B0604020202020204" pitchFamily="32" charset="0"/>
              </a:rPr>
              <a:t>1</a:t>
            </a:r>
            <a:r>
              <a:rPr lang="en-US" dirty="0" smtClean="0"/>
              <a:t> is</a:t>
            </a:r>
            <a:endParaRPr lang="en-US" sz="3200" dirty="0" smtClean="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i="1" dirty="0" smtClean="0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 dirty="0" smtClean="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i="1" dirty="0" smtClean="0">
                <a:solidFill>
                  <a:srgbClr val="9900CC"/>
                </a:solidFill>
              </a:rPr>
              <a:t>/T</a:t>
            </a:r>
            <a:r>
              <a:rPr lang="en-US" baseline="-25000" dirty="0" smtClean="0">
                <a:solidFill>
                  <a:srgbClr val="9900CC"/>
                </a:solidFill>
                <a:latin typeface="cmsy10" panose="020B0604020202020204" pitchFamily="32" charset="0"/>
              </a:rPr>
              <a:t>1</a:t>
            </a:r>
            <a:r>
              <a:rPr lang="en-US" dirty="0" smtClean="0">
                <a:solidFill>
                  <a:srgbClr val="9900CC"/>
                </a:solidFill>
              </a:rPr>
              <a:t>	</a:t>
            </a:r>
            <a:r>
              <a:rPr lang="en-US" dirty="0" smtClean="0">
                <a:solidFill>
                  <a:srgbClr val="9900CC"/>
                </a:solidFill>
                <a:sym typeface="Times New Roman" panose="02020603050405020304" pitchFamily="18" charset="0"/>
              </a:rPr>
              <a:t>=	</a:t>
            </a:r>
            <a:r>
              <a:rPr lang="en-US" b="1" i="1" dirty="0" smtClean="0">
                <a:solidFill>
                  <a:schemeClr val="accent1"/>
                </a:solidFill>
                <a:sym typeface="Times New Roman" panose="02020603050405020304" pitchFamily="18" charset="0"/>
              </a:rPr>
              <a:t>parallelism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 smtClean="0">
                <a:solidFill>
                  <a:schemeClr val="accent2"/>
                </a:solidFill>
                <a:sym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9900CC"/>
                </a:solidFill>
                <a:sym typeface="Times New Roman" panose="02020603050405020304" pitchFamily="18" charset="0"/>
              </a:rPr>
              <a:t>=	</a:t>
            </a:r>
            <a:r>
              <a:rPr lang="en-US" dirty="0" smtClean="0">
                <a:sym typeface="Times New Roman" panose="02020603050405020304" pitchFamily="18" charset="0"/>
              </a:rPr>
              <a:t>the average amount 		of work per step 		along the span.</a:t>
            </a:r>
            <a:endParaRPr lang="en-US" dirty="0" smtClean="0">
              <a:solidFill>
                <a:srgbClr val="9900CC"/>
              </a:solidFill>
              <a:sym typeface="Times New Roman" panose="02020603050405020304" pitchFamily="18" charset="0"/>
            </a:endParaRPr>
          </a:p>
        </p:txBody>
      </p:sp>
      <p:sp>
        <p:nvSpPr>
          <p:cNvPr id="56325" name="Oval 6"/>
          <p:cNvSpPr>
            <a:spLocks noChangeArrowheads="1"/>
          </p:cNvSpPr>
          <p:nvPr/>
        </p:nvSpPr>
        <p:spPr bwMode="auto">
          <a:xfrm>
            <a:off x="8237538" y="2908300"/>
            <a:ext cx="252412" cy="252413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26" name="Oval 7"/>
          <p:cNvSpPr>
            <a:spLocks noChangeArrowheads="1"/>
          </p:cNvSpPr>
          <p:nvPr/>
        </p:nvSpPr>
        <p:spPr bwMode="auto">
          <a:xfrm>
            <a:off x="7842250" y="3357563"/>
            <a:ext cx="252413" cy="2540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27" name="Oval 8"/>
          <p:cNvSpPr>
            <a:spLocks noChangeArrowheads="1"/>
          </p:cNvSpPr>
          <p:nvPr/>
        </p:nvSpPr>
        <p:spPr bwMode="auto">
          <a:xfrm>
            <a:off x="7842250" y="4257675"/>
            <a:ext cx="252413" cy="252413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28" name="Oval 9"/>
          <p:cNvSpPr>
            <a:spLocks noChangeArrowheads="1"/>
          </p:cNvSpPr>
          <p:nvPr/>
        </p:nvSpPr>
        <p:spPr bwMode="auto">
          <a:xfrm>
            <a:off x="5791200" y="2908300"/>
            <a:ext cx="252413" cy="252413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29" name="Oval 10"/>
          <p:cNvSpPr>
            <a:spLocks noChangeArrowheads="1"/>
          </p:cNvSpPr>
          <p:nvPr/>
        </p:nvSpPr>
        <p:spPr bwMode="auto">
          <a:xfrm>
            <a:off x="5791200" y="3808413"/>
            <a:ext cx="252413" cy="252412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0" name="Oval 11"/>
          <p:cNvSpPr>
            <a:spLocks noChangeArrowheads="1"/>
          </p:cNvSpPr>
          <p:nvPr/>
        </p:nvSpPr>
        <p:spPr bwMode="auto">
          <a:xfrm>
            <a:off x="7085013" y="1558925"/>
            <a:ext cx="252412" cy="252413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1" name="Oval 12"/>
          <p:cNvSpPr>
            <a:spLocks noChangeArrowheads="1"/>
          </p:cNvSpPr>
          <p:nvPr/>
        </p:nvSpPr>
        <p:spPr bwMode="auto">
          <a:xfrm>
            <a:off x="7085013" y="2008188"/>
            <a:ext cx="252412" cy="252412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2" name="Oval 13"/>
          <p:cNvSpPr>
            <a:spLocks noChangeArrowheads="1"/>
          </p:cNvSpPr>
          <p:nvPr/>
        </p:nvSpPr>
        <p:spPr bwMode="auto">
          <a:xfrm>
            <a:off x="6691313" y="2908300"/>
            <a:ext cx="252412" cy="252413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3" name="Oval 14"/>
          <p:cNvSpPr>
            <a:spLocks noChangeArrowheads="1"/>
          </p:cNvSpPr>
          <p:nvPr/>
        </p:nvSpPr>
        <p:spPr bwMode="auto">
          <a:xfrm>
            <a:off x="7874000" y="5157788"/>
            <a:ext cx="252413" cy="252412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4" name="Oval 15"/>
          <p:cNvSpPr>
            <a:spLocks noChangeArrowheads="1"/>
          </p:cNvSpPr>
          <p:nvPr/>
        </p:nvSpPr>
        <p:spPr bwMode="auto">
          <a:xfrm>
            <a:off x="6296025" y="2459038"/>
            <a:ext cx="252413" cy="252412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5" name="Oval 16"/>
          <p:cNvSpPr>
            <a:spLocks noChangeArrowheads="1"/>
          </p:cNvSpPr>
          <p:nvPr/>
        </p:nvSpPr>
        <p:spPr bwMode="auto">
          <a:xfrm>
            <a:off x="6296025" y="3357563"/>
            <a:ext cx="252413" cy="2540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6" name="Oval 17"/>
          <p:cNvSpPr>
            <a:spLocks noChangeArrowheads="1"/>
          </p:cNvSpPr>
          <p:nvPr/>
        </p:nvSpPr>
        <p:spPr bwMode="auto">
          <a:xfrm>
            <a:off x="6296025" y="4257675"/>
            <a:ext cx="252413" cy="252413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7" name="Oval 18"/>
          <p:cNvSpPr>
            <a:spLocks noChangeArrowheads="1"/>
          </p:cNvSpPr>
          <p:nvPr/>
        </p:nvSpPr>
        <p:spPr bwMode="auto">
          <a:xfrm>
            <a:off x="6296025" y="4708525"/>
            <a:ext cx="252413" cy="252413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8" name="Oval 19"/>
          <p:cNvSpPr>
            <a:spLocks noChangeArrowheads="1"/>
          </p:cNvSpPr>
          <p:nvPr/>
        </p:nvSpPr>
        <p:spPr bwMode="auto">
          <a:xfrm>
            <a:off x="6296025" y="3808413"/>
            <a:ext cx="252413" cy="252412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39" name="Oval 20"/>
          <p:cNvSpPr>
            <a:spLocks noChangeArrowheads="1"/>
          </p:cNvSpPr>
          <p:nvPr/>
        </p:nvSpPr>
        <p:spPr bwMode="auto">
          <a:xfrm>
            <a:off x="7053263" y="3357563"/>
            <a:ext cx="252412" cy="2540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40" name="Oval 21"/>
          <p:cNvSpPr>
            <a:spLocks noChangeArrowheads="1"/>
          </p:cNvSpPr>
          <p:nvPr/>
        </p:nvSpPr>
        <p:spPr bwMode="auto">
          <a:xfrm>
            <a:off x="8631238" y="3357563"/>
            <a:ext cx="252412" cy="2540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sp>
        <p:nvSpPr>
          <p:cNvPr id="56341" name="Oval 22"/>
          <p:cNvSpPr>
            <a:spLocks noChangeArrowheads="1"/>
          </p:cNvSpPr>
          <p:nvPr/>
        </p:nvSpPr>
        <p:spPr bwMode="auto">
          <a:xfrm>
            <a:off x="8631238" y="3808413"/>
            <a:ext cx="252412" cy="252412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cxnSp>
        <p:nvCxnSpPr>
          <p:cNvPr id="56342" name="AutoShape 23"/>
          <p:cNvCxnSpPr>
            <a:cxnSpLocks noChangeShapeType="1"/>
            <a:stCxn id="56331" idx="5"/>
            <a:endCxn id="56325" idx="0"/>
          </p:cNvCxnSpPr>
          <p:nvPr/>
        </p:nvCxnSpPr>
        <p:spPr bwMode="auto">
          <a:xfrm>
            <a:off x="7300913" y="2224088"/>
            <a:ext cx="1062037" cy="6842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3" name="AutoShape 24"/>
          <p:cNvCxnSpPr>
            <a:cxnSpLocks noChangeShapeType="1"/>
            <a:stCxn id="56334" idx="3"/>
            <a:endCxn id="56328" idx="0"/>
          </p:cNvCxnSpPr>
          <p:nvPr/>
        </p:nvCxnSpPr>
        <p:spPr bwMode="auto">
          <a:xfrm flipH="1">
            <a:off x="5918200" y="2674938"/>
            <a:ext cx="414338" cy="233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4" name="AutoShape 25"/>
          <p:cNvCxnSpPr>
            <a:cxnSpLocks noChangeShapeType="1"/>
            <a:stCxn id="56328" idx="4"/>
            <a:endCxn id="56329" idx="0"/>
          </p:cNvCxnSpPr>
          <p:nvPr/>
        </p:nvCxnSpPr>
        <p:spPr bwMode="auto">
          <a:xfrm>
            <a:off x="5918200" y="3160713"/>
            <a:ext cx="0" cy="647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5" name="AutoShape 26"/>
          <p:cNvCxnSpPr>
            <a:cxnSpLocks noChangeShapeType="1"/>
            <a:stCxn id="56332" idx="5"/>
            <a:endCxn id="56339" idx="0"/>
          </p:cNvCxnSpPr>
          <p:nvPr/>
        </p:nvCxnSpPr>
        <p:spPr bwMode="auto">
          <a:xfrm>
            <a:off x="6905625" y="3124200"/>
            <a:ext cx="274638" cy="233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6" name="AutoShape 27"/>
          <p:cNvCxnSpPr>
            <a:cxnSpLocks noChangeShapeType="1"/>
            <a:stCxn id="56329" idx="5"/>
            <a:endCxn id="56336" idx="1"/>
          </p:cNvCxnSpPr>
          <p:nvPr/>
        </p:nvCxnSpPr>
        <p:spPr bwMode="auto">
          <a:xfrm>
            <a:off x="6007100" y="4024313"/>
            <a:ext cx="325438" cy="269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7" name="AutoShape 28"/>
          <p:cNvCxnSpPr>
            <a:cxnSpLocks noChangeShapeType="1"/>
            <a:stCxn id="56325" idx="5"/>
            <a:endCxn id="56340" idx="0"/>
          </p:cNvCxnSpPr>
          <p:nvPr/>
        </p:nvCxnSpPr>
        <p:spPr bwMode="auto">
          <a:xfrm>
            <a:off x="8451850" y="3124200"/>
            <a:ext cx="304800" cy="233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8" name="AutoShape 29"/>
          <p:cNvCxnSpPr>
            <a:cxnSpLocks noChangeShapeType="1"/>
            <a:stCxn id="56349" idx="3"/>
            <a:endCxn id="56336" idx="7"/>
          </p:cNvCxnSpPr>
          <p:nvPr/>
        </p:nvCxnSpPr>
        <p:spPr bwMode="auto">
          <a:xfrm flipH="1">
            <a:off x="6511925" y="4024313"/>
            <a:ext cx="577850" cy="269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9" name="Oval 30"/>
          <p:cNvSpPr>
            <a:spLocks noChangeArrowheads="1"/>
          </p:cNvSpPr>
          <p:nvPr/>
        </p:nvSpPr>
        <p:spPr bwMode="auto">
          <a:xfrm>
            <a:off x="7053263" y="3808413"/>
            <a:ext cx="252412" cy="252412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endParaRPr lang="en-CA" sz="3200"/>
          </a:p>
        </p:txBody>
      </p:sp>
      <p:cxnSp>
        <p:nvCxnSpPr>
          <p:cNvPr id="56350" name="AutoShape 31"/>
          <p:cNvCxnSpPr>
            <a:cxnSpLocks noChangeShapeType="1"/>
            <a:stCxn id="56339" idx="4"/>
            <a:endCxn id="56349" idx="0"/>
          </p:cNvCxnSpPr>
          <p:nvPr/>
        </p:nvCxnSpPr>
        <p:spPr bwMode="auto">
          <a:xfrm>
            <a:off x="7180263" y="3611563"/>
            <a:ext cx="0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1" name="AutoShape 32"/>
          <p:cNvCxnSpPr>
            <a:cxnSpLocks noChangeShapeType="1"/>
            <a:stCxn id="56325" idx="3"/>
            <a:endCxn id="56326" idx="0"/>
          </p:cNvCxnSpPr>
          <p:nvPr/>
        </p:nvCxnSpPr>
        <p:spPr bwMode="auto">
          <a:xfrm flipH="1">
            <a:off x="7969250" y="3124200"/>
            <a:ext cx="304800" cy="233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2" name="AutoShape 33"/>
          <p:cNvCxnSpPr>
            <a:cxnSpLocks noChangeShapeType="1"/>
            <a:stCxn id="56326" idx="4"/>
            <a:endCxn id="56327" idx="0"/>
          </p:cNvCxnSpPr>
          <p:nvPr/>
        </p:nvCxnSpPr>
        <p:spPr bwMode="auto">
          <a:xfrm>
            <a:off x="7969250" y="3611563"/>
            <a:ext cx="0" cy="6461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3" name="AutoShape 34"/>
          <p:cNvCxnSpPr>
            <a:cxnSpLocks noChangeShapeType="1"/>
            <a:stCxn id="56340" idx="4"/>
            <a:endCxn id="56341" idx="0"/>
          </p:cNvCxnSpPr>
          <p:nvPr/>
        </p:nvCxnSpPr>
        <p:spPr bwMode="auto">
          <a:xfrm>
            <a:off x="8756650" y="3611563"/>
            <a:ext cx="0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4" name="AutoShape 35"/>
          <p:cNvCxnSpPr>
            <a:cxnSpLocks noChangeShapeType="1"/>
            <a:stCxn id="56341" idx="4"/>
            <a:endCxn id="56333" idx="7"/>
          </p:cNvCxnSpPr>
          <p:nvPr/>
        </p:nvCxnSpPr>
        <p:spPr bwMode="auto">
          <a:xfrm flipH="1">
            <a:off x="8089900" y="4060825"/>
            <a:ext cx="666750" cy="1133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5" name="AutoShape 36"/>
          <p:cNvCxnSpPr>
            <a:cxnSpLocks noChangeShapeType="1"/>
            <a:stCxn id="56327" idx="4"/>
            <a:endCxn id="56333" idx="0"/>
          </p:cNvCxnSpPr>
          <p:nvPr/>
        </p:nvCxnSpPr>
        <p:spPr bwMode="auto">
          <a:xfrm>
            <a:off x="7969250" y="4510088"/>
            <a:ext cx="30163" cy="647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6" name="AutoShape 37"/>
          <p:cNvCxnSpPr>
            <a:cxnSpLocks noChangeShapeType="1"/>
            <a:stCxn id="56330" idx="4"/>
            <a:endCxn id="56331" idx="0"/>
          </p:cNvCxnSpPr>
          <p:nvPr/>
        </p:nvCxnSpPr>
        <p:spPr bwMode="auto">
          <a:xfrm>
            <a:off x="7210425" y="1811338"/>
            <a:ext cx="0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7" name="AutoShape 38"/>
          <p:cNvCxnSpPr>
            <a:cxnSpLocks noChangeShapeType="1"/>
            <a:stCxn id="56331" idx="3"/>
            <a:endCxn id="56334" idx="0"/>
          </p:cNvCxnSpPr>
          <p:nvPr/>
        </p:nvCxnSpPr>
        <p:spPr bwMode="auto">
          <a:xfrm flipH="1">
            <a:off x="6423025" y="2224088"/>
            <a:ext cx="698500" cy="2349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8" name="AutoShape 39"/>
          <p:cNvCxnSpPr>
            <a:cxnSpLocks noChangeShapeType="1"/>
            <a:stCxn id="56334" idx="5"/>
            <a:endCxn id="56332" idx="0"/>
          </p:cNvCxnSpPr>
          <p:nvPr/>
        </p:nvCxnSpPr>
        <p:spPr bwMode="auto">
          <a:xfrm>
            <a:off x="6511925" y="2674938"/>
            <a:ext cx="304800" cy="2333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9" name="AutoShape 40"/>
          <p:cNvCxnSpPr>
            <a:cxnSpLocks noChangeShapeType="1"/>
            <a:stCxn id="56332" idx="3"/>
            <a:endCxn id="56335" idx="0"/>
          </p:cNvCxnSpPr>
          <p:nvPr/>
        </p:nvCxnSpPr>
        <p:spPr bwMode="auto">
          <a:xfrm flipH="1">
            <a:off x="6423025" y="3124200"/>
            <a:ext cx="304800" cy="2333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0" name="AutoShape 41"/>
          <p:cNvCxnSpPr>
            <a:cxnSpLocks noChangeShapeType="1"/>
            <a:stCxn id="56335" idx="4"/>
            <a:endCxn id="56338" idx="0"/>
          </p:cNvCxnSpPr>
          <p:nvPr/>
        </p:nvCxnSpPr>
        <p:spPr bwMode="auto">
          <a:xfrm>
            <a:off x="6423025" y="3611563"/>
            <a:ext cx="0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1" name="AutoShape 42"/>
          <p:cNvCxnSpPr>
            <a:cxnSpLocks noChangeShapeType="1"/>
            <a:stCxn id="56338" idx="4"/>
            <a:endCxn id="56336" idx="0"/>
          </p:cNvCxnSpPr>
          <p:nvPr/>
        </p:nvCxnSpPr>
        <p:spPr bwMode="auto">
          <a:xfrm>
            <a:off x="6423025" y="4060825"/>
            <a:ext cx="0" cy="19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2" name="AutoShape 43"/>
          <p:cNvCxnSpPr>
            <a:cxnSpLocks noChangeShapeType="1"/>
            <a:stCxn id="56336" idx="4"/>
            <a:endCxn id="56337" idx="0"/>
          </p:cNvCxnSpPr>
          <p:nvPr/>
        </p:nvCxnSpPr>
        <p:spPr bwMode="auto">
          <a:xfrm>
            <a:off x="6423025" y="4510088"/>
            <a:ext cx="0" cy="198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3" name="AutoShape 44"/>
          <p:cNvCxnSpPr>
            <a:cxnSpLocks noChangeShapeType="1"/>
            <a:stCxn id="56337" idx="5"/>
            <a:endCxn id="56333" idx="1"/>
          </p:cNvCxnSpPr>
          <p:nvPr/>
        </p:nvCxnSpPr>
        <p:spPr bwMode="auto">
          <a:xfrm>
            <a:off x="6511925" y="4922838"/>
            <a:ext cx="1398588" cy="271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6364" name="Group 45"/>
          <p:cNvGrpSpPr>
            <a:grpSpLocks/>
          </p:cNvGrpSpPr>
          <p:nvPr/>
        </p:nvGrpSpPr>
        <p:grpSpPr bwMode="auto">
          <a:xfrm>
            <a:off x="6296025" y="1558925"/>
            <a:ext cx="1830388" cy="3851275"/>
            <a:chOff x="-1968" y="1056"/>
            <a:chExt cx="1392" cy="2928"/>
          </a:xfrm>
        </p:grpSpPr>
        <p:cxnSp>
          <p:nvCxnSpPr>
            <p:cNvPr id="56365" name="AutoShape 46"/>
            <p:cNvCxnSpPr>
              <a:cxnSpLocks noChangeShapeType="1"/>
              <a:stCxn id="56373" idx="4"/>
              <a:endCxn id="56374" idx="0"/>
            </p:cNvCxnSpPr>
            <p:nvPr/>
          </p:nvCxnSpPr>
          <p:spPr bwMode="auto">
            <a:xfrm>
              <a:off x="-1272" y="1248"/>
              <a:ext cx="0" cy="150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66" name="AutoShape 47"/>
            <p:cNvCxnSpPr>
              <a:cxnSpLocks noChangeShapeType="1"/>
              <a:stCxn id="56374" idx="3"/>
              <a:endCxn id="56377" idx="0"/>
            </p:cNvCxnSpPr>
            <p:nvPr/>
          </p:nvCxnSpPr>
          <p:spPr bwMode="auto">
            <a:xfrm flipH="1">
              <a:off x="-1872" y="1562"/>
              <a:ext cx="532" cy="178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67" name="AutoShape 48"/>
            <p:cNvCxnSpPr>
              <a:cxnSpLocks noChangeShapeType="1"/>
              <a:stCxn id="56377" idx="5"/>
              <a:endCxn id="56375" idx="0"/>
            </p:cNvCxnSpPr>
            <p:nvPr/>
          </p:nvCxnSpPr>
          <p:spPr bwMode="auto">
            <a:xfrm>
              <a:off x="-1804" y="1904"/>
              <a:ext cx="232" cy="178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68" name="AutoShape 49"/>
            <p:cNvCxnSpPr>
              <a:cxnSpLocks noChangeShapeType="1"/>
              <a:stCxn id="56375" idx="3"/>
              <a:endCxn id="56378" idx="0"/>
            </p:cNvCxnSpPr>
            <p:nvPr/>
          </p:nvCxnSpPr>
          <p:spPr bwMode="auto">
            <a:xfrm flipH="1">
              <a:off x="-1872" y="2246"/>
              <a:ext cx="232" cy="178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69" name="AutoShape 50"/>
            <p:cNvCxnSpPr>
              <a:cxnSpLocks noChangeShapeType="1"/>
              <a:stCxn id="56378" idx="4"/>
              <a:endCxn id="56381" idx="0"/>
            </p:cNvCxnSpPr>
            <p:nvPr/>
          </p:nvCxnSpPr>
          <p:spPr bwMode="auto">
            <a:xfrm>
              <a:off x="-1872" y="2616"/>
              <a:ext cx="0" cy="150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70" name="AutoShape 51"/>
            <p:cNvCxnSpPr>
              <a:cxnSpLocks noChangeShapeType="1"/>
              <a:stCxn id="56381" idx="4"/>
              <a:endCxn id="56379" idx="0"/>
            </p:cNvCxnSpPr>
            <p:nvPr/>
          </p:nvCxnSpPr>
          <p:spPr bwMode="auto">
            <a:xfrm>
              <a:off x="-1872" y="2958"/>
              <a:ext cx="0" cy="150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71" name="AutoShape 52"/>
            <p:cNvCxnSpPr>
              <a:cxnSpLocks noChangeShapeType="1"/>
              <a:stCxn id="56379" idx="4"/>
              <a:endCxn id="56380" idx="0"/>
            </p:cNvCxnSpPr>
            <p:nvPr/>
          </p:nvCxnSpPr>
          <p:spPr bwMode="auto">
            <a:xfrm>
              <a:off x="-1872" y="3300"/>
              <a:ext cx="0" cy="150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72" name="AutoShape 53"/>
            <p:cNvCxnSpPr>
              <a:cxnSpLocks noChangeShapeType="1"/>
              <a:stCxn id="56380" idx="5"/>
              <a:endCxn id="56376" idx="1"/>
            </p:cNvCxnSpPr>
            <p:nvPr/>
          </p:nvCxnSpPr>
          <p:spPr bwMode="auto">
            <a:xfrm>
              <a:off x="-1804" y="3614"/>
              <a:ext cx="1064" cy="206"/>
            </a:xfrm>
            <a:prstGeom prst="straightConnector1">
              <a:avLst/>
            </a:prstGeom>
            <a:noFill/>
            <a:ln w="76200">
              <a:solidFill>
                <a:srgbClr val="FF990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73" name="Oval 54"/>
            <p:cNvSpPr>
              <a:spLocks noChangeArrowheads="1"/>
            </p:cNvSpPr>
            <p:nvPr/>
          </p:nvSpPr>
          <p:spPr bwMode="auto">
            <a:xfrm>
              <a:off x="-1368" y="1056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74" name="Oval 55"/>
            <p:cNvSpPr>
              <a:spLocks noChangeArrowheads="1"/>
            </p:cNvSpPr>
            <p:nvPr/>
          </p:nvSpPr>
          <p:spPr bwMode="auto">
            <a:xfrm>
              <a:off x="-1368" y="1398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75" name="Oval 56"/>
            <p:cNvSpPr>
              <a:spLocks noChangeArrowheads="1"/>
            </p:cNvSpPr>
            <p:nvPr/>
          </p:nvSpPr>
          <p:spPr bwMode="auto">
            <a:xfrm>
              <a:off x="-1668" y="2082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76" name="Oval 57"/>
            <p:cNvSpPr>
              <a:spLocks noChangeArrowheads="1"/>
            </p:cNvSpPr>
            <p:nvPr/>
          </p:nvSpPr>
          <p:spPr bwMode="auto">
            <a:xfrm>
              <a:off x="-768" y="3792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77" name="Oval 58"/>
            <p:cNvSpPr>
              <a:spLocks noChangeArrowheads="1"/>
            </p:cNvSpPr>
            <p:nvPr/>
          </p:nvSpPr>
          <p:spPr bwMode="auto">
            <a:xfrm>
              <a:off x="-1968" y="1740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78" name="Oval 59"/>
            <p:cNvSpPr>
              <a:spLocks noChangeArrowheads="1"/>
            </p:cNvSpPr>
            <p:nvPr/>
          </p:nvSpPr>
          <p:spPr bwMode="auto">
            <a:xfrm>
              <a:off x="-1968" y="2424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79" name="Oval 60"/>
            <p:cNvSpPr>
              <a:spLocks noChangeArrowheads="1"/>
            </p:cNvSpPr>
            <p:nvPr/>
          </p:nvSpPr>
          <p:spPr bwMode="auto">
            <a:xfrm>
              <a:off x="-1968" y="3108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80" name="Oval 61"/>
            <p:cNvSpPr>
              <a:spLocks noChangeArrowheads="1"/>
            </p:cNvSpPr>
            <p:nvPr/>
          </p:nvSpPr>
          <p:spPr bwMode="auto">
            <a:xfrm>
              <a:off x="-1968" y="3450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  <p:sp>
          <p:nvSpPr>
            <p:cNvPr id="56381" name="Oval 62"/>
            <p:cNvSpPr>
              <a:spLocks noChangeArrowheads="1"/>
            </p:cNvSpPr>
            <p:nvPr/>
          </p:nvSpPr>
          <p:spPr bwMode="auto">
            <a:xfrm>
              <a:off x="-1968" y="2766"/>
              <a:ext cx="192" cy="192"/>
            </a:xfrm>
            <a:prstGeom prst="ellipse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lnSpc>
                  <a:spcPct val="90000"/>
                </a:lnSpc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lnSpc>
                  <a:spcPct val="90000"/>
                </a:lnSpc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lnSpc>
                  <a:spcPct val="90000"/>
                </a:lnSpc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lnSpc>
                  <a:spcPct val="90000"/>
                </a:lnSpc>
                <a:spcBef>
                  <a:spcPct val="20000"/>
                </a:spcBef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CA" sz="3200"/>
            </a:p>
          </p:txBody>
        </p:sp>
      </p:grpSp>
    </p:spTree>
    <p:extLst>
      <p:ext uri="{BB962C8B-B14F-4D97-AF65-F5344CB8AC3E}">
        <p14:creationId xmlns:p14="http://schemas.microsoft.com/office/powerpoint/2010/main" val="29145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5BFB2-486A-4865-A250-0A2F49D4B7C6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82004" name="Rectangle 20"/>
          <p:cNvSpPr>
            <a:spLocks noChangeArrowheads="1"/>
          </p:cNvSpPr>
          <p:nvPr/>
        </p:nvSpPr>
        <p:spPr bwMode="auto">
          <a:xfrm>
            <a:off x="1638300" y="4635500"/>
            <a:ext cx="742950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=   ?</a:t>
            </a:r>
            <a:endParaRPr lang="en-US">
              <a:sym typeface="Times New Roman" panose="02020603050405020304" pitchFamily="18" charset="0"/>
            </a:endParaRPr>
          </a:p>
        </p:txBody>
      </p:sp>
      <p:sp>
        <p:nvSpPr>
          <p:cNvPr id="681996" name="Rectangle 12"/>
          <p:cNvSpPr>
            <a:spLocks noChangeArrowheads="1"/>
          </p:cNvSpPr>
          <p:nvPr/>
        </p:nvSpPr>
        <p:spPr bwMode="auto">
          <a:xfrm>
            <a:off x="3124200" y="4619625"/>
            <a:ext cx="5943600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>
                <a:sym typeface="Times New Roman" panose="02020603050405020304" pitchFamily="18" charset="0"/>
              </a:rPr>
              <a:t>,</a:t>
            </a:r>
            <a:br>
              <a:rPr lang="en-US">
                <a:sym typeface="Times New Roman" panose="02020603050405020304" pitchFamily="18" charset="0"/>
              </a:rPr>
            </a:br>
            <a:r>
              <a:rPr lang="en-US">
                <a:sym typeface="Times New Roman" panose="02020603050405020304" pitchFamily="18" charset="0"/>
              </a:rPr>
              <a:t>where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1/4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3/4 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of </a:t>
            </a:r>
            <a:r>
              <a:rPr lang="en-US">
                <a:solidFill>
                  <a:srgbClr val="FF0000"/>
                </a:solidFill>
                <a:latin typeface="Courier New" panose="02070309020205020404" pitchFamily="49" charset="0"/>
              </a:rPr>
              <a:t>P_Merge</a:t>
            </a:r>
          </a:p>
        </p:txBody>
      </p:sp>
      <p:sp>
        <p:nvSpPr>
          <p:cNvPr id="681989" name="Rectangle 5"/>
          <p:cNvSpPr>
            <a:spLocks noChangeArrowheads="1"/>
          </p:cNvSpPr>
          <p:nvPr/>
        </p:nvSpPr>
        <p:spPr bwMode="auto">
          <a:xfrm>
            <a:off x="298450" y="4678363"/>
            <a:ext cx="13779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419100" y="1057275"/>
            <a:ext cx="8267700" cy="317817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P_Merge(int *C, int *A, int *B,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                      int na, int nb)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(na &lt; nb)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</a:t>
            </a:r>
            <a:r>
              <a:rPr lang="en-US" sz="3200" b="1">
                <a:latin typeface="MT Extra" panose="05050102010205020202" pitchFamily="18" charset="2"/>
                <a:sym typeface="MT Extra" panose="05050102010205020202" pitchFamily="18" charset="2"/>
              </a:rPr>
              <a:t>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ma = na/2;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mb = BinarySearch(A[ma], B, nb);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P_Merge(C, A, B, ma, mb);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P_Merge(C+ma+mb, A+ma, B+mb, na-ma, nb-mb);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682005" name="Group 21"/>
          <p:cNvGrpSpPr>
            <a:grpSpLocks/>
          </p:cNvGrpSpPr>
          <p:nvPr/>
        </p:nvGrpSpPr>
        <p:grpSpPr bwMode="auto">
          <a:xfrm>
            <a:off x="6403975" y="2897188"/>
            <a:ext cx="1831975" cy="1063625"/>
            <a:chOff x="4034" y="1825"/>
            <a:chExt cx="1154" cy="670"/>
          </a:xfrm>
        </p:grpSpPr>
        <p:sp>
          <p:nvSpPr>
            <p:cNvPr id="681998" name="AutoShape 14"/>
            <p:cNvSpPr>
              <a:spLocks noChangeArrowheads="1"/>
            </p:cNvSpPr>
            <p:nvPr/>
          </p:nvSpPr>
          <p:spPr bwMode="auto">
            <a:xfrm>
              <a:off x="4034" y="1825"/>
              <a:ext cx="1154" cy="670"/>
            </a:xfrm>
            <a:prstGeom prst="wedgeRoundRectCallout">
              <a:avLst>
                <a:gd name="adj1" fmla="val -60574"/>
                <a:gd name="adj2" fmla="val 115671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endParaRPr lang="en-US" sz="1400"/>
            </a:p>
          </p:txBody>
        </p:sp>
        <p:sp>
          <p:nvSpPr>
            <p:cNvPr id="6819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270" y="1996"/>
              <a:ext cx="706" cy="30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 spc="360">
                  <a:solidFill>
                    <a:srgbClr val="FFFF00"/>
                  </a:solidFill>
                  <a:latin typeface="Arial Black" panose="020B0A04020102020204" pitchFamily="34" charset="0"/>
                </a:rPr>
                <a:t>HAIRY!</a:t>
              </a:r>
            </a:p>
          </p:txBody>
        </p:sp>
      </p:grpSp>
      <p:sp>
        <p:nvSpPr>
          <p:cNvPr id="682003" name="Text Box 19"/>
          <p:cNvSpPr txBox="1">
            <a:spLocks noChangeArrowheads="1"/>
          </p:cNvSpPr>
          <p:nvPr/>
        </p:nvSpPr>
        <p:spPr bwMode="auto">
          <a:xfrm>
            <a:off x="298450" y="5715000"/>
            <a:ext cx="4260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</a:t>
            </a:r>
            <a:r>
              <a:rPr lang="en-US" sz="2800" b="1">
                <a:solidFill>
                  <a:srgbClr val="FF0000"/>
                </a:solidFill>
              </a:rPr>
              <a:t>LAIM</a:t>
            </a:r>
            <a:r>
              <a:rPr lang="en-US" b="1">
                <a:solidFill>
                  <a:srgbClr val="FF0000"/>
                </a:solidFill>
              </a:rPr>
              <a:t>:</a:t>
            </a:r>
            <a:r>
              <a:rPr lang="en-US" sz="3200"/>
              <a:t>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96" grpId="0" animBg="1"/>
      <p:bldP spid="68200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120E-1C0F-487E-9F42-3DF070133ADC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Work Recurrence</a:t>
            </a:r>
          </a:p>
        </p:txBody>
      </p:sp>
      <p:sp>
        <p:nvSpPr>
          <p:cNvPr id="684037" name="Text Box 5"/>
          <p:cNvSpPr txBox="1">
            <a:spLocks noChangeArrowheads="1"/>
          </p:cNvSpPr>
          <p:nvPr/>
        </p:nvSpPr>
        <p:spPr bwMode="auto">
          <a:xfrm>
            <a:off x="304800" y="2116138"/>
            <a:ext cx="81534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</a:rPr>
              <a:t>Substitution method:</a:t>
            </a:r>
            <a:r>
              <a:rPr lang="en-US" sz="3200"/>
              <a:t>  Inductive hypothesis is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k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k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k</a:t>
            </a:r>
            <a:r>
              <a:rPr lang="en-US" sz="3200">
                <a:sym typeface="Times New Roman" panose="02020603050405020304" pitchFamily="18" charset="0"/>
              </a:rPr>
              <a:t>, where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,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&gt; 0</a:t>
            </a:r>
            <a:r>
              <a:rPr lang="en-US" sz="3200">
                <a:sym typeface="Times New Roman" panose="02020603050405020304" pitchFamily="18" charset="0"/>
              </a:rPr>
              <a:t>.  Prove that the relation holds, and solve for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ym typeface="Times New Roman" panose="02020603050405020304" pitchFamily="18" charset="0"/>
              </a:rPr>
              <a:t> and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ym typeface="Times New Roman" panose="02020603050405020304" pitchFamily="18" charset="0"/>
              </a:rPr>
              <a:t>.</a:t>
            </a:r>
            <a:endParaRPr lang="en-US">
              <a:solidFill>
                <a:srgbClr val="9900CC"/>
              </a:solidFill>
              <a:sym typeface="Times New Roman" panose="02020603050405020304" pitchFamily="18" charset="0"/>
            </a:endParaRPr>
          </a:p>
        </p:txBody>
      </p:sp>
      <p:sp>
        <p:nvSpPr>
          <p:cNvPr id="684041" name="Rectangle 9"/>
          <p:cNvSpPr>
            <a:spLocks noChangeArrowheads="1"/>
          </p:cNvSpPr>
          <p:nvPr/>
        </p:nvSpPr>
        <p:spPr bwMode="auto">
          <a:xfrm>
            <a:off x="304800" y="901700"/>
            <a:ext cx="7429500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=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>
                <a:sym typeface="Times New Roman" panose="02020603050405020304" pitchFamily="18" charset="0"/>
              </a:rPr>
              <a:t>,</a:t>
            </a:r>
            <a:br>
              <a:rPr lang="en-US">
                <a:sym typeface="Times New Roman" panose="02020603050405020304" pitchFamily="18" charset="0"/>
              </a:rPr>
            </a:b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        </a:t>
            </a:r>
            <a:r>
              <a:rPr lang="en-US">
                <a:sym typeface="Times New Roman" panose="02020603050405020304" pitchFamily="18" charset="0"/>
              </a:rPr>
              <a:t>   where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1/4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3/4 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  <p:sp>
        <p:nvSpPr>
          <p:cNvPr id="684042" name="Rectangle 10"/>
          <p:cNvSpPr>
            <a:spLocks noChangeArrowheads="1"/>
          </p:cNvSpPr>
          <p:nvPr/>
        </p:nvSpPr>
        <p:spPr bwMode="auto">
          <a:xfrm>
            <a:off x="304800" y="3733800"/>
            <a:ext cx="7681913" cy="150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	=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		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br>
              <a:rPr lang="en-US" sz="3200">
                <a:sym typeface="Times New Roman" panose="02020603050405020304" pitchFamily="18" charset="0"/>
              </a:rPr>
            </a:br>
            <a:r>
              <a:rPr lang="en-US" sz="3200">
                <a:sym typeface="Times New Roman" panose="02020603050405020304" pitchFamily="18" charset="0"/>
              </a:rPr>
              <a:t>			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lg((1–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endParaRPr lang="en-US" sz="3200">
              <a:solidFill>
                <a:srgbClr val="9900CC"/>
              </a:solidFill>
              <a:latin typeface="cmsy10" pitchFamily="34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7" grpId="0"/>
      <p:bldP spid="68404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8241-50DD-4207-8C19-9F6C487755A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Work Recurrence</a:t>
            </a:r>
          </a:p>
        </p:txBody>
      </p:sp>
      <p:sp>
        <p:nvSpPr>
          <p:cNvPr id="686085" name="Rectangle 5"/>
          <p:cNvSpPr>
            <a:spLocks noChangeArrowheads="1"/>
          </p:cNvSpPr>
          <p:nvPr/>
        </p:nvSpPr>
        <p:spPr bwMode="auto">
          <a:xfrm>
            <a:off x="304800" y="3733800"/>
            <a:ext cx="7412038" cy="150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	=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		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br>
              <a:rPr lang="en-US" sz="3200">
                <a:sym typeface="Times New Roman" panose="02020603050405020304" pitchFamily="18" charset="0"/>
              </a:rPr>
            </a:br>
            <a:r>
              <a:rPr lang="en-US" sz="3200">
                <a:sym typeface="Times New Roman" panose="02020603050405020304" pitchFamily="18" charset="0"/>
              </a:rPr>
              <a:t>			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(1–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lg((1–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endParaRPr lang="en-US" sz="3200">
              <a:solidFill>
                <a:srgbClr val="9900CC"/>
              </a:solidFill>
              <a:latin typeface="cmsy10" pitchFamily="34" charset="0"/>
              <a:sym typeface="Times New Roman" panose="02020603050405020304" pitchFamily="18" charset="0"/>
            </a:endParaRPr>
          </a:p>
        </p:txBody>
      </p:sp>
      <p:sp>
        <p:nvSpPr>
          <p:cNvPr id="686087" name="Rectangle 7"/>
          <p:cNvSpPr>
            <a:spLocks noChangeArrowheads="1"/>
          </p:cNvSpPr>
          <p:nvPr/>
        </p:nvSpPr>
        <p:spPr bwMode="auto">
          <a:xfrm>
            <a:off x="304800" y="901700"/>
            <a:ext cx="7429500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=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>
                <a:sym typeface="Times New Roman" panose="02020603050405020304" pitchFamily="18" charset="0"/>
              </a:rPr>
              <a:t>,</a:t>
            </a:r>
            <a:br>
              <a:rPr lang="en-US">
                <a:sym typeface="Times New Roman" panose="02020603050405020304" pitchFamily="18" charset="0"/>
              </a:rPr>
            </a:b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        </a:t>
            </a:r>
            <a:r>
              <a:rPr lang="en-US">
                <a:sym typeface="Times New Roman" panose="02020603050405020304" pitchFamily="18" charset="0"/>
              </a:rPr>
              <a:t>   where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1/4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3/4 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8.09249E-7 L 2.5E-6 -0.2314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71211-8ABD-492C-A492-267CE7B4761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304800" y="2136775"/>
            <a:ext cx="7412038" cy="150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	=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		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br>
              <a:rPr lang="en-US" sz="3200">
                <a:sym typeface="Times New Roman" panose="02020603050405020304" pitchFamily="18" charset="0"/>
              </a:rPr>
            </a:br>
            <a:r>
              <a:rPr lang="en-US" sz="3200">
                <a:sym typeface="Times New Roman" panose="02020603050405020304" pitchFamily="18" charset="0"/>
              </a:rPr>
              <a:t>			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(1–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lg((1–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endParaRPr lang="en-US" sz="3200">
              <a:solidFill>
                <a:srgbClr val="9900CC"/>
              </a:solidFill>
              <a:latin typeface="cmsy10" pitchFamily="34" charset="0"/>
              <a:sym typeface="Times New Roman" panose="02020603050405020304" pitchFamily="18" charset="0"/>
            </a:endParaRP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Work Recurrence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304800" y="3660775"/>
            <a:ext cx="79152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		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lg((1–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88137" name="Rectangle 9"/>
          <p:cNvSpPr>
            <a:spLocks noChangeArrowheads="1"/>
          </p:cNvSpPr>
          <p:nvPr/>
        </p:nvSpPr>
        <p:spPr bwMode="auto">
          <a:xfrm>
            <a:off x="304800" y="4114800"/>
            <a:ext cx="81089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		·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 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lg(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(1–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)) + 2</a:t>
            </a:r>
            <a:r>
              <a:rPr lang="en-US" sz="20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 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304800" y="4724400"/>
            <a:ext cx="7185025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		·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 </a:t>
            </a:r>
            <a:b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</a:b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			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– 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ym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+ lg(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(1–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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))) –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88139" name="Rectangle 11"/>
          <p:cNvSpPr>
            <a:spLocks noChangeArrowheads="1"/>
          </p:cNvSpPr>
          <p:nvPr/>
        </p:nvSpPr>
        <p:spPr bwMode="auto">
          <a:xfrm>
            <a:off x="304800" y="5638800"/>
            <a:ext cx="8534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r"/>
                <a:tab pos="1147763" algn="ctr"/>
                <a:tab pos="13795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		·	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 –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 </a:t>
            </a:r>
            <a:r>
              <a:rPr lang="en-US" sz="3200">
                <a:solidFill>
                  <a:srgbClr val="9900CC"/>
                </a:solidFill>
                <a:sym typeface="Times New Roman" panose="02020603050405020304" pitchFamily="18" charset="0"/>
              </a:rPr>
              <a:t>lg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n </a:t>
            </a:r>
            <a:b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</a:br>
            <a:r>
              <a:rPr lang="en-US" sz="3200">
                <a:sym typeface="Times New Roman" panose="02020603050405020304" pitchFamily="18" charset="0"/>
              </a:rPr>
              <a:t>by choosing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200">
                <a:sym typeface="Times New Roman" panose="02020603050405020304" pitchFamily="18" charset="0"/>
              </a:rPr>
              <a:t> and </a:t>
            </a:r>
            <a:r>
              <a:rPr lang="en-US" sz="3200" i="1">
                <a:solidFill>
                  <a:srgbClr val="9900CC"/>
                </a:solidFill>
                <a:sym typeface="Times New Roman" panose="02020603050405020304" pitchFamily="18" charset="0"/>
              </a:rPr>
              <a:t>c</a:t>
            </a:r>
            <a:r>
              <a:rPr lang="en-US" sz="32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200">
                <a:sym typeface="Times New Roman" panose="02020603050405020304" pitchFamily="18" charset="0"/>
              </a:rPr>
              <a:t> large enough.</a:t>
            </a:r>
          </a:p>
        </p:txBody>
      </p:sp>
      <p:sp>
        <p:nvSpPr>
          <p:cNvPr id="688141" name="Rectangle 13"/>
          <p:cNvSpPr>
            <a:spLocks noChangeArrowheads="1"/>
          </p:cNvSpPr>
          <p:nvPr/>
        </p:nvSpPr>
        <p:spPr bwMode="auto">
          <a:xfrm>
            <a:off x="304800" y="901700"/>
            <a:ext cx="7429500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=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((1–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(lg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  <a:r>
              <a:rPr lang="en-US">
                <a:sym typeface="Times New Roman" panose="02020603050405020304" pitchFamily="18" charset="0"/>
              </a:rPr>
              <a:t>,</a:t>
            </a:r>
            <a:br>
              <a:rPr lang="en-US">
                <a:sym typeface="Times New Roman" panose="02020603050405020304" pitchFamily="18" charset="0"/>
              </a:rPr>
            </a:b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        </a:t>
            </a:r>
            <a:r>
              <a:rPr lang="en-US">
                <a:sym typeface="Times New Roman" panose="02020603050405020304" pitchFamily="18" charset="0"/>
              </a:rPr>
              <a:t>   where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1/4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·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 3/4 </a:t>
            </a:r>
            <a:r>
              <a:rPr lang="en-US">
                <a:sym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4" grpId="0"/>
      <p:bldP spid="688137" grpId="0"/>
      <p:bldP spid="688138" grpId="0"/>
      <p:bldP spid="68813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297B7-D758-4E76-9A75-E68DFEB7B049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Parallelism of </a:t>
            </a:r>
            <a:r>
              <a:rPr lang="en-US">
                <a:solidFill>
                  <a:srgbClr val="FF0000"/>
                </a:solidFill>
                <a:latin typeface="Courier New" panose="02070309020205020404" pitchFamily="49" charset="0"/>
              </a:rPr>
              <a:t>P_Merge</a:t>
            </a:r>
          </a:p>
        </p:txBody>
      </p:sp>
      <p:grpSp>
        <p:nvGrpSpPr>
          <p:cNvPr id="690197" name="Group 21"/>
          <p:cNvGrpSpPr>
            <a:grpSpLocks/>
          </p:cNvGrpSpPr>
          <p:nvPr/>
        </p:nvGrpSpPr>
        <p:grpSpPr bwMode="auto">
          <a:xfrm>
            <a:off x="2024063" y="1752600"/>
            <a:ext cx="5686425" cy="1370013"/>
            <a:chOff x="1275" y="721"/>
            <a:chExt cx="3582" cy="863"/>
          </a:xfrm>
        </p:grpSpPr>
        <p:sp>
          <p:nvSpPr>
            <p:cNvPr id="690180" name="Rectangle 4"/>
            <p:cNvSpPr>
              <a:spLocks noChangeArrowheads="1"/>
            </p:cNvSpPr>
            <p:nvPr/>
          </p:nvSpPr>
          <p:spPr bwMode="auto">
            <a:xfrm>
              <a:off x="2124" y="721"/>
              <a:ext cx="238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T</a:t>
              </a:r>
              <a:r>
                <a:rPr lang="en-US" sz="3600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</a:t>
              </a:r>
              <a:r>
                <a:rPr lang="en-US" sz="3600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90181" name="Rectangle 5"/>
            <p:cNvSpPr>
              <a:spLocks noChangeArrowheads="1"/>
            </p:cNvSpPr>
            <p:nvPr/>
          </p:nvSpPr>
          <p:spPr bwMode="auto">
            <a:xfrm>
              <a:off x="1275" y="721"/>
              <a:ext cx="86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690182" name="Rectangle 6"/>
            <p:cNvSpPr>
              <a:spLocks noChangeArrowheads="1"/>
            </p:cNvSpPr>
            <p:nvPr/>
          </p:nvSpPr>
          <p:spPr bwMode="auto">
            <a:xfrm>
              <a:off x="2124" y="1249"/>
              <a:ext cx="2733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0"/>
                </a:spcBef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52538" algn="r"/>
                  <a:tab pos="1487488" algn="ctr"/>
                  <a:tab pos="1709738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00"/>
                </a:spcBef>
              </a:pP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	T</a:t>
              </a:r>
              <a:r>
                <a:rPr lang="en-US" sz="3600" baseline="-250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1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	=	</a:t>
              </a:r>
              <a:r>
                <a:rPr lang="en-US" sz="3600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(lg</a:t>
              </a:r>
              <a:r>
                <a:rPr lang="en-US" sz="3600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2</a:t>
              </a:r>
              <a:r>
                <a:rPr lang="en-US" sz="3600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 sz="3600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90183" name="Rectangle 7"/>
            <p:cNvSpPr>
              <a:spLocks noChangeArrowheads="1"/>
            </p:cNvSpPr>
            <p:nvPr/>
          </p:nvSpPr>
          <p:spPr bwMode="auto">
            <a:xfrm>
              <a:off x="1323" y="1249"/>
              <a:ext cx="820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80000"/>
                </a:lnSpc>
                <a:spcBef>
                  <a:spcPct val="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sp>
        <p:nvSpPr>
          <p:cNvPr id="690185" name="Text Box 9"/>
          <p:cNvSpPr txBox="1">
            <a:spLocks noChangeArrowheads="1"/>
          </p:cNvSpPr>
          <p:nvPr/>
        </p:nvSpPr>
        <p:spPr bwMode="auto">
          <a:xfrm>
            <a:off x="1431925" y="4030663"/>
            <a:ext cx="24955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Parallelism:</a:t>
            </a:r>
            <a:endParaRPr lang="en-US"/>
          </a:p>
        </p:txBody>
      </p:sp>
      <p:grpSp>
        <p:nvGrpSpPr>
          <p:cNvPr id="690186" name="Group 10"/>
          <p:cNvGrpSpPr>
            <a:grpSpLocks/>
          </p:cNvGrpSpPr>
          <p:nvPr/>
        </p:nvGrpSpPr>
        <p:grpSpPr bwMode="auto">
          <a:xfrm>
            <a:off x="3994150" y="3736975"/>
            <a:ext cx="4110038" cy="1120775"/>
            <a:chOff x="3282" y="3450"/>
            <a:chExt cx="2589" cy="706"/>
          </a:xfrm>
        </p:grpSpPr>
        <p:grpSp>
          <p:nvGrpSpPr>
            <p:cNvPr id="690187" name="Group 11"/>
            <p:cNvGrpSpPr>
              <a:grpSpLocks/>
            </p:cNvGrpSpPr>
            <p:nvPr/>
          </p:nvGrpSpPr>
          <p:grpSpPr bwMode="auto">
            <a:xfrm>
              <a:off x="3282" y="3450"/>
              <a:ext cx="1069" cy="706"/>
              <a:chOff x="3282" y="3450"/>
              <a:chExt cx="1069" cy="706"/>
            </a:xfrm>
          </p:grpSpPr>
          <p:sp>
            <p:nvSpPr>
              <p:cNvPr id="690188" name="Rectangle 12"/>
              <p:cNvSpPr>
                <a:spLocks noChangeArrowheads="1"/>
              </p:cNvSpPr>
              <p:nvPr/>
            </p:nvSpPr>
            <p:spPr bwMode="auto">
              <a:xfrm>
                <a:off x="3463" y="3450"/>
                <a:ext cx="708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T</a:t>
                </a:r>
                <a:r>
                  <a:rPr lang="en-US" baseline="-250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1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(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690189" name="Rectangle 13"/>
              <p:cNvSpPr>
                <a:spLocks noChangeArrowheads="1"/>
              </p:cNvSpPr>
              <p:nvPr/>
            </p:nvSpPr>
            <p:spPr bwMode="auto">
              <a:xfrm>
                <a:off x="3415" y="3821"/>
                <a:ext cx="804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T</a:t>
                </a:r>
                <a:r>
                  <a:rPr lang="en-US" baseline="-25000">
                    <a:solidFill>
                      <a:srgbClr val="9900CC"/>
                    </a:solidFill>
                    <a:latin typeface="cmsy10" pitchFamily="34" charset="0"/>
                    <a:sym typeface="Times New Roman" panose="02020603050405020304" pitchFamily="18" charset="0"/>
                  </a:rPr>
                  <a:t>1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(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690190" name="Line 14"/>
              <p:cNvSpPr>
                <a:spLocks noChangeShapeType="1"/>
              </p:cNvSpPr>
              <p:nvPr/>
            </p:nvSpPr>
            <p:spPr bwMode="auto">
              <a:xfrm>
                <a:off x="3282" y="3809"/>
                <a:ext cx="1069" cy="0"/>
              </a:xfrm>
              <a:prstGeom prst="line">
                <a:avLst/>
              </a:prstGeom>
              <a:noFill/>
              <a:ln w="1905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90191" name="Rectangle 15"/>
            <p:cNvSpPr>
              <a:spLocks noChangeArrowheads="1"/>
            </p:cNvSpPr>
            <p:nvPr/>
          </p:nvSpPr>
          <p:spPr bwMode="auto">
            <a:xfrm>
              <a:off x="4428" y="3641"/>
              <a:ext cx="1443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= </a:t>
              </a:r>
              <a:r>
                <a:rPr lang="en-US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/lg</a:t>
              </a:r>
              <a:r>
                <a:rPr lang="en-US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2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690192" name="Line 16"/>
          <p:cNvSpPr>
            <a:spLocks noChangeShapeType="1"/>
          </p:cNvSpPr>
          <p:nvPr/>
        </p:nvSpPr>
        <p:spPr bwMode="auto">
          <a:xfrm>
            <a:off x="387350" y="3429000"/>
            <a:ext cx="83693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CC85-64B2-4810-9184-B1082A396DAC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958850" y="977900"/>
            <a:ext cx="72009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P_MergeSort(int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sync;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9223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Merge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9C4B1-7FA1-4FE0-8881-529B712C55D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98370" name="Rectangle 2"/>
          <p:cNvSpPr>
            <a:spLocks noChangeArrowheads="1"/>
          </p:cNvSpPr>
          <p:nvPr/>
        </p:nvSpPr>
        <p:spPr bwMode="auto">
          <a:xfrm>
            <a:off x="2679700" y="4419600"/>
            <a:ext cx="5245100" cy="531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2 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9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of Parallel Merge Sort</a:t>
            </a:r>
          </a:p>
        </p:txBody>
      </p:sp>
      <p:sp>
        <p:nvSpPr>
          <p:cNvPr id="698373" name="Rectangle 5"/>
          <p:cNvSpPr>
            <a:spLocks noChangeArrowheads="1"/>
          </p:cNvSpPr>
          <p:nvPr/>
        </p:nvSpPr>
        <p:spPr bwMode="auto">
          <a:xfrm>
            <a:off x="1524000" y="4419600"/>
            <a:ext cx="13779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698374" name="Rectangle 6"/>
          <p:cNvSpPr>
            <a:spLocks noChangeArrowheads="1"/>
          </p:cNvSpPr>
          <p:nvPr/>
        </p:nvSpPr>
        <p:spPr bwMode="auto">
          <a:xfrm>
            <a:off x="6248400" y="4899025"/>
            <a:ext cx="21209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</a:p>
        </p:txBody>
      </p:sp>
      <p:sp>
        <p:nvSpPr>
          <p:cNvPr id="698375" name="Rectangle 7"/>
          <p:cNvSpPr>
            <a:spLocks noChangeArrowheads="1"/>
          </p:cNvSpPr>
          <p:nvPr/>
        </p:nvSpPr>
        <p:spPr bwMode="auto">
          <a:xfrm>
            <a:off x="2679700" y="4953000"/>
            <a:ext cx="52451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=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 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lg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 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98376" name="Rectangle 8"/>
          <p:cNvSpPr>
            <a:spLocks noChangeArrowheads="1"/>
          </p:cNvSpPr>
          <p:nvPr/>
        </p:nvSpPr>
        <p:spPr bwMode="auto">
          <a:xfrm>
            <a:off x="958850" y="977900"/>
            <a:ext cx="72009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P_MergeSort(int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sync;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4" grpId="0"/>
      <p:bldP spid="69837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84919-E2FF-4906-A722-1A6ACF56130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9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 of Parallel Merge Sort</a:t>
            </a:r>
          </a:p>
        </p:txBody>
      </p:sp>
      <p:sp>
        <p:nvSpPr>
          <p:cNvPr id="696328" name="Rectangle 8"/>
          <p:cNvSpPr>
            <a:spLocks noChangeArrowheads="1"/>
          </p:cNvSpPr>
          <p:nvPr/>
        </p:nvSpPr>
        <p:spPr bwMode="auto">
          <a:xfrm>
            <a:off x="2679700" y="4497388"/>
            <a:ext cx="52451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 ?</a:t>
            </a:r>
          </a:p>
        </p:txBody>
      </p:sp>
      <p:sp>
        <p:nvSpPr>
          <p:cNvPr id="696329" name="Rectangle 9"/>
          <p:cNvSpPr>
            <a:spLocks noChangeArrowheads="1"/>
          </p:cNvSpPr>
          <p:nvPr/>
        </p:nvSpPr>
        <p:spPr bwMode="auto">
          <a:xfrm>
            <a:off x="4419600" y="4497388"/>
            <a:ext cx="35814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(lg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96330" name="Rectangle 10"/>
          <p:cNvSpPr>
            <a:spLocks noChangeArrowheads="1"/>
          </p:cNvSpPr>
          <p:nvPr/>
        </p:nvSpPr>
        <p:spPr bwMode="auto">
          <a:xfrm>
            <a:off x="1600200" y="4497388"/>
            <a:ext cx="13017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696331" name="Rectangle 11"/>
          <p:cNvSpPr>
            <a:spLocks noChangeArrowheads="1"/>
          </p:cNvSpPr>
          <p:nvPr/>
        </p:nvSpPr>
        <p:spPr bwMode="auto">
          <a:xfrm>
            <a:off x="6019800" y="49768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</a:p>
        </p:txBody>
      </p:sp>
      <p:sp>
        <p:nvSpPr>
          <p:cNvPr id="696332" name="Rectangle 12"/>
          <p:cNvSpPr>
            <a:spLocks noChangeArrowheads="1"/>
          </p:cNvSpPr>
          <p:nvPr/>
        </p:nvSpPr>
        <p:spPr bwMode="auto">
          <a:xfrm>
            <a:off x="2679700" y="5030788"/>
            <a:ext cx="3340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=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(lg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96333" name="Rectangle 13"/>
          <p:cNvSpPr>
            <a:spLocks noChangeArrowheads="1"/>
          </p:cNvSpPr>
          <p:nvPr/>
        </p:nvSpPr>
        <p:spPr bwMode="auto">
          <a:xfrm>
            <a:off x="342900" y="5791200"/>
            <a:ext cx="8420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baseline="30000">
                <a:solidFill>
                  <a:srgbClr val="9900CC"/>
                </a:solidFill>
              </a:rPr>
              <a:t>1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1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 lg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696334" name="Rectangle 14"/>
          <p:cNvSpPr>
            <a:spLocks noChangeArrowheads="1"/>
          </p:cNvSpPr>
          <p:nvPr/>
        </p:nvSpPr>
        <p:spPr bwMode="auto">
          <a:xfrm>
            <a:off x="958850" y="977900"/>
            <a:ext cx="72009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  <a:tab pos="1147763" algn="l"/>
                <a:tab pos="1709738" algn="l"/>
                <a:tab pos="4972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P_MergeSort(int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sync;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P_Merge(B,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9" grpId="0" animBg="1"/>
      <p:bldP spid="696331" grpId="0"/>
      <p:bldP spid="696332" grpId="0" build="p"/>
      <p:bldP spid="6963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36611-8C5C-402D-A1CD-E1483B1BD1B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Parallelism of Merge Sort</a:t>
            </a:r>
          </a:p>
        </p:txBody>
      </p:sp>
      <p:sp>
        <p:nvSpPr>
          <p:cNvPr id="700420" name="Rectangle 4"/>
          <p:cNvSpPr>
            <a:spLocks noChangeArrowheads="1"/>
          </p:cNvSpPr>
          <p:nvPr/>
        </p:nvSpPr>
        <p:spPr bwMode="auto">
          <a:xfrm>
            <a:off x="3371850" y="1739900"/>
            <a:ext cx="37909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 lg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 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700421" name="Rectangle 5"/>
          <p:cNvSpPr>
            <a:spLocks noChangeArrowheads="1"/>
          </p:cNvSpPr>
          <p:nvPr/>
        </p:nvSpPr>
        <p:spPr bwMode="auto">
          <a:xfrm>
            <a:off x="2024063" y="1739900"/>
            <a:ext cx="13779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700422" name="Rectangle 6"/>
          <p:cNvSpPr>
            <a:spLocks noChangeArrowheads="1"/>
          </p:cNvSpPr>
          <p:nvPr/>
        </p:nvSpPr>
        <p:spPr bwMode="auto">
          <a:xfrm>
            <a:off x="3371850" y="2578100"/>
            <a:ext cx="433863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(lg</a:t>
            </a:r>
            <a:r>
              <a:rPr lang="en-US" sz="3600" baseline="30000">
                <a:solidFill>
                  <a:srgbClr val="9900CC"/>
                </a:solidFill>
                <a:sym typeface="Times New Roman" panose="02020603050405020304" pitchFamily="18" charset="0"/>
              </a:rPr>
              <a:t>3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700423" name="Rectangle 7"/>
          <p:cNvSpPr>
            <a:spLocks noChangeArrowheads="1"/>
          </p:cNvSpPr>
          <p:nvPr/>
        </p:nvSpPr>
        <p:spPr bwMode="auto">
          <a:xfrm>
            <a:off x="2100263" y="2578100"/>
            <a:ext cx="13017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700425" name="Text Box 9"/>
          <p:cNvSpPr txBox="1">
            <a:spLocks noChangeArrowheads="1"/>
          </p:cNvSpPr>
          <p:nvPr/>
        </p:nvSpPr>
        <p:spPr bwMode="auto">
          <a:xfrm>
            <a:off x="1431925" y="4017963"/>
            <a:ext cx="24955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Parallelism:</a:t>
            </a:r>
            <a:endParaRPr lang="en-US"/>
          </a:p>
        </p:txBody>
      </p:sp>
      <p:grpSp>
        <p:nvGrpSpPr>
          <p:cNvPr id="700426" name="Group 10"/>
          <p:cNvGrpSpPr>
            <a:grpSpLocks/>
          </p:cNvGrpSpPr>
          <p:nvPr/>
        </p:nvGrpSpPr>
        <p:grpSpPr bwMode="auto">
          <a:xfrm>
            <a:off x="3994150" y="3724275"/>
            <a:ext cx="4110038" cy="1120775"/>
            <a:chOff x="3282" y="3450"/>
            <a:chExt cx="2589" cy="706"/>
          </a:xfrm>
        </p:grpSpPr>
        <p:grpSp>
          <p:nvGrpSpPr>
            <p:cNvPr id="700427" name="Group 11"/>
            <p:cNvGrpSpPr>
              <a:grpSpLocks/>
            </p:cNvGrpSpPr>
            <p:nvPr/>
          </p:nvGrpSpPr>
          <p:grpSpPr bwMode="auto">
            <a:xfrm>
              <a:off x="3282" y="3450"/>
              <a:ext cx="1069" cy="706"/>
              <a:chOff x="3282" y="3450"/>
              <a:chExt cx="1069" cy="706"/>
            </a:xfrm>
          </p:grpSpPr>
          <p:sp>
            <p:nvSpPr>
              <p:cNvPr id="700428" name="Rectangle 12"/>
              <p:cNvSpPr>
                <a:spLocks noChangeArrowheads="1"/>
              </p:cNvSpPr>
              <p:nvPr/>
            </p:nvSpPr>
            <p:spPr bwMode="auto">
              <a:xfrm>
                <a:off x="3463" y="3450"/>
                <a:ext cx="708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T</a:t>
                </a:r>
                <a:r>
                  <a:rPr lang="en-US" baseline="-25000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1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(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700429" name="Rectangle 13"/>
              <p:cNvSpPr>
                <a:spLocks noChangeArrowheads="1"/>
              </p:cNvSpPr>
              <p:nvPr/>
            </p:nvSpPr>
            <p:spPr bwMode="auto">
              <a:xfrm>
                <a:off x="3415" y="3821"/>
                <a:ext cx="804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508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0"/>
                  </a:spcBef>
                </a:pP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T</a:t>
                </a:r>
                <a:r>
                  <a:rPr lang="en-US" baseline="-25000">
                    <a:solidFill>
                      <a:srgbClr val="9900CC"/>
                    </a:solidFill>
                    <a:latin typeface="cmsy10" pitchFamily="34" charset="0"/>
                    <a:sym typeface="Times New Roman" panose="02020603050405020304" pitchFamily="18" charset="0"/>
                  </a:rPr>
                  <a:t>1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(</a:t>
                </a:r>
                <a:r>
                  <a:rPr lang="en-US" i="1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n</a:t>
                </a:r>
                <a:r>
                  <a:rPr lang="en-US">
                    <a:solidFill>
                      <a:srgbClr val="9900CC"/>
                    </a:solidFill>
                    <a:sym typeface="Times New Roman" panose="02020603050405020304" pitchFamily="18" charset="0"/>
                  </a:rPr>
                  <a:t>)</a:t>
                </a:r>
              </a:p>
            </p:txBody>
          </p:sp>
          <p:sp>
            <p:nvSpPr>
              <p:cNvPr id="700430" name="Line 14"/>
              <p:cNvSpPr>
                <a:spLocks noChangeShapeType="1"/>
              </p:cNvSpPr>
              <p:nvPr/>
            </p:nvSpPr>
            <p:spPr bwMode="auto">
              <a:xfrm>
                <a:off x="3282" y="3809"/>
                <a:ext cx="1069" cy="0"/>
              </a:xfrm>
              <a:prstGeom prst="line">
                <a:avLst/>
              </a:prstGeom>
              <a:noFill/>
              <a:ln w="1905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00431" name="Rectangle 15"/>
            <p:cNvSpPr>
              <a:spLocks noChangeArrowheads="1"/>
            </p:cNvSpPr>
            <p:nvPr/>
          </p:nvSpPr>
          <p:spPr bwMode="auto">
            <a:xfrm>
              <a:off x="4428" y="3641"/>
              <a:ext cx="1443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= </a:t>
              </a:r>
              <a:r>
                <a:rPr lang="en-US">
                  <a:solidFill>
                    <a:srgbClr val="9900CC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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/lg</a:t>
              </a:r>
              <a:r>
                <a:rPr lang="en-US" baseline="30000">
                  <a:solidFill>
                    <a:srgbClr val="9900CC"/>
                  </a:solidFill>
                  <a:sym typeface="Times New Roman" panose="02020603050405020304" pitchFamily="18" charset="0"/>
                </a:rPr>
                <a:t>2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700432" name="Line 16"/>
          <p:cNvSpPr>
            <a:spLocks noChangeShapeType="1"/>
          </p:cNvSpPr>
          <p:nvPr/>
        </p:nvSpPr>
        <p:spPr bwMode="auto">
          <a:xfrm>
            <a:off x="387350" y="3416300"/>
            <a:ext cx="83693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D0AD0-8CBD-46C1-B6CB-72E10B31020D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677862"/>
          </a:xfrm>
        </p:spPr>
        <p:txBody>
          <a:bodyPr/>
          <a:lstStyle/>
          <a:p>
            <a:r>
              <a:rPr lang="en-US"/>
              <a:t>L</a:t>
            </a:r>
            <a:r>
              <a:rPr lang="en-US" sz="4000"/>
              <a:t>ECTURE</a:t>
            </a:r>
            <a:r>
              <a:rPr lang="en-US"/>
              <a:t> 2</a:t>
            </a:r>
          </a:p>
        </p:txBody>
      </p:sp>
      <p:sp>
        <p:nvSpPr>
          <p:cNvPr id="73830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62175" y="227806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Matrix Multiplication</a:t>
            </a:r>
          </a:p>
        </p:txBody>
      </p:sp>
      <p:sp>
        <p:nvSpPr>
          <p:cNvPr id="73830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62175" y="373221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9900CC"/>
              </a:buClr>
              <a:buFontTx/>
              <a:buChar char="•"/>
            </a:pPr>
            <a:r>
              <a:rPr lang="en-US" sz="3600" b="1"/>
              <a:t>Tableau Construction</a:t>
            </a:r>
          </a:p>
        </p:txBody>
      </p:sp>
      <p:sp>
        <p:nvSpPr>
          <p:cNvPr id="738309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62175" y="1550988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Recurrences (Review)</a:t>
            </a:r>
          </a:p>
        </p:txBody>
      </p:sp>
      <p:sp>
        <p:nvSpPr>
          <p:cNvPr id="738310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162175" y="4459288"/>
            <a:ext cx="42005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3366FF"/>
              </a:buClr>
              <a:buFontTx/>
              <a:buChar char="•"/>
            </a:pPr>
            <a:r>
              <a:rPr lang="en-US" sz="3600" b="1"/>
              <a:t>Conclusion</a:t>
            </a:r>
          </a:p>
        </p:txBody>
      </p:sp>
      <p:sp>
        <p:nvSpPr>
          <p:cNvPr id="738311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62175" y="3005138"/>
            <a:ext cx="3971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Merge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1767D-5BE3-4E71-8F38-34F3EC99CD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Master Method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533400" y="1027113"/>
            <a:ext cx="8382000" cy="308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/>
              <a:t>The </a:t>
            </a:r>
            <a:r>
              <a:rPr lang="en-US" b="1" i="1">
                <a:solidFill>
                  <a:schemeClr val="accent1"/>
                </a:solidFill>
              </a:rPr>
              <a:t>Master Method</a:t>
            </a:r>
            <a:r>
              <a:rPr lang="en-US"/>
              <a:t> for solving recurrences applies to recurrences of the form</a:t>
            </a:r>
          </a:p>
          <a:p>
            <a:pPr algn="ctr"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</a:t>
            </a:r>
            <a:r>
              <a:rPr lang="en-US" i="1">
                <a:solidFill>
                  <a:srgbClr val="9900CC"/>
                </a:solidFill>
              </a:rPr>
              <a:t>b</a:t>
            </a:r>
            <a:r>
              <a:rPr lang="en-US">
                <a:solidFill>
                  <a:srgbClr val="9900CC"/>
                </a:solidFill>
              </a:rPr>
              <a:t>) +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/>
              <a:t>, </a:t>
            </a:r>
          </a:p>
          <a:p>
            <a:pPr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/>
              <a:t>where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</a:rPr>
              <a:t>¸</a:t>
            </a:r>
            <a:r>
              <a:rPr lang="en-US">
                <a:solidFill>
                  <a:srgbClr val="9900CC"/>
                </a:solidFill>
              </a:rPr>
              <a:t> 1</a:t>
            </a:r>
            <a:r>
              <a:rPr lang="en-US"/>
              <a:t>, </a:t>
            </a:r>
            <a:r>
              <a:rPr lang="en-US" i="1">
                <a:solidFill>
                  <a:srgbClr val="9900CC"/>
                </a:solidFill>
              </a:rPr>
              <a:t>b</a:t>
            </a:r>
            <a:r>
              <a:rPr lang="en-US">
                <a:solidFill>
                  <a:srgbClr val="9900CC"/>
                </a:solidFill>
              </a:rPr>
              <a:t> &gt; 1</a:t>
            </a:r>
            <a:r>
              <a:rPr lang="en-US"/>
              <a:t>, and </a:t>
            </a:r>
            <a:r>
              <a:rPr lang="en-US" sz="2000"/>
              <a:t>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000"/>
              <a:t> </a:t>
            </a:r>
            <a:r>
              <a:rPr lang="en-US"/>
              <a:t> is asymptotically positive.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84710" name="AutoShape 6"/>
          <p:cNvSpPr>
            <a:spLocks noChangeArrowheads="1"/>
          </p:cNvSpPr>
          <p:nvPr/>
        </p:nvSpPr>
        <p:spPr bwMode="auto">
          <a:xfrm>
            <a:off x="1295400" y="4243388"/>
            <a:ext cx="6556375" cy="11906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/>
            <a:r>
              <a:rPr lang="en-US" b="1">
                <a:solidFill>
                  <a:srgbClr val="FF0066"/>
                </a:solidFill>
              </a:rPr>
              <a:t>I</a:t>
            </a:r>
            <a:r>
              <a:rPr lang="en-US" sz="2800" b="1">
                <a:solidFill>
                  <a:srgbClr val="FF0066"/>
                </a:solidFill>
              </a:rPr>
              <a:t>DEA</a:t>
            </a:r>
            <a:r>
              <a:rPr lang="en-US" b="1">
                <a:solidFill>
                  <a:srgbClr val="FF0066"/>
                </a:solidFill>
              </a:rPr>
              <a:t>:</a:t>
            </a:r>
            <a:r>
              <a:rPr lang="en-US"/>
              <a:t> Compare 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i="1" baseline="30000">
                <a:solidFill>
                  <a:srgbClr val="9900CC"/>
                </a:solidFill>
              </a:rPr>
              <a:t>a </a:t>
            </a:r>
            <a:r>
              <a:rPr lang="en-US"/>
              <a:t>with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  <a:r>
              <a:rPr lang="en-US" i="1" baseline="30000">
                <a:solidFill>
                  <a:srgbClr val="9900CC"/>
                </a:solidFill>
              </a:rPr>
              <a:t> </a:t>
            </a:r>
            <a:r>
              <a:rPr lang="en-US" sz="3200"/>
              <a:t>.</a:t>
            </a: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533400" y="5562600"/>
            <a:ext cx="8077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3200">
                <a:solidFill>
                  <a:schemeClr val="accent2"/>
                </a:solidFill>
              </a:rPr>
              <a:t>*	</a:t>
            </a:r>
            <a:r>
              <a:rPr lang="en-US" sz="3200"/>
              <a:t>The unstated base case is </a:t>
            </a:r>
            <a:r>
              <a:rPr lang="en-US" sz="3200" i="1">
                <a:solidFill>
                  <a:srgbClr val="9900CC"/>
                </a:solidFill>
              </a:rPr>
              <a:t>T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(1) </a:t>
            </a:r>
            <a:r>
              <a:rPr lang="en-US" sz="3200"/>
              <a:t>for sufficiently small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/>
              <a:t>.</a:t>
            </a:r>
          </a:p>
        </p:txBody>
      </p:sp>
      <p:sp>
        <p:nvSpPr>
          <p:cNvPr id="584714" name="Rectangle 10"/>
          <p:cNvSpPr>
            <a:spLocks noChangeArrowheads="1"/>
          </p:cNvSpPr>
          <p:nvPr/>
        </p:nvSpPr>
        <p:spPr bwMode="auto">
          <a:xfrm>
            <a:off x="6629400" y="2209800"/>
            <a:ext cx="41275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35000"/>
              </a:spcBef>
            </a:pPr>
            <a:r>
              <a:rPr lang="en-US">
                <a:solidFill>
                  <a:schemeClr val="accent2"/>
                </a:solidFill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06A19-5CA8-495D-A549-B8BDDA179F81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Tableau Construction</a:t>
            </a:r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8900"/>
            <a:ext cx="8382000" cy="641350"/>
          </a:xfrm>
        </p:spPr>
        <p:txBody>
          <a:bodyPr/>
          <a:lstStyle/>
          <a:p>
            <a:pPr>
              <a:buFontTx/>
              <a:buNone/>
            </a:pP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>
                <a:solidFill>
                  <a:srgbClr val="9900CC"/>
                </a:solidFill>
              </a:rPr>
              <a:t>[</a:t>
            </a:r>
            <a:r>
              <a:rPr lang="en-US" i="1">
                <a:solidFill>
                  <a:srgbClr val="9900CC"/>
                </a:solidFill>
              </a:rPr>
              <a:t>i</a:t>
            </a:r>
            <a:r>
              <a:rPr lang="en-US">
                <a:solidFill>
                  <a:srgbClr val="9900CC"/>
                </a:solidFill>
              </a:rPr>
              <a:t>, </a:t>
            </a:r>
            <a:r>
              <a:rPr lang="en-US" i="1">
                <a:solidFill>
                  <a:srgbClr val="9900CC"/>
                </a:solidFill>
              </a:rPr>
              <a:t>j</a:t>
            </a:r>
            <a:r>
              <a:rPr lang="en-US">
                <a:solidFill>
                  <a:srgbClr val="9900CC"/>
                </a:solidFill>
              </a:rPr>
              <a:t>] =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400" i="1">
                <a:solidFill>
                  <a:srgbClr val="9900CC"/>
                </a:solidFill>
              </a:rPr>
              <a:t> </a:t>
            </a:r>
            <a:r>
              <a:rPr lang="en-US" sz="4000">
                <a:solidFill>
                  <a:srgbClr val="9900CC"/>
                </a:solidFill>
              </a:rPr>
              <a:t>(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>
                <a:solidFill>
                  <a:srgbClr val="9900CC"/>
                </a:solidFill>
              </a:rPr>
              <a:t>[</a:t>
            </a:r>
            <a:r>
              <a:rPr lang="en-US" i="1">
                <a:solidFill>
                  <a:srgbClr val="9900CC"/>
                </a:solidFill>
              </a:rPr>
              <a:t>i</a:t>
            </a:r>
            <a:r>
              <a:rPr lang="en-US">
                <a:solidFill>
                  <a:srgbClr val="9900CC"/>
                </a:solidFill>
              </a:rPr>
              <a:t>, </a:t>
            </a:r>
            <a:r>
              <a:rPr lang="en-US" i="1">
                <a:solidFill>
                  <a:srgbClr val="9900CC"/>
                </a:solidFill>
              </a:rPr>
              <a:t>j</a:t>
            </a:r>
            <a:r>
              <a:rPr lang="en-US">
                <a:solidFill>
                  <a:srgbClr val="9900CC"/>
                </a:solidFill>
              </a:rPr>
              <a:t>–1],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>
                <a:solidFill>
                  <a:srgbClr val="9900CC"/>
                </a:solidFill>
              </a:rPr>
              <a:t>[</a:t>
            </a:r>
            <a:r>
              <a:rPr lang="en-US" i="1">
                <a:solidFill>
                  <a:srgbClr val="9900CC"/>
                </a:solidFill>
              </a:rPr>
              <a:t>i</a:t>
            </a:r>
            <a:r>
              <a:rPr lang="en-US">
                <a:solidFill>
                  <a:srgbClr val="9900CC"/>
                </a:solidFill>
              </a:rPr>
              <a:t>–1, </a:t>
            </a:r>
            <a:r>
              <a:rPr lang="en-US" i="1">
                <a:solidFill>
                  <a:srgbClr val="9900CC"/>
                </a:solidFill>
              </a:rPr>
              <a:t>j</a:t>
            </a:r>
            <a:r>
              <a:rPr lang="en-US">
                <a:solidFill>
                  <a:srgbClr val="9900CC"/>
                </a:solidFill>
              </a:rPr>
              <a:t>],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>
                <a:solidFill>
                  <a:srgbClr val="9900CC"/>
                </a:solidFill>
              </a:rPr>
              <a:t>[</a:t>
            </a:r>
            <a:r>
              <a:rPr lang="en-US" i="1">
                <a:solidFill>
                  <a:srgbClr val="9900CC"/>
                </a:solidFill>
              </a:rPr>
              <a:t>i</a:t>
            </a:r>
            <a:r>
              <a:rPr lang="en-US">
                <a:solidFill>
                  <a:srgbClr val="9900CC"/>
                </a:solidFill>
              </a:rPr>
              <a:t>–1, </a:t>
            </a:r>
            <a:r>
              <a:rPr lang="en-US" i="1">
                <a:solidFill>
                  <a:srgbClr val="9900CC"/>
                </a:solidFill>
              </a:rPr>
              <a:t>j</a:t>
            </a:r>
            <a:r>
              <a:rPr lang="en-US">
                <a:solidFill>
                  <a:srgbClr val="9900CC"/>
                </a:solidFill>
              </a:rPr>
              <a:t>–1]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4000">
                <a:solidFill>
                  <a:srgbClr val="9900CC"/>
                </a:solidFill>
              </a:rPr>
              <a:t>)</a:t>
            </a:r>
            <a:r>
              <a:rPr lang="en-US"/>
              <a:t>.</a:t>
            </a:r>
          </a:p>
        </p:txBody>
      </p:sp>
      <p:sp>
        <p:nvSpPr>
          <p:cNvPr id="704660" name="Text Box 148"/>
          <p:cNvSpPr txBox="1">
            <a:spLocks noChangeArrowheads="1"/>
          </p:cNvSpPr>
          <p:nvPr/>
        </p:nvSpPr>
        <p:spPr bwMode="auto">
          <a:xfrm>
            <a:off x="533400" y="933450"/>
            <a:ext cx="8001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>
                <a:solidFill>
                  <a:srgbClr val="FF0000"/>
                </a:solidFill>
              </a:rPr>
              <a:t>Problem:</a:t>
            </a:r>
            <a:r>
              <a:rPr lang="en-US"/>
              <a:t> Fill in an 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  <a:latin typeface="cmsy10" pitchFamily="34" charset="0"/>
              </a:rPr>
              <a:t>£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/>
              <a:t> tableau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/>
              <a:t>, where</a:t>
            </a:r>
          </a:p>
        </p:txBody>
      </p:sp>
      <p:sp>
        <p:nvSpPr>
          <p:cNvPr id="704662" name="Text Box 150"/>
          <p:cNvSpPr txBox="1">
            <a:spLocks noChangeArrowheads="1"/>
          </p:cNvSpPr>
          <p:nvPr/>
        </p:nvSpPr>
        <p:spPr bwMode="auto">
          <a:xfrm>
            <a:off x="5241925" y="2133600"/>
            <a:ext cx="3444875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8463" indent="-282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3200" b="1" i="1">
                <a:solidFill>
                  <a:schemeClr val="accent2"/>
                </a:solidFill>
              </a:rPr>
              <a:t>Dynamic programming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/>
              <a:t>Longest common subsequence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/>
              <a:t>Edit distance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US" sz="3200"/>
              <a:t>Time warping</a:t>
            </a:r>
          </a:p>
        </p:txBody>
      </p:sp>
      <p:sp>
        <p:nvSpPr>
          <p:cNvPr id="704663" name="Rectangle 151"/>
          <p:cNvSpPr>
            <a:spLocks noChangeArrowheads="1"/>
          </p:cNvSpPr>
          <p:nvPr/>
        </p:nvSpPr>
        <p:spPr bwMode="auto">
          <a:xfrm>
            <a:off x="7620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00</a:t>
            </a:r>
          </a:p>
        </p:txBody>
      </p:sp>
      <p:sp>
        <p:nvSpPr>
          <p:cNvPr id="704664" name="Rectangle 152"/>
          <p:cNvSpPr>
            <a:spLocks noChangeArrowheads="1"/>
          </p:cNvSpPr>
          <p:nvPr/>
        </p:nvSpPr>
        <p:spPr bwMode="auto">
          <a:xfrm>
            <a:off x="12954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01</a:t>
            </a:r>
          </a:p>
        </p:txBody>
      </p:sp>
      <p:sp>
        <p:nvSpPr>
          <p:cNvPr id="704665" name="Rectangle 153"/>
          <p:cNvSpPr>
            <a:spLocks noChangeArrowheads="1"/>
          </p:cNvSpPr>
          <p:nvPr/>
        </p:nvSpPr>
        <p:spPr bwMode="auto">
          <a:xfrm>
            <a:off x="18288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02</a:t>
            </a:r>
          </a:p>
        </p:txBody>
      </p:sp>
      <p:sp>
        <p:nvSpPr>
          <p:cNvPr id="704666" name="Rectangle 154"/>
          <p:cNvSpPr>
            <a:spLocks noChangeArrowheads="1"/>
          </p:cNvSpPr>
          <p:nvPr/>
        </p:nvSpPr>
        <p:spPr bwMode="auto">
          <a:xfrm>
            <a:off x="23622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03</a:t>
            </a:r>
          </a:p>
        </p:txBody>
      </p:sp>
      <p:sp>
        <p:nvSpPr>
          <p:cNvPr id="704667" name="Rectangle 155"/>
          <p:cNvSpPr>
            <a:spLocks noChangeArrowheads="1"/>
          </p:cNvSpPr>
          <p:nvPr/>
        </p:nvSpPr>
        <p:spPr bwMode="auto">
          <a:xfrm>
            <a:off x="28956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04</a:t>
            </a:r>
          </a:p>
        </p:txBody>
      </p:sp>
      <p:sp>
        <p:nvSpPr>
          <p:cNvPr id="704668" name="Rectangle 156"/>
          <p:cNvSpPr>
            <a:spLocks noChangeArrowheads="1"/>
          </p:cNvSpPr>
          <p:nvPr/>
        </p:nvSpPr>
        <p:spPr bwMode="auto">
          <a:xfrm>
            <a:off x="34290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05</a:t>
            </a:r>
          </a:p>
        </p:txBody>
      </p:sp>
      <p:sp>
        <p:nvSpPr>
          <p:cNvPr id="704669" name="Rectangle 157"/>
          <p:cNvSpPr>
            <a:spLocks noChangeArrowheads="1"/>
          </p:cNvSpPr>
          <p:nvPr/>
        </p:nvSpPr>
        <p:spPr bwMode="auto">
          <a:xfrm>
            <a:off x="39624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06</a:t>
            </a:r>
          </a:p>
        </p:txBody>
      </p:sp>
      <p:sp>
        <p:nvSpPr>
          <p:cNvPr id="704670" name="Rectangle 158"/>
          <p:cNvSpPr>
            <a:spLocks noChangeArrowheads="1"/>
          </p:cNvSpPr>
          <p:nvPr/>
        </p:nvSpPr>
        <p:spPr bwMode="auto">
          <a:xfrm>
            <a:off x="4495800" y="2133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07</a:t>
            </a:r>
          </a:p>
        </p:txBody>
      </p:sp>
      <p:sp>
        <p:nvSpPr>
          <p:cNvPr id="704671" name="Rectangle 159"/>
          <p:cNvSpPr>
            <a:spLocks noChangeArrowheads="1"/>
          </p:cNvSpPr>
          <p:nvPr/>
        </p:nvSpPr>
        <p:spPr bwMode="auto">
          <a:xfrm>
            <a:off x="7620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10</a:t>
            </a:r>
          </a:p>
        </p:txBody>
      </p:sp>
      <p:sp>
        <p:nvSpPr>
          <p:cNvPr id="704672" name="Rectangle 160"/>
          <p:cNvSpPr>
            <a:spLocks noChangeArrowheads="1"/>
          </p:cNvSpPr>
          <p:nvPr/>
        </p:nvSpPr>
        <p:spPr bwMode="auto">
          <a:xfrm>
            <a:off x="12954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11</a:t>
            </a:r>
          </a:p>
        </p:txBody>
      </p:sp>
      <p:sp>
        <p:nvSpPr>
          <p:cNvPr id="704673" name="Rectangle 161"/>
          <p:cNvSpPr>
            <a:spLocks noChangeArrowheads="1"/>
          </p:cNvSpPr>
          <p:nvPr/>
        </p:nvSpPr>
        <p:spPr bwMode="auto">
          <a:xfrm>
            <a:off x="18288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12</a:t>
            </a:r>
          </a:p>
        </p:txBody>
      </p:sp>
      <p:sp>
        <p:nvSpPr>
          <p:cNvPr id="704674" name="Rectangle 162"/>
          <p:cNvSpPr>
            <a:spLocks noChangeArrowheads="1"/>
          </p:cNvSpPr>
          <p:nvPr/>
        </p:nvSpPr>
        <p:spPr bwMode="auto">
          <a:xfrm>
            <a:off x="23622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13</a:t>
            </a:r>
          </a:p>
        </p:txBody>
      </p:sp>
      <p:sp>
        <p:nvSpPr>
          <p:cNvPr id="704675" name="Rectangle 163"/>
          <p:cNvSpPr>
            <a:spLocks noChangeArrowheads="1"/>
          </p:cNvSpPr>
          <p:nvPr/>
        </p:nvSpPr>
        <p:spPr bwMode="auto">
          <a:xfrm>
            <a:off x="28956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14</a:t>
            </a:r>
          </a:p>
        </p:txBody>
      </p:sp>
      <p:sp>
        <p:nvSpPr>
          <p:cNvPr id="704676" name="Rectangle 164"/>
          <p:cNvSpPr>
            <a:spLocks noChangeArrowheads="1"/>
          </p:cNvSpPr>
          <p:nvPr/>
        </p:nvSpPr>
        <p:spPr bwMode="auto">
          <a:xfrm>
            <a:off x="34290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15</a:t>
            </a:r>
          </a:p>
        </p:txBody>
      </p:sp>
      <p:sp>
        <p:nvSpPr>
          <p:cNvPr id="704677" name="Rectangle 165"/>
          <p:cNvSpPr>
            <a:spLocks noChangeArrowheads="1"/>
          </p:cNvSpPr>
          <p:nvPr/>
        </p:nvSpPr>
        <p:spPr bwMode="auto">
          <a:xfrm>
            <a:off x="39624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16</a:t>
            </a:r>
          </a:p>
        </p:txBody>
      </p:sp>
      <p:sp>
        <p:nvSpPr>
          <p:cNvPr id="704678" name="Rectangle 166"/>
          <p:cNvSpPr>
            <a:spLocks noChangeArrowheads="1"/>
          </p:cNvSpPr>
          <p:nvPr/>
        </p:nvSpPr>
        <p:spPr bwMode="auto">
          <a:xfrm>
            <a:off x="4495800" y="2667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17</a:t>
            </a:r>
          </a:p>
        </p:txBody>
      </p:sp>
      <p:sp>
        <p:nvSpPr>
          <p:cNvPr id="704679" name="Rectangle 167"/>
          <p:cNvSpPr>
            <a:spLocks noChangeArrowheads="1"/>
          </p:cNvSpPr>
          <p:nvPr/>
        </p:nvSpPr>
        <p:spPr bwMode="auto">
          <a:xfrm>
            <a:off x="7620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20</a:t>
            </a:r>
          </a:p>
        </p:txBody>
      </p:sp>
      <p:sp>
        <p:nvSpPr>
          <p:cNvPr id="704680" name="Rectangle 168"/>
          <p:cNvSpPr>
            <a:spLocks noChangeArrowheads="1"/>
          </p:cNvSpPr>
          <p:nvPr/>
        </p:nvSpPr>
        <p:spPr bwMode="auto">
          <a:xfrm>
            <a:off x="12954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21</a:t>
            </a:r>
          </a:p>
        </p:txBody>
      </p:sp>
      <p:sp>
        <p:nvSpPr>
          <p:cNvPr id="704681" name="Rectangle 169"/>
          <p:cNvSpPr>
            <a:spLocks noChangeArrowheads="1"/>
          </p:cNvSpPr>
          <p:nvPr/>
        </p:nvSpPr>
        <p:spPr bwMode="auto">
          <a:xfrm>
            <a:off x="18288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22</a:t>
            </a:r>
          </a:p>
        </p:txBody>
      </p:sp>
      <p:sp>
        <p:nvSpPr>
          <p:cNvPr id="704682" name="Rectangle 170"/>
          <p:cNvSpPr>
            <a:spLocks noChangeArrowheads="1"/>
          </p:cNvSpPr>
          <p:nvPr/>
        </p:nvSpPr>
        <p:spPr bwMode="auto">
          <a:xfrm>
            <a:off x="23622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23</a:t>
            </a:r>
          </a:p>
        </p:txBody>
      </p:sp>
      <p:sp>
        <p:nvSpPr>
          <p:cNvPr id="704683" name="Rectangle 171"/>
          <p:cNvSpPr>
            <a:spLocks noChangeArrowheads="1"/>
          </p:cNvSpPr>
          <p:nvPr/>
        </p:nvSpPr>
        <p:spPr bwMode="auto">
          <a:xfrm>
            <a:off x="28956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24</a:t>
            </a:r>
          </a:p>
        </p:txBody>
      </p:sp>
      <p:sp>
        <p:nvSpPr>
          <p:cNvPr id="704684" name="Rectangle 172"/>
          <p:cNvSpPr>
            <a:spLocks noChangeArrowheads="1"/>
          </p:cNvSpPr>
          <p:nvPr/>
        </p:nvSpPr>
        <p:spPr bwMode="auto">
          <a:xfrm>
            <a:off x="34290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25</a:t>
            </a:r>
          </a:p>
        </p:txBody>
      </p:sp>
      <p:sp>
        <p:nvSpPr>
          <p:cNvPr id="704685" name="Rectangle 173"/>
          <p:cNvSpPr>
            <a:spLocks noChangeArrowheads="1"/>
          </p:cNvSpPr>
          <p:nvPr/>
        </p:nvSpPr>
        <p:spPr bwMode="auto">
          <a:xfrm>
            <a:off x="39624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26</a:t>
            </a:r>
          </a:p>
        </p:txBody>
      </p:sp>
      <p:sp>
        <p:nvSpPr>
          <p:cNvPr id="704686" name="Rectangle 174"/>
          <p:cNvSpPr>
            <a:spLocks noChangeArrowheads="1"/>
          </p:cNvSpPr>
          <p:nvPr/>
        </p:nvSpPr>
        <p:spPr bwMode="auto">
          <a:xfrm>
            <a:off x="4495800" y="3200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27</a:t>
            </a:r>
          </a:p>
        </p:txBody>
      </p:sp>
      <p:sp>
        <p:nvSpPr>
          <p:cNvPr id="704687" name="Rectangle 175"/>
          <p:cNvSpPr>
            <a:spLocks noChangeArrowheads="1"/>
          </p:cNvSpPr>
          <p:nvPr/>
        </p:nvSpPr>
        <p:spPr bwMode="auto">
          <a:xfrm>
            <a:off x="7620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30</a:t>
            </a:r>
          </a:p>
        </p:txBody>
      </p:sp>
      <p:sp>
        <p:nvSpPr>
          <p:cNvPr id="704688" name="Rectangle 176"/>
          <p:cNvSpPr>
            <a:spLocks noChangeArrowheads="1"/>
          </p:cNvSpPr>
          <p:nvPr/>
        </p:nvSpPr>
        <p:spPr bwMode="auto">
          <a:xfrm>
            <a:off x="12954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31</a:t>
            </a:r>
          </a:p>
        </p:txBody>
      </p:sp>
      <p:sp>
        <p:nvSpPr>
          <p:cNvPr id="704689" name="Rectangle 177"/>
          <p:cNvSpPr>
            <a:spLocks noChangeArrowheads="1"/>
          </p:cNvSpPr>
          <p:nvPr/>
        </p:nvSpPr>
        <p:spPr bwMode="auto">
          <a:xfrm>
            <a:off x="18288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32</a:t>
            </a:r>
          </a:p>
        </p:txBody>
      </p:sp>
      <p:sp>
        <p:nvSpPr>
          <p:cNvPr id="704690" name="Rectangle 178"/>
          <p:cNvSpPr>
            <a:spLocks noChangeArrowheads="1"/>
          </p:cNvSpPr>
          <p:nvPr/>
        </p:nvSpPr>
        <p:spPr bwMode="auto">
          <a:xfrm>
            <a:off x="23622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33</a:t>
            </a:r>
          </a:p>
        </p:txBody>
      </p:sp>
      <p:sp>
        <p:nvSpPr>
          <p:cNvPr id="704691" name="Rectangle 179"/>
          <p:cNvSpPr>
            <a:spLocks noChangeArrowheads="1"/>
          </p:cNvSpPr>
          <p:nvPr/>
        </p:nvSpPr>
        <p:spPr bwMode="auto">
          <a:xfrm>
            <a:off x="28956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34</a:t>
            </a:r>
          </a:p>
        </p:txBody>
      </p:sp>
      <p:sp>
        <p:nvSpPr>
          <p:cNvPr id="704692" name="Rectangle 180"/>
          <p:cNvSpPr>
            <a:spLocks noChangeArrowheads="1"/>
          </p:cNvSpPr>
          <p:nvPr/>
        </p:nvSpPr>
        <p:spPr bwMode="auto">
          <a:xfrm>
            <a:off x="34290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35</a:t>
            </a:r>
          </a:p>
        </p:txBody>
      </p:sp>
      <p:sp>
        <p:nvSpPr>
          <p:cNvPr id="704693" name="Rectangle 181"/>
          <p:cNvSpPr>
            <a:spLocks noChangeArrowheads="1"/>
          </p:cNvSpPr>
          <p:nvPr/>
        </p:nvSpPr>
        <p:spPr bwMode="auto">
          <a:xfrm>
            <a:off x="39624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36</a:t>
            </a:r>
          </a:p>
        </p:txBody>
      </p:sp>
      <p:sp>
        <p:nvSpPr>
          <p:cNvPr id="704694" name="Rectangle 182"/>
          <p:cNvSpPr>
            <a:spLocks noChangeArrowheads="1"/>
          </p:cNvSpPr>
          <p:nvPr/>
        </p:nvSpPr>
        <p:spPr bwMode="auto">
          <a:xfrm>
            <a:off x="4495800" y="37338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37</a:t>
            </a:r>
          </a:p>
        </p:txBody>
      </p:sp>
      <p:sp>
        <p:nvSpPr>
          <p:cNvPr id="704695" name="Rectangle 183"/>
          <p:cNvSpPr>
            <a:spLocks noChangeArrowheads="1"/>
          </p:cNvSpPr>
          <p:nvPr/>
        </p:nvSpPr>
        <p:spPr bwMode="auto">
          <a:xfrm>
            <a:off x="7620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40</a:t>
            </a:r>
          </a:p>
        </p:txBody>
      </p:sp>
      <p:sp>
        <p:nvSpPr>
          <p:cNvPr id="704696" name="Rectangle 184"/>
          <p:cNvSpPr>
            <a:spLocks noChangeArrowheads="1"/>
          </p:cNvSpPr>
          <p:nvPr/>
        </p:nvSpPr>
        <p:spPr bwMode="auto">
          <a:xfrm>
            <a:off x="12954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41</a:t>
            </a:r>
          </a:p>
        </p:txBody>
      </p:sp>
      <p:sp>
        <p:nvSpPr>
          <p:cNvPr id="704697" name="Rectangle 185"/>
          <p:cNvSpPr>
            <a:spLocks noChangeArrowheads="1"/>
          </p:cNvSpPr>
          <p:nvPr/>
        </p:nvSpPr>
        <p:spPr bwMode="auto">
          <a:xfrm>
            <a:off x="18288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42</a:t>
            </a:r>
          </a:p>
        </p:txBody>
      </p:sp>
      <p:sp>
        <p:nvSpPr>
          <p:cNvPr id="704698" name="Rectangle 186"/>
          <p:cNvSpPr>
            <a:spLocks noChangeArrowheads="1"/>
          </p:cNvSpPr>
          <p:nvPr/>
        </p:nvSpPr>
        <p:spPr bwMode="auto">
          <a:xfrm>
            <a:off x="23622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43</a:t>
            </a:r>
          </a:p>
        </p:txBody>
      </p:sp>
      <p:sp>
        <p:nvSpPr>
          <p:cNvPr id="704699" name="Rectangle 187"/>
          <p:cNvSpPr>
            <a:spLocks noChangeArrowheads="1"/>
          </p:cNvSpPr>
          <p:nvPr/>
        </p:nvSpPr>
        <p:spPr bwMode="auto">
          <a:xfrm>
            <a:off x="28956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44</a:t>
            </a:r>
          </a:p>
        </p:txBody>
      </p:sp>
      <p:sp>
        <p:nvSpPr>
          <p:cNvPr id="704700" name="Rectangle 188"/>
          <p:cNvSpPr>
            <a:spLocks noChangeArrowheads="1"/>
          </p:cNvSpPr>
          <p:nvPr/>
        </p:nvSpPr>
        <p:spPr bwMode="auto">
          <a:xfrm>
            <a:off x="34290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45</a:t>
            </a:r>
          </a:p>
        </p:txBody>
      </p:sp>
      <p:sp>
        <p:nvSpPr>
          <p:cNvPr id="704701" name="Rectangle 189"/>
          <p:cNvSpPr>
            <a:spLocks noChangeArrowheads="1"/>
          </p:cNvSpPr>
          <p:nvPr/>
        </p:nvSpPr>
        <p:spPr bwMode="auto">
          <a:xfrm>
            <a:off x="39624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46</a:t>
            </a:r>
          </a:p>
        </p:txBody>
      </p:sp>
      <p:sp>
        <p:nvSpPr>
          <p:cNvPr id="704702" name="Rectangle 190"/>
          <p:cNvSpPr>
            <a:spLocks noChangeArrowheads="1"/>
          </p:cNvSpPr>
          <p:nvPr/>
        </p:nvSpPr>
        <p:spPr bwMode="auto">
          <a:xfrm>
            <a:off x="4495800" y="42672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47</a:t>
            </a:r>
          </a:p>
        </p:txBody>
      </p:sp>
      <p:sp>
        <p:nvSpPr>
          <p:cNvPr id="704703" name="Rectangle 191"/>
          <p:cNvSpPr>
            <a:spLocks noChangeArrowheads="1"/>
          </p:cNvSpPr>
          <p:nvPr/>
        </p:nvSpPr>
        <p:spPr bwMode="auto">
          <a:xfrm>
            <a:off x="7620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50</a:t>
            </a:r>
          </a:p>
        </p:txBody>
      </p:sp>
      <p:sp>
        <p:nvSpPr>
          <p:cNvPr id="704704" name="Rectangle 192"/>
          <p:cNvSpPr>
            <a:spLocks noChangeArrowheads="1"/>
          </p:cNvSpPr>
          <p:nvPr/>
        </p:nvSpPr>
        <p:spPr bwMode="auto">
          <a:xfrm>
            <a:off x="12954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51</a:t>
            </a:r>
          </a:p>
        </p:txBody>
      </p:sp>
      <p:sp>
        <p:nvSpPr>
          <p:cNvPr id="704705" name="Rectangle 193"/>
          <p:cNvSpPr>
            <a:spLocks noChangeArrowheads="1"/>
          </p:cNvSpPr>
          <p:nvPr/>
        </p:nvSpPr>
        <p:spPr bwMode="auto">
          <a:xfrm>
            <a:off x="18288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52</a:t>
            </a:r>
          </a:p>
        </p:txBody>
      </p:sp>
      <p:sp>
        <p:nvSpPr>
          <p:cNvPr id="704706" name="Rectangle 194"/>
          <p:cNvSpPr>
            <a:spLocks noChangeArrowheads="1"/>
          </p:cNvSpPr>
          <p:nvPr/>
        </p:nvSpPr>
        <p:spPr bwMode="auto">
          <a:xfrm>
            <a:off x="23622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53</a:t>
            </a:r>
          </a:p>
        </p:txBody>
      </p:sp>
      <p:sp>
        <p:nvSpPr>
          <p:cNvPr id="704707" name="Rectangle 195"/>
          <p:cNvSpPr>
            <a:spLocks noChangeArrowheads="1"/>
          </p:cNvSpPr>
          <p:nvPr/>
        </p:nvSpPr>
        <p:spPr bwMode="auto">
          <a:xfrm>
            <a:off x="28956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54</a:t>
            </a:r>
          </a:p>
        </p:txBody>
      </p:sp>
      <p:sp>
        <p:nvSpPr>
          <p:cNvPr id="704708" name="Rectangle 196"/>
          <p:cNvSpPr>
            <a:spLocks noChangeArrowheads="1"/>
          </p:cNvSpPr>
          <p:nvPr/>
        </p:nvSpPr>
        <p:spPr bwMode="auto">
          <a:xfrm>
            <a:off x="34290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55</a:t>
            </a:r>
          </a:p>
        </p:txBody>
      </p:sp>
      <p:sp>
        <p:nvSpPr>
          <p:cNvPr id="704709" name="Rectangle 197"/>
          <p:cNvSpPr>
            <a:spLocks noChangeArrowheads="1"/>
          </p:cNvSpPr>
          <p:nvPr/>
        </p:nvSpPr>
        <p:spPr bwMode="auto">
          <a:xfrm>
            <a:off x="39624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56</a:t>
            </a:r>
          </a:p>
        </p:txBody>
      </p:sp>
      <p:sp>
        <p:nvSpPr>
          <p:cNvPr id="704710" name="Rectangle 198"/>
          <p:cNvSpPr>
            <a:spLocks noChangeArrowheads="1"/>
          </p:cNvSpPr>
          <p:nvPr/>
        </p:nvSpPr>
        <p:spPr bwMode="auto">
          <a:xfrm>
            <a:off x="4495800" y="48006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57</a:t>
            </a:r>
          </a:p>
        </p:txBody>
      </p:sp>
      <p:sp>
        <p:nvSpPr>
          <p:cNvPr id="704711" name="Rectangle 199"/>
          <p:cNvSpPr>
            <a:spLocks noChangeArrowheads="1"/>
          </p:cNvSpPr>
          <p:nvPr/>
        </p:nvSpPr>
        <p:spPr bwMode="auto">
          <a:xfrm>
            <a:off x="7620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60</a:t>
            </a:r>
          </a:p>
        </p:txBody>
      </p:sp>
      <p:sp>
        <p:nvSpPr>
          <p:cNvPr id="704712" name="Rectangle 200"/>
          <p:cNvSpPr>
            <a:spLocks noChangeArrowheads="1"/>
          </p:cNvSpPr>
          <p:nvPr/>
        </p:nvSpPr>
        <p:spPr bwMode="auto">
          <a:xfrm>
            <a:off x="12954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61</a:t>
            </a:r>
          </a:p>
        </p:txBody>
      </p:sp>
      <p:sp>
        <p:nvSpPr>
          <p:cNvPr id="704713" name="Rectangle 201"/>
          <p:cNvSpPr>
            <a:spLocks noChangeArrowheads="1"/>
          </p:cNvSpPr>
          <p:nvPr/>
        </p:nvSpPr>
        <p:spPr bwMode="auto">
          <a:xfrm>
            <a:off x="18288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62</a:t>
            </a:r>
          </a:p>
        </p:txBody>
      </p:sp>
      <p:sp>
        <p:nvSpPr>
          <p:cNvPr id="704714" name="Rectangle 202"/>
          <p:cNvSpPr>
            <a:spLocks noChangeArrowheads="1"/>
          </p:cNvSpPr>
          <p:nvPr/>
        </p:nvSpPr>
        <p:spPr bwMode="auto">
          <a:xfrm>
            <a:off x="23622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63</a:t>
            </a:r>
          </a:p>
        </p:txBody>
      </p:sp>
      <p:sp>
        <p:nvSpPr>
          <p:cNvPr id="704715" name="Rectangle 203"/>
          <p:cNvSpPr>
            <a:spLocks noChangeArrowheads="1"/>
          </p:cNvSpPr>
          <p:nvPr/>
        </p:nvSpPr>
        <p:spPr bwMode="auto">
          <a:xfrm>
            <a:off x="28956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64</a:t>
            </a:r>
          </a:p>
        </p:txBody>
      </p:sp>
      <p:sp>
        <p:nvSpPr>
          <p:cNvPr id="704716" name="Rectangle 204"/>
          <p:cNvSpPr>
            <a:spLocks noChangeArrowheads="1"/>
          </p:cNvSpPr>
          <p:nvPr/>
        </p:nvSpPr>
        <p:spPr bwMode="auto">
          <a:xfrm>
            <a:off x="34290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65</a:t>
            </a:r>
          </a:p>
        </p:txBody>
      </p:sp>
      <p:sp>
        <p:nvSpPr>
          <p:cNvPr id="704717" name="Rectangle 205"/>
          <p:cNvSpPr>
            <a:spLocks noChangeArrowheads="1"/>
          </p:cNvSpPr>
          <p:nvPr/>
        </p:nvSpPr>
        <p:spPr bwMode="auto">
          <a:xfrm>
            <a:off x="39624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66</a:t>
            </a:r>
          </a:p>
        </p:txBody>
      </p:sp>
      <p:sp>
        <p:nvSpPr>
          <p:cNvPr id="704718" name="Rectangle 206"/>
          <p:cNvSpPr>
            <a:spLocks noChangeArrowheads="1"/>
          </p:cNvSpPr>
          <p:nvPr/>
        </p:nvSpPr>
        <p:spPr bwMode="auto">
          <a:xfrm>
            <a:off x="4495800" y="53340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67</a:t>
            </a:r>
          </a:p>
        </p:txBody>
      </p:sp>
      <p:sp>
        <p:nvSpPr>
          <p:cNvPr id="704719" name="Rectangle 207"/>
          <p:cNvSpPr>
            <a:spLocks noChangeArrowheads="1"/>
          </p:cNvSpPr>
          <p:nvPr/>
        </p:nvSpPr>
        <p:spPr bwMode="auto">
          <a:xfrm>
            <a:off x="7620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70</a:t>
            </a:r>
          </a:p>
        </p:txBody>
      </p:sp>
      <p:sp>
        <p:nvSpPr>
          <p:cNvPr id="704720" name="Rectangle 208"/>
          <p:cNvSpPr>
            <a:spLocks noChangeArrowheads="1"/>
          </p:cNvSpPr>
          <p:nvPr/>
        </p:nvSpPr>
        <p:spPr bwMode="auto">
          <a:xfrm>
            <a:off x="12954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71</a:t>
            </a:r>
          </a:p>
        </p:txBody>
      </p:sp>
      <p:sp>
        <p:nvSpPr>
          <p:cNvPr id="704721" name="Rectangle 209"/>
          <p:cNvSpPr>
            <a:spLocks noChangeArrowheads="1"/>
          </p:cNvSpPr>
          <p:nvPr/>
        </p:nvSpPr>
        <p:spPr bwMode="auto">
          <a:xfrm>
            <a:off x="18288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72</a:t>
            </a:r>
          </a:p>
        </p:txBody>
      </p:sp>
      <p:sp>
        <p:nvSpPr>
          <p:cNvPr id="704722" name="Rectangle 210"/>
          <p:cNvSpPr>
            <a:spLocks noChangeArrowheads="1"/>
          </p:cNvSpPr>
          <p:nvPr/>
        </p:nvSpPr>
        <p:spPr bwMode="auto">
          <a:xfrm>
            <a:off x="23622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73</a:t>
            </a:r>
          </a:p>
        </p:txBody>
      </p:sp>
      <p:sp>
        <p:nvSpPr>
          <p:cNvPr id="704723" name="Rectangle 211"/>
          <p:cNvSpPr>
            <a:spLocks noChangeArrowheads="1"/>
          </p:cNvSpPr>
          <p:nvPr/>
        </p:nvSpPr>
        <p:spPr bwMode="auto">
          <a:xfrm>
            <a:off x="28956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74</a:t>
            </a:r>
          </a:p>
        </p:txBody>
      </p:sp>
      <p:sp>
        <p:nvSpPr>
          <p:cNvPr id="704724" name="Rectangle 212"/>
          <p:cNvSpPr>
            <a:spLocks noChangeArrowheads="1"/>
          </p:cNvSpPr>
          <p:nvPr/>
        </p:nvSpPr>
        <p:spPr bwMode="auto">
          <a:xfrm>
            <a:off x="34290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75</a:t>
            </a:r>
          </a:p>
        </p:txBody>
      </p:sp>
      <p:sp>
        <p:nvSpPr>
          <p:cNvPr id="704725" name="Rectangle 213"/>
          <p:cNvSpPr>
            <a:spLocks noChangeArrowheads="1"/>
          </p:cNvSpPr>
          <p:nvPr/>
        </p:nvSpPr>
        <p:spPr bwMode="auto">
          <a:xfrm>
            <a:off x="39624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76</a:t>
            </a:r>
          </a:p>
        </p:txBody>
      </p:sp>
      <p:sp>
        <p:nvSpPr>
          <p:cNvPr id="704726" name="Rectangle 214"/>
          <p:cNvSpPr>
            <a:spLocks noChangeArrowheads="1"/>
          </p:cNvSpPr>
          <p:nvPr/>
        </p:nvSpPr>
        <p:spPr bwMode="auto">
          <a:xfrm>
            <a:off x="4495800" y="5867400"/>
            <a:ext cx="5334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400"/>
              <a:t>77</a:t>
            </a:r>
          </a:p>
        </p:txBody>
      </p:sp>
      <p:sp>
        <p:nvSpPr>
          <p:cNvPr id="704727" name="Text Box 215"/>
          <p:cNvSpPr txBox="1">
            <a:spLocks noChangeArrowheads="1"/>
          </p:cNvSpPr>
          <p:nvPr/>
        </p:nvSpPr>
        <p:spPr bwMode="auto">
          <a:xfrm>
            <a:off x="5241925" y="5414963"/>
            <a:ext cx="2630488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/>
              <a:t>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2</a:t>
            </a:r>
            <a:r>
              <a:rPr lang="en-US">
                <a:solidFill>
                  <a:srgbClr val="9900CC"/>
                </a:solidFill>
              </a:rPr>
              <a:t>)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04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04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046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04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04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046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704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04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7046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704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04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046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704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704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046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704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04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046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7046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704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704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046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7046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7046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7046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704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7046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62" grpId="0"/>
      <p:bldP spid="704663" grpId="0" animBg="1"/>
      <p:bldP spid="704664" grpId="0" animBg="1"/>
      <p:bldP spid="704665" grpId="0" animBg="1"/>
      <p:bldP spid="704666" grpId="0" animBg="1"/>
      <p:bldP spid="704667" grpId="0" animBg="1"/>
      <p:bldP spid="704668" grpId="0" animBg="1"/>
      <p:bldP spid="704669" grpId="0" animBg="1"/>
      <p:bldP spid="704670" grpId="0" animBg="1"/>
      <p:bldP spid="704671" grpId="0" animBg="1"/>
      <p:bldP spid="704672" grpId="0" animBg="1"/>
      <p:bldP spid="704673" grpId="0" animBg="1"/>
      <p:bldP spid="704674" grpId="0" animBg="1"/>
      <p:bldP spid="704675" grpId="0" animBg="1"/>
      <p:bldP spid="704676" grpId="0" animBg="1"/>
      <p:bldP spid="704677" grpId="0" animBg="1"/>
      <p:bldP spid="704678" grpId="0" animBg="1"/>
      <p:bldP spid="704679" grpId="0" animBg="1"/>
      <p:bldP spid="704680" grpId="0" animBg="1"/>
      <p:bldP spid="704681" grpId="0" animBg="1"/>
      <p:bldP spid="704682" grpId="0" animBg="1"/>
      <p:bldP spid="704683" grpId="0" animBg="1"/>
      <p:bldP spid="704684" grpId="0" animBg="1"/>
      <p:bldP spid="704685" grpId="0" animBg="1"/>
      <p:bldP spid="704686" grpId="0" animBg="1"/>
      <p:bldP spid="704687" grpId="0" animBg="1"/>
      <p:bldP spid="704688" grpId="0" animBg="1"/>
      <p:bldP spid="704689" grpId="0" animBg="1"/>
      <p:bldP spid="704690" grpId="0" animBg="1"/>
      <p:bldP spid="704691" grpId="0" animBg="1"/>
      <p:bldP spid="704692" grpId="0" animBg="1"/>
      <p:bldP spid="704693" grpId="0" animBg="1"/>
      <p:bldP spid="704694" grpId="0" animBg="1"/>
      <p:bldP spid="704695" grpId="0" animBg="1"/>
      <p:bldP spid="704696" grpId="0" animBg="1"/>
      <p:bldP spid="704697" grpId="0" animBg="1"/>
      <p:bldP spid="704698" grpId="0" animBg="1"/>
      <p:bldP spid="704699" grpId="0" animBg="1"/>
      <p:bldP spid="704700" grpId="0" animBg="1"/>
      <p:bldP spid="704701" grpId="0" animBg="1"/>
      <p:bldP spid="704702" grpId="0" animBg="1"/>
      <p:bldP spid="704703" grpId="0" animBg="1"/>
      <p:bldP spid="704704" grpId="0" animBg="1"/>
      <p:bldP spid="704705" grpId="0" animBg="1"/>
      <p:bldP spid="704706" grpId="0" animBg="1"/>
      <p:bldP spid="704707" grpId="0" animBg="1"/>
      <p:bldP spid="704708" grpId="0" animBg="1"/>
      <p:bldP spid="704709" grpId="0" animBg="1"/>
      <p:bldP spid="704710" grpId="0" animBg="1"/>
      <p:bldP spid="704711" grpId="0" animBg="1"/>
      <p:bldP spid="704712" grpId="0" animBg="1"/>
      <p:bldP spid="704713" grpId="0" animBg="1"/>
      <p:bldP spid="704714" grpId="0" animBg="1"/>
      <p:bldP spid="704715" grpId="0" animBg="1"/>
      <p:bldP spid="704716" grpId="0" animBg="1"/>
      <p:bldP spid="704717" grpId="0" animBg="1"/>
      <p:bldP spid="704718" grpId="0" animBg="1"/>
      <p:bldP spid="704719" grpId="0" animBg="1"/>
      <p:bldP spid="704720" grpId="0" animBg="1"/>
      <p:bldP spid="704721" grpId="0" animBg="1"/>
      <p:bldP spid="704722" grpId="0" animBg="1"/>
      <p:bldP spid="704723" grpId="0" animBg="1"/>
      <p:bldP spid="704724" grpId="0" animBg="1"/>
      <p:bldP spid="704725" grpId="0" animBg="1"/>
      <p:bldP spid="704726" grpId="0" animBg="1"/>
      <p:bldP spid="70472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45F7-6C89-4021-902F-C483769CE55A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05630" name="Line 94"/>
          <p:cNvSpPr>
            <a:spLocks noChangeShapeType="1"/>
          </p:cNvSpPr>
          <p:nvPr/>
        </p:nvSpPr>
        <p:spPr bwMode="auto">
          <a:xfrm>
            <a:off x="403225" y="1328738"/>
            <a:ext cx="0" cy="3852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5631" name="Text Box 95"/>
          <p:cNvSpPr txBox="1">
            <a:spLocks noChangeArrowheads="1"/>
          </p:cNvSpPr>
          <p:nvPr/>
        </p:nvSpPr>
        <p:spPr bwMode="auto">
          <a:xfrm>
            <a:off x="196850" y="2962275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05628" name="Line 92"/>
          <p:cNvSpPr>
            <a:spLocks noChangeShapeType="1"/>
          </p:cNvSpPr>
          <p:nvPr/>
        </p:nvSpPr>
        <p:spPr bwMode="auto">
          <a:xfrm>
            <a:off x="609600" y="1111250"/>
            <a:ext cx="3868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5629" name="Text Box 93"/>
          <p:cNvSpPr txBox="1">
            <a:spLocks noChangeArrowheads="1"/>
          </p:cNvSpPr>
          <p:nvPr/>
        </p:nvSpPr>
        <p:spPr bwMode="auto">
          <a:xfrm>
            <a:off x="2338388" y="785813"/>
            <a:ext cx="412750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05619" name="Rectangle 83"/>
          <p:cNvSpPr>
            <a:spLocks noChangeArrowheads="1"/>
          </p:cNvSpPr>
          <p:nvPr/>
        </p:nvSpPr>
        <p:spPr bwMode="auto">
          <a:xfrm>
            <a:off x="6096000" y="2286000"/>
            <a:ext cx="2311400" cy="762000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5620" name="Rectangle 84"/>
          <p:cNvSpPr>
            <a:spLocks noChangeArrowheads="1"/>
          </p:cNvSpPr>
          <p:nvPr/>
        </p:nvSpPr>
        <p:spPr bwMode="auto">
          <a:xfrm>
            <a:off x="6096000" y="3048000"/>
            <a:ext cx="2311400" cy="9906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05621" name="Rectangle 85"/>
          <p:cNvSpPr>
            <a:spLocks noChangeArrowheads="1"/>
          </p:cNvSpPr>
          <p:nvPr/>
        </p:nvSpPr>
        <p:spPr bwMode="auto">
          <a:xfrm>
            <a:off x="6096000" y="4038600"/>
            <a:ext cx="23114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5618" name="Text Box 82"/>
          <p:cNvSpPr txBox="1">
            <a:spLocks noChangeArrowheads="1"/>
          </p:cNvSpPr>
          <p:nvPr/>
        </p:nvSpPr>
        <p:spPr bwMode="auto">
          <a:xfrm>
            <a:off x="6096000" y="2286000"/>
            <a:ext cx="23114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705616" name="PubL"/>
          <p:cNvSpPr>
            <a:spLocks noEditPoints="1" noChangeArrowheads="1"/>
          </p:cNvSpPr>
          <p:nvPr/>
        </p:nvSpPr>
        <p:spPr bwMode="auto">
          <a:xfrm rot="5400000">
            <a:off x="592932" y="1312068"/>
            <a:ext cx="3886200" cy="3852863"/>
          </a:xfrm>
          <a:custGeom>
            <a:avLst/>
            <a:gdLst>
              <a:gd name="G0" fmla="+- 0 0 0"/>
              <a:gd name="G1" fmla="*/ 1886 1 2"/>
              <a:gd name="G2" fmla="+- 1886 0 0"/>
              <a:gd name="G3" fmla="+- 19855 0 0"/>
              <a:gd name="G4" fmla="*/ 19855 1 2"/>
              <a:gd name="G5" fmla="+- 10800 G4 0"/>
              <a:gd name="T0" fmla="*/ 943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20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55"/>
                </a:lnTo>
                <a:lnTo>
                  <a:pt x="1886" y="19855"/>
                </a:lnTo>
                <a:lnTo>
                  <a:pt x="1886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05608" name="Rectangle 72"/>
          <p:cNvSpPr>
            <a:spLocks noChangeArrowheads="1"/>
          </p:cNvSpPr>
          <p:nvPr/>
        </p:nvSpPr>
        <p:spPr bwMode="auto">
          <a:xfrm>
            <a:off x="917575" y="1636713"/>
            <a:ext cx="1771650" cy="1771650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705610" name="Rectangle 74"/>
          <p:cNvSpPr>
            <a:spLocks noChangeArrowheads="1"/>
          </p:cNvSpPr>
          <p:nvPr/>
        </p:nvSpPr>
        <p:spPr bwMode="auto">
          <a:xfrm>
            <a:off x="2689225" y="1636713"/>
            <a:ext cx="1773238" cy="17716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II</a:t>
            </a:r>
          </a:p>
        </p:txBody>
      </p:sp>
      <p:sp>
        <p:nvSpPr>
          <p:cNvPr id="705611" name="Rectangle 75"/>
          <p:cNvSpPr>
            <a:spLocks noChangeArrowheads="1"/>
          </p:cNvSpPr>
          <p:nvPr/>
        </p:nvSpPr>
        <p:spPr bwMode="auto">
          <a:xfrm>
            <a:off x="917575" y="3408363"/>
            <a:ext cx="1771650" cy="1773237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III</a:t>
            </a:r>
          </a:p>
        </p:txBody>
      </p:sp>
      <p:sp>
        <p:nvSpPr>
          <p:cNvPr id="705612" name="Rectangle 76"/>
          <p:cNvSpPr>
            <a:spLocks noChangeArrowheads="1"/>
          </p:cNvSpPr>
          <p:nvPr/>
        </p:nvSpPr>
        <p:spPr bwMode="auto">
          <a:xfrm>
            <a:off x="2689225" y="3408363"/>
            <a:ext cx="1773238" cy="1773237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IV</a:t>
            </a:r>
          </a:p>
        </p:txBody>
      </p:sp>
      <p:sp>
        <p:nvSpPr>
          <p:cNvPr id="705623" name="Text Box 87"/>
          <p:cNvSpPr txBox="1">
            <a:spLocks noChangeArrowheads="1"/>
          </p:cNvSpPr>
          <p:nvPr/>
        </p:nvSpPr>
        <p:spPr bwMode="auto">
          <a:xfrm>
            <a:off x="6096000" y="1624013"/>
            <a:ext cx="19494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Cilk code</a:t>
            </a:r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630" grpId="0" animBg="1"/>
      <p:bldP spid="705631" grpId="0" animBg="1"/>
      <p:bldP spid="705628" grpId="0" animBg="1"/>
      <p:bldP spid="705629" grpId="0" animBg="1"/>
      <p:bldP spid="705619" grpId="0" animBg="1"/>
      <p:bldP spid="705620" grpId="0" animBg="1"/>
      <p:bldP spid="705621" grpId="0" animBg="1"/>
      <p:bldP spid="705618" grpId="0" uiExpand="1" build="p"/>
      <p:bldP spid="705616" grpId="0" animBg="1"/>
      <p:bldP spid="705608" grpId="0" animBg="1"/>
      <p:bldP spid="705610" grpId="0" animBg="1"/>
      <p:bldP spid="705611" grpId="0" animBg="1"/>
      <p:bldP spid="705612" grpId="0" animBg="1"/>
      <p:bldP spid="705623" grpId="0" uiExpan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FEF1B-6190-42E8-9A80-F599E2EA962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774146" name="Line 2"/>
          <p:cNvSpPr>
            <a:spLocks noChangeShapeType="1"/>
          </p:cNvSpPr>
          <p:nvPr/>
        </p:nvSpPr>
        <p:spPr bwMode="auto">
          <a:xfrm>
            <a:off x="403225" y="1328738"/>
            <a:ext cx="0" cy="3852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4147" name="Text Box 3"/>
          <p:cNvSpPr txBox="1">
            <a:spLocks noChangeArrowheads="1"/>
          </p:cNvSpPr>
          <p:nvPr/>
        </p:nvSpPr>
        <p:spPr bwMode="auto">
          <a:xfrm>
            <a:off x="196850" y="2962275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74148" name="Line 4"/>
          <p:cNvSpPr>
            <a:spLocks noChangeShapeType="1"/>
          </p:cNvSpPr>
          <p:nvPr/>
        </p:nvSpPr>
        <p:spPr bwMode="auto">
          <a:xfrm>
            <a:off x="609600" y="1111250"/>
            <a:ext cx="3868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4149" name="Text Box 5"/>
          <p:cNvSpPr txBox="1">
            <a:spLocks noChangeArrowheads="1"/>
          </p:cNvSpPr>
          <p:nvPr/>
        </p:nvSpPr>
        <p:spPr bwMode="auto">
          <a:xfrm>
            <a:off x="2338388" y="785813"/>
            <a:ext cx="412750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74150" name="Text Box 6"/>
          <p:cNvSpPr txBox="1">
            <a:spLocks noChangeArrowheads="1"/>
          </p:cNvSpPr>
          <p:nvPr/>
        </p:nvSpPr>
        <p:spPr bwMode="auto">
          <a:xfrm>
            <a:off x="1752600" y="5365750"/>
            <a:ext cx="33496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Work: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  ?</a:t>
            </a:r>
          </a:p>
        </p:txBody>
      </p:sp>
      <p:sp>
        <p:nvSpPr>
          <p:cNvPr id="774151" name="Text Box 7"/>
          <p:cNvSpPr txBox="1">
            <a:spLocks noChangeArrowheads="1"/>
          </p:cNvSpPr>
          <p:nvPr/>
        </p:nvSpPr>
        <p:spPr bwMode="auto">
          <a:xfrm>
            <a:off x="4578350" y="5357813"/>
            <a:ext cx="2973388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r"/>
            <a:r>
              <a:rPr lang="en-US">
                <a:solidFill>
                  <a:srgbClr val="9900CC"/>
                </a:solidFill>
              </a:rPr>
              <a:t>4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/2)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(1)</a:t>
            </a:r>
          </a:p>
        </p:txBody>
      </p:sp>
      <p:sp>
        <p:nvSpPr>
          <p:cNvPr id="774153" name="Rectangle 9"/>
          <p:cNvSpPr>
            <a:spLocks noChangeArrowheads="1"/>
          </p:cNvSpPr>
          <p:nvPr/>
        </p:nvSpPr>
        <p:spPr bwMode="auto">
          <a:xfrm>
            <a:off x="6096000" y="2286000"/>
            <a:ext cx="2311400" cy="762000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4154" name="Rectangle 10"/>
          <p:cNvSpPr>
            <a:spLocks noChangeArrowheads="1"/>
          </p:cNvSpPr>
          <p:nvPr/>
        </p:nvSpPr>
        <p:spPr bwMode="auto">
          <a:xfrm>
            <a:off x="6096000" y="3048000"/>
            <a:ext cx="2311400" cy="9906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4155" name="Rectangle 11"/>
          <p:cNvSpPr>
            <a:spLocks noChangeArrowheads="1"/>
          </p:cNvSpPr>
          <p:nvPr/>
        </p:nvSpPr>
        <p:spPr bwMode="auto">
          <a:xfrm>
            <a:off x="6096000" y="4038600"/>
            <a:ext cx="23114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4156" name="Text Box 12"/>
          <p:cNvSpPr txBox="1">
            <a:spLocks noChangeArrowheads="1"/>
          </p:cNvSpPr>
          <p:nvPr/>
        </p:nvSpPr>
        <p:spPr bwMode="auto">
          <a:xfrm>
            <a:off x="6096000" y="2286000"/>
            <a:ext cx="23114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774157" name="PubL"/>
          <p:cNvSpPr>
            <a:spLocks noEditPoints="1" noChangeArrowheads="1"/>
          </p:cNvSpPr>
          <p:nvPr/>
        </p:nvSpPr>
        <p:spPr bwMode="auto">
          <a:xfrm rot="5400000">
            <a:off x="592932" y="1312068"/>
            <a:ext cx="3886200" cy="3852863"/>
          </a:xfrm>
          <a:custGeom>
            <a:avLst/>
            <a:gdLst>
              <a:gd name="G0" fmla="+- 0 0 0"/>
              <a:gd name="G1" fmla="*/ 1886 1 2"/>
              <a:gd name="G2" fmla="+- 1886 0 0"/>
              <a:gd name="G3" fmla="+- 19855 0 0"/>
              <a:gd name="G4" fmla="*/ 19855 1 2"/>
              <a:gd name="G5" fmla="+- 10800 G4 0"/>
              <a:gd name="T0" fmla="*/ 943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20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55"/>
                </a:lnTo>
                <a:lnTo>
                  <a:pt x="1886" y="19855"/>
                </a:lnTo>
                <a:lnTo>
                  <a:pt x="1886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74158" name="Rectangle 14"/>
          <p:cNvSpPr>
            <a:spLocks noChangeArrowheads="1"/>
          </p:cNvSpPr>
          <p:nvPr/>
        </p:nvSpPr>
        <p:spPr bwMode="auto">
          <a:xfrm>
            <a:off x="917575" y="1636713"/>
            <a:ext cx="1771650" cy="1771650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774159" name="Rectangle 15"/>
          <p:cNvSpPr>
            <a:spLocks noChangeArrowheads="1"/>
          </p:cNvSpPr>
          <p:nvPr/>
        </p:nvSpPr>
        <p:spPr bwMode="auto">
          <a:xfrm>
            <a:off x="2689225" y="1636713"/>
            <a:ext cx="1773238" cy="17716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II</a:t>
            </a:r>
          </a:p>
        </p:txBody>
      </p:sp>
      <p:sp>
        <p:nvSpPr>
          <p:cNvPr id="774160" name="Rectangle 16"/>
          <p:cNvSpPr>
            <a:spLocks noChangeArrowheads="1"/>
          </p:cNvSpPr>
          <p:nvPr/>
        </p:nvSpPr>
        <p:spPr bwMode="auto">
          <a:xfrm>
            <a:off x="917575" y="3408363"/>
            <a:ext cx="1771650" cy="1773237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III</a:t>
            </a:r>
          </a:p>
        </p:txBody>
      </p:sp>
      <p:sp>
        <p:nvSpPr>
          <p:cNvPr id="774161" name="Rectangle 17"/>
          <p:cNvSpPr>
            <a:spLocks noChangeArrowheads="1"/>
          </p:cNvSpPr>
          <p:nvPr/>
        </p:nvSpPr>
        <p:spPr bwMode="auto">
          <a:xfrm>
            <a:off x="2689225" y="3408363"/>
            <a:ext cx="1773238" cy="1773237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IV</a:t>
            </a:r>
          </a:p>
        </p:txBody>
      </p:sp>
      <p:sp>
        <p:nvSpPr>
          <p:cNvPr id="774163" name="Text Box 19"/>
          <p:cNvSpPr txBox="1">
            <a:spLocks noChangeArrowheads="1"/>
          </p:cNvSpPr>
          <p:nvPr/>
        </p:nvSpPr>
        <p:spPr bwMode="auto">
          <a:xfrm>
            <a:off x="6096000" y="1624013"/>
            <a:ext cx="19494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Cilk code</a:t>
            </a:r>
          </a:p>
        </p:txBody>
      </p:sp>
      <p:sp>
        <p:nvSpPr>
          <p:cNvPr id="774164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Construction</a:t>
            </a:r>
          </a:p>
        </p:txBody>
      </p:sp>
      <p:sp>
        <p:nvSpPr>
          <p:cNvPr id="774165" name="Text Box 21"/>
          <p:cNvSpPr txBox="1">
            <a:spLocks noChangeArrowheads="1"/>
          </p:cNvSpPr>
          <p:nvPr/>
        </p:nvSpPr>
        <p:spPr bwMode="auto">
          <a:xfrm>
            <a:off x="4143375" y="5943600"/>
            <a:ext cx="1579563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2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74166" name="Rectangle 22"/>
          <p:cNvSpPr>
            <a:spLocks noChangeArrowheads="1"/>
          </p:cNvSpPr>
          <p:nvPr/>
        </p:nvSpPr>
        <p:spPr bwMode="auto">
          <a:xfrm>
            <a:off x="5803900" y="5943600"/>
            <a:ext cx="21209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51" grpId="0" animBg="1"/>
      <p:bldP spid="774165" grpId="0" animBg="1"/>
      <p:bldP spid="77416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8F65B-416F-4BA1-8960-F2D3D0F28D73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1752600" y="5357813"/>
            <a:ext cx="3425825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Span: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  ?</a:t>
            </a:r>
          </a:p>
        </p:txBody>
      </p:sp>
      <p:sp>
        <p:nvSpPr>
          <p:cNvPr id="778242" name="Line 2"/>
          <p:cNvSpPr>
            <a:spLocks noChangeShapeType="1"/>
          </p:cNvSpPr>
          <p:nvPr/>
        </p:nvSpPr>
        <p:spPr bwMode="auto">
          <a:xfrm>
            <a:off x="403225" y="1328738"/>
            <a:ext cx="0" cy="3852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243" name="Text Box 3"/>
          <p:cNvSpPr txBox="1">
            <a:spLocks noChangeArrowheads="1"/>
          </p:cNvSpPr>
          <p:nvPr/>
        </p:nvSpPr>
        <p:spPr bwMode="auto">
          <a:xfrm>
            <a:off x="196850" y="2962275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78244" name="Line 4"/>
          <p:cNvSpPr>
            <a:spLocks noChangeShapeType="1"/>
          </p:cNvSpPr>
          <p:nvPr/>
        </p:nvSpPr>
        <p:spPr bwMode="auto">
          <a:xfrm>
            <a:off x="609600" y="1111250"/>
            <a:ext cx="3868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8245" name="Text Box 5"/>
          <p:cNvSpPr txBox="1">
            <a:spLocks noChangeArrowheads="1"/>
          </p:cNvSpPr>
          <p:nvPr/>
        </p:nvSpPr>
        <p:spPr bwMode="auto">
          <a:xfrm>
            <a:off x="2338388" y="785813"/>
            <a:ext cx="412750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78249" name="Rectangle 9"/>
          <p:cNvSpPr>
            <a:spLocks noChangeArrowheads="1"/>
          </p:cNvSpPr>
          <p:nvPr/>
        </p:nvSpPr>
        <p:spPr bwMode="auto">
          <a:xfrm>
            <a:off x="6096000" y="2286000"/>
            <a:ext cx="2311400" cy="762000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250" name="Rectangle 10"/>
          <p:cNvSpPr>
            <a:spLocks noChangeArrowheads="1"/>
          </p:cNvSpPr>
          <p:nvPr/>
        </p:nvSpPr>
        <p:spPr bwMode="auto">
          <a:xfrm>
            <a:off x="6096000" y="3048000"/>
            <a:ext cx="2311400" cy="9906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8251" name="Rectangle 11"/>
          <p:cNvSpPr>
            <a:spLocks noChangeArrowheads="1"/>
          </p:cNvSpPr>
          <p:nvPr/>
        </p:nvSpPr>
        <p:spPr bwMode="auto">
          <a:xfrm>
            <a:off x="6096000" y="4038600"/>
            <a:ext cx="2311400" cy="76200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252" name="Text Box 12"/>
          <p:cNvSpPr txBox="1">
            <a:spLocks noChangeArrowheads="1"/>
          </p:cNvSpPr>
          <p:nvPr/>
        </p:nvSpPr>
        <p:spPr bwMode="auto">
          <a:xfrm>
            <a:off x="6096000" y="2286000"/>
            <a:ext cx="23114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800" b="1">
                <a:latin typeface="Courier New" panose="02070309020205020404" pitchFamily="49" charset="0"/>
              </a:rPr>
              <a:t> IV;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800" b="1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778253" name="PubL"/>
          <p:cNvSpPr>
            <a:spLocks noEditPoints="1" noChangeArrowheads="1"/>
          </p:cNvSpPr>
          <p:nvPr/>
        </p:nvSpPr>
        <p:spPr bwMode="auto">
          <a:xfrm rot="5400000">
            <a:off x="592932" y="1312068"/>
            <a:ext cx="3886200" cy="3852863"/>
          </a:xfrm>
          <a:custGeom>
            <a:avLst/>
            <a:gdLst>
              <a:gd name="G0" fmla="+- 0 0 0"/>
              <a:gd name="G1" fmla="*/ 1886 1 2"/>
              <a:gd name="G2" fmla="+- 1886 0 0"/>
              <a:gd name="G3" fmla="+- 19855 0 0"/>
              <a:gd name="G4" fmla="*/ 19855 1 2"/>
              <a:gd name="G5" fmla="+- 10800 G4 0"/>
              <a:gd name="T0" fmla="*/ 943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20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55"/>
                </a:lnTo>
                <a:lnTo>
                  <a:pt x="1886" y="19855"/>
                </a:lnTo>
                <a:lnTo>
                  <a:pt x="1886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78254" name="Rectangle 14"/>
          <p:cNvSpPr>
            <a:spLocks noChangeArrowheads="1"/>
          </p:cNvSpPr>
          <p:nvPr/>
        </p:nvSpPr>
        <p:spPr bwMode="auto">
          <a:xfrm>
            <a:off x="917575" y="1636713"/>
            <a:ext cx="1771650" cy="1771650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778255" name="Rectangle 15"/>
          <p:cNvSpPr>
            <a:spLocks noChangeArrowheads="1"/>
          </p:cNvSpPr>
          <p:nvPr/>
        </p:nvSpPr>
        <p:spPr bwMode="auto">
          <a:xfrm>
            <a:off x="2689225" y="1636713"/>
            <a:ext cx="1773238" cy="17716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II</a:t>
            </a:r>
          </a:p>
        </p:txBody>
      </p:sp>
      <p:sp>
        <p:nvSpPr>
          <p:cNvPr id="778256" name="Rectangle 16"/>
          <p:cNvSpPr>
            <a:spLocks noChangeArrowheads="1"/>
          </p:cNvSpPr>
          <p:nvPr/>
        </p:nvSpPr>
        <p:spPr bwMode="auto">
          <a:xfrm>
            <a:off x="917575" y="3408363"/>
            <a:ext cx="1771650" cy="1773237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III</a:t>
            </a:r>
          </a:p>
        </p:txBody>
      </p:sp>
      <p:sp>
        <p:nvSpPr>
          <p:cNvPr id="778257" name="Rectangle 17"/>
          <p:cNvSpPr>
            <a:spLocks noChangeArrowheads="1"/>
          </p:cNvSpPr>
          <p:nvPr/>
        </p:nvSpPr>
        <p:spPr bwMode="auto">
          <a:xfrm>
            <a:off x="2689225" y="3408363"/>
            <a:ext cx="1773238" cy="1773237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Courier New" panose="02070309020205020404" pitchFamily="49" charset="0"/>
              </a:rPr>
              <a:t>IV</a:t>
            </a:r>
          </a:p>
        </p:txBody>
      </p:sp>
      <p:sp>
        <p:nvSpPr>
          <p:cNvPr id="778259" name="Text Box 19"/>
          <p:cNvSpPr txBox="1">
            <a:spLocks noChangeArrowheads="1"/>
          </p:cNvSpPr>
          <p:nvPr/>
        </p:nvSpPr>
        <p:spPr bwMode="auto">
          <a:xfrm>
            <a:off x="6096000" y="1624013"/>
            <a:ext cx="19494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Cilk code</a:t>
            </a:r>
          </a:p>
        </p:txBody>
      </p:sp>
      <p:sp>
        <p:nvSpPr>
          <p:cNvPr id="77826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Construction</a:t>
            </a:r>
          </a:p>
        </p:txBody>
      </p:sp>
      <p:sp>
        <p:nvSpPr>
          <p:cNvPr id="778258" name="Text Box 18"/>
          <p:cNvSpPr txBox="1">
            <a:spLocks noChangeArrowheads="1"/>
          </p:cNvSpPr>
          <p:nvPr/>
        </p:nvSpPr>
        <p:spPr bwMode="auto">
          <a:xfrm>
            <a:off x="4562475" y="5357813"/>
            <a:ext cx="3217863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3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/2)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(1)</a:t>
            </a:r>
          </a:p>
        </p:txBody>
      </p:sp>
      <p:sp>
        <p:nvSpPr>
          <p:cNvPr id="778261" name="Text Box 21"/>
          <p:cNvSpPr txBox="1">
            <a:spLocks noChangeArrowheads="1"/>
          </p:cNvSpPr>
          <p:nvPr/>
        </p:nvSpPr>
        <p:spPr bwMode="auto">
          <a:xfrm>
            <a:off x="4221163" y="5943600"/>
            <a:ext cx="181610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lg3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78262" name="Rectangle 22"/>
          <p:cNvSpPr>
            <a:spLocks noChangeArrowheads="1"/>
          </p:cNvSpPr>
          <p:nvPr/>
        </p:nvSpPr>
        <p:spPr bwMode="auto">
          <a:xfrm>
            <a:off x="6061075" y="5943600"/>
            <a:ext cx="21209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58" grpId="0" animBg="1"/>
      <p:bldP spid="778261" grpId="0" animBg="1"/>
      <p:bldP spid="77826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F4E13-2E38-4714-9659-9990A320FEE9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Tableau Construction</a:t>
            </a:r>
          </a:p>
        </p:txBody>
      </p:sp>
      <p:sp>
        <p:nvSpPr>
          <p:cNvPr id="708612" name="Text Box 4"/>
          <p:cNvSpPr txBox="1">
            <a:spLocks noChangeArrowheads="1"/>
          </p:cNvSpPr>
          <p:nvPr/>
        </p:nvSpPr>
        <p:spPr bwMode="auto">
          <a:xfrm>
            <a:off x="2590800" y="1143000"/>
            <a:ext cx="3941763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Work: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2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08613" name="Text Box 5"/>
          <p:cNvSpPr txBox="1">
            <a:spLocks noChangeArrowheads="1"/>
          </p:cNvSpPr>
          <p:nvPr/>
        </p:nvSpPr>
        <p:spPr bwMode="auto">
          <a:xfrm>
            <a:off x="2590800" y="1957388"/>
            <a:ext cx="4254500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Span: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lg3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08621" name="Text Box 13"/>
          <p:cNvSpPr txBox="1">
            <a:spLocks noChangeArrowheads="1"/>
          </p:cNvSpPr>
          <p:nvPr/>
        </p:nvSpPr>
        <p:spPr bwMode="auto">
          <a:xfrm>
            <a:off x="5018088" y="2614613"/>
            <a:ext cx="2068512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  <a:latin typeface="cmsy10" pitchFamily="34" charset="0"/>
              </a:rPr>
              <a:t>¼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1.58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08622" name="Text Box 14"/>
          <p:cNvSpPr txBox="1">
            <a:spLocks noChangeArrowheads="1"/>
          </p:cNvSpPr>
          <p:nvPr/>
        </p:nvSpPr>
        <p:spPr bwMode="auto">
          <a:xfrm>
            <a:off x="1431925" y="4484688"/>
            <a:ext cx="24955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Parallelism:</a:t>
            </a:r>
            <a:endParaRPr lang="en-US"/>
          </a:p>
        </p:txBody>
      </p:sp>
      <p:grpSp>
        <p:nvGrpSpPr>
          <p:cNvPr id="708624" name="Group 16"/>
          <p:cNvGrpSpPr>
            <a:grpSpLocks/>
          </p:cNvGrpSpPr>
          <p:nvPr/>
        </p:nvGrpSpPr>
        <p:grpSpPr bwMode="auto">
          <a:xfrm>
            <a:off x="3994150" y="4191000"/>
            <a:ext cx="1697038" cy="1120775"/>
            <a:chOff x="3282" y="3450"/>
            <a:chExt cx="1069" cy="706"/>
          </a:xfrm>
        </p:grpSpPr>
        <p:sp>
          <p:nvSpPr>
            <p:cNvPr id="708625" name="Rectangle 17"/>
            <p:cNvSpPr>
              <a:spLocks noChangeArrowheads="1"/>
            </p:cNvSpPr>
            <p:nvPr/>
          </p:nvSpPr>
          <p:spPr bwMode="auto">
            <a:xfrm>
              <a:off x="3463" y="3450"/>
              <a:ext cx="70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T</a:t>
              </a:r>
              <a:r>
                <a:rPr lang="en-US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08626" name="Rectangle 18"/>
            <p:cNvSpPr>
              <a:spLocks noChangeArrowheads="1"/>
            </p:cNvSpPr>
            <p:nvPr/>
          </p:nvSpPr>
          <p:spPr bwMode="auto">
            <a:xfrm>
              <a:off x="3415" y="3821"/>
              <a:ext cx="8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T</a:t>
              </a:r>
              <a:r>
                <a:rPr lang="en-US" baseline="-250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1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08627" name="Line 19"/>
            <p:cNvSpPr>
              <a:spLocks noChangeShapeType="1"/>
            </p:cNvSpPr>
            <p:nvPr/>
          </p:nvSpPr>
          <p:spPr bwMode="auto">
            <a:xfrm>
              <a:off x="3282" y="3809"/>
              <a:ext cx="1069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08628" name="Rectangle 20"/>
          <p:cNvSpPr>
            <a:spLocks noChangeArrowheads="1"/>
          </p:cNvSpPr>
          <p:nvPr/>
        </p:nvSpPr>
        <p:spPr bwMode="auto">
          <a:xfrm>
            <a:off x="5813425" y="4508500"/>
            <a:ext cx="206851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¼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0.42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708629" name="Line 21"/>
          <p:cNvSpPr>
            <a:spLocks noChangeShapeType="1"/>
          </p:cNvSpPr>
          <p:nvPr/>
        </p:nvSpPr>
        <p:spPr bwMode="auto">
          <a:xfrm>
            <a:off x="387350" y="3429000"/>
            <a:ext cx="83693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D59A7-BE5C-44CE-AEC8-CDA07E5FD94E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710684" name="Line 28"/>
          <p:cNvSpPr>
            <a:spLocks noChangeShapeType="1"/>
          </p:cNvSpPr>
          <p:nvPr/>
        </p:nvSpPr>
        <p:spPr bwMode="auto">
          <a:xfrm>
            <a:off x="1008063" y="1066800"/>
            <a:ext cx="364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0685" name="Text Box 29"/>
          <p:cNvSpPr txBox="1">
            <a:spLocks noChangeArrowheads="1"/>
          </p:cNvSpPr>
          <p:nvPr/>
        </p:nvSpPr>
        <p:spPr bwMode="auto">
          <a:xfrm>
            <a:off x="2622550" y="762000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10681" name="PubL"/>
          <p:cNvSpPr>
            <a:spLocks noEditPoints="1" noChangeArrowheads="1"/>
          </p:cNvSpPr>
          <p:nvPr/>
        </p:nvSpPr>
        <p:spPr bwMode="auto">
          <a:xfrm rot="5400000">
            <a:off x="1008063" y="1311275"/>
            <a:ext cx="3641725" cy="3641725"/>
          </a:xfrm>
          <a:custGeom>
            <a:avLst/>
            <a:gdLst>
              <a:gd name="G0" fmla="+- 0 0 0"/>
              <a:gd name="G1" fmla="*/ 1628 1 2"/>
              <a:gd name="G2" fmla="+- 1628 0 0"/>
              <a:gd name="G3" fmla="+- 19886 0 0"/>
              <a:gd name="G4" fmla="*/ 19886 1 2"/>
              <a:gd name="G5" fmla="+- 10800 G4 0"/>
              <a:gd name="T0" fmla="*/ 814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2074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86"/>
                </a:lnTo>
                <a:lnTo>
                  <a:pt x="1628" y="19886"/>
                </a:lnTo>
                <a:lnTo>
                  <a:pt x="1628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10669" name="Rectangle 13"/>
          <p:cNvSpPr>
            <a:spLocks noChangeArrowheads="1"/>
          </p:cNvSpPr>
          <p:nvPr/>
        </p:nvSpPr>
        <p:spPr bwMode="auto">
          <a:xfrm>
            <a:off x="5884863" y="990600"/>
            <a:ext cx="2192337" cy="658813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0670" name="Rectangle 14"/>
          <p:cNvSpPr>
            <a:spLocks noChangeArrowheads="1"/>
          </p:cNvSpPr>
          <p:nvPr/>
        </p:nvSpPr>
        <p:spPr bwMode="auto">
          <a:xfrm>
            <a:off x="5884863" y="1649413"/>
            <a:ext cx="2192337" cy="85566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0671" name="Rectangle 15"/>
          <p:cNvSpPr>
            <a:spLocks noChangeArrowheads="1"/>
          </p:cNvSpPr>
          <p:nvPr/>
        </p:nvSpPr>
        <p:spPr bwMode="auto">
          <a:xfrm>
            <a:off x="5884863" y="2505075"/>
            <a:ext cx="2192337" cy="1176338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0675" name="Rectangle 19"/>
          <p:cNvSpPr>
            <a:spLocks noChangeArrowheads="1"/>
          </p:cNvSpPr>
          <p:nvPr/>
        </p:nvSpPr>
        <p:spPr bwMode="auto">
          <a:xfrm>
            <a:off x="5884863" y="3681413"/>
            <a:ext cx="2192337" cy="855662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0676" name="Rectangle 20"/>
          <p:cNvSpPr>
            <a:spLocks noChangeArrowheads="1"/>
          </p:cNvSpPr>
          <p:nvPr/>
        </p:nvSpPr>
        <p:spPr bwMode="auto">
          <a:xfrm>
            <a:off x="5884863" y="4537075"/>
            <a:ext cx="2192337" cy="658813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0672" name="Text Box 16"/>
          <p:cNvSpPr txBox="1">
            <a:spLocks noChangeArrowheads="1"/>
          </p:cNvSpPr>
          <p:nvPr/>
        </p:nvSpPr>
        <p:spPr bwMode="auto">
          <a:xfrm>
            <a:off x="5884863" y="1027113"/>
            <a:ext cx="219233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IX;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More-Parallel Construction</a:t>
            </a:r>
          </a:p>
        </p:txBody>
      </p:sp>
      <p:sp>
        <p:nvSpPr>
          <p:cNvPr id="710660" name="Rectangle 4"/>
          <p:cNvSpPr>
            <a:spLocks noChangeArrowheads="1"/>
          </p:cNvSpPr>
          <p:nvPr/>
        </p:nvSpPr>
        <p:spPr bwMode="auto">
          <a:xfrm>
            <a:off x="1287463" y="1581150"/>
            <a:ext cx="1123950" cy="1123950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710661" name="Rectangle 5"/>
          <p:cNvSpPr>
            <a:spLocks noChangeArrowheads="1"/>
          </p:cNvSpPr>
          <p:nvPr/>
        </p:nvSpPr>
        <p:spPr bwMode="auto">
          <a:xfrm>
            <a:off x="2411413" y="1581150"/>
            <a:ext cx="1123950" cy="11239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II</a:t>
            </a:r>
          </a:p>
        </p:txBody>
      </p:sp>
      <p:sp>
        <p:nvSpPr>
          <p:cNvPr id="710662" name="Rectangle 6"/>
          <p:cNvSpPr>
            <a:spLocks noChangeArrowheads="1"/>
          </p:cNvSpPr>
          <p:nvPr/>
        </p:nvSpPr>
        <p:spPr bwMode="auto">
          <a:xfrm>
            <a:off x="1287463" y="2705100"/>
            <a:ext cx="1123950" cy="11239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III</a:t>
            </a:r>
          </a:p>
        </p:txBody>
      </p:sp>
      <p:sp>
        <p:nvSpPr>
          <p:cNvPr id="710663" name="Rectangle 7"/>
          <p:cNvSpPr>
            <a:spLocks noChangeArrowheads="1"/>
          </p:cNvSpPr>
          <p:nvPr/>
        </p:nvSpPr>
        <p:spPr bwMode="auto">
          <a:xfrm>
            <a:off x="3525838" y="158115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IV</a:t>
            </a:r>
          </a:p>
        </p:txBody>
      </p:sp>
      <p:sp>
        <p:nvSpPr>
          <p:cNvPr id="710664" name="Rectangle 8"/>
          <p:cNvSpPr>
            <a:spLocks noChangeArrowheads="1"/>
          </p:cNvSpPr>
          <p:nvPr/>
        </p:nvSpPr>
        <p:spPr bwMode="auto">
          <a:xfrm>
            <a:off x="2411413" y="270510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</a:t>
            </a:r>
          </a:p>
        </p:txBody>
      </p:sp>
      <p:sp>
        <p:nvSpPr>
          <p:cNvPr id="710665" name="Rectangle 9"/>
          <p:cNvSpPr>
            <a:spLocks noChangeArrowheads="1"/>
          </p:cNvSpPr>
          <p:nvPr/>
        </p:nvSpPr>
        <p:spPr bwMode="auto">
          <a:xfrm>
            <a:off x="1287463" y="382905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</a:t>
            </a:r>
          </a:p>
        </p:txBody>
      </p:sp>
      <p:sp>
        <p:nvSpPr>
          <p:cNvPr id="710666" name="Rectangle 10"/>
          <p:cNvSpPr>
            <a:spLocks noChangeArrowheads="1"/>
          </p:cNvSpPr>
          <p:nvPr/>
        </p:nvSpPr>
        <p:spPr bwMode="auto">
          <a:xfrm>
            <a:off x="3525838" y="2705100"/>
            <a:ext cx="1123950" cy="112395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VII</a:t>
            </a:r>
          </a:p>
        </p:txBody>
      </p:sp>
      <p:sp>
        <p:nvSpPr>
          <p:cNvPr id="710667" name="Rectangle 11"/>
          <p:cNvSpPr>
            <a:spLocks noChangeArrowheads="1"/>
          </p:cNvSpPr>
          <p:nvPr/>
        </p:nvSpPr>
        <p:spPr bwMode="auto">
          <a:xfrm>
            <a:off x="2411413" y="3829050"/>
            <a:ext cx="1123950" cy="112395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VIII</a:t>
            </a:r>
          </a:p>
        </p:txBody>
      </p:sp>
      <p:sp>
        <p:nvSpPr>
          <p:cNvPr id="710668" name="Rectangle 12"/>
          <p:cNvSpPr>
            <a:spLocks noChangeArrowheads="1"/>
          </p:cNvSpPr>
          <p:nvPr/>
        </p:nvSpPr>
        <p:spPr bwMode="auto">
          <a:xfrm>
            <a:off x="3525838" y="3829050"/>
            <a:ext cx="1123950" cy="1123950"/>
          </a:xfrm>
          <a:prstGeom prst="rect">
            <a:avLst/>
          </a:prstGeom>
          <a:solidFill>
            <a:srgbClr val="FFCC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IX</a:t>
            </a:r>
          </a:p>
        </p:txBody>
      </p:sp>
      <p:sp>
        <p:nvSpPr>
          <p:cNvPr id="710682" name="Line 26"/>
          <p:cNvSpPr>
            <a:spLocks noChangeShapeType="1"/>
          </p:cNvSpPr>
          <p:nvPr/>
        </p:nvSpPr>
        <p:spPr bwMode="auto">
          <a:xfrm>
            <a:off x="725488" y="1328738"/>
            <a:ext cx="0" cy="3624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0683" name="Text Box 27"/>
          <p:cNvSpPr txBox="1">
            <a:spLocks noChangeArrowheads="1"/>
          </p:cNvSpPr>
          <p:nvPr/>
        </p:nvSpPr>
        <p:spPr bwMode="auto">
          <a:xfrm>
            <a:off x="519113" y="2847975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84" grpId="0" animBg="1"/>
      <p:bldP spid="710685" grpId="0" animBg="1"/>
      <p:bldP spid="710681" grpId="0" animBg="1"/>
      <p:bldP spid="710669" grpId="0" animBg="1"/>
      <p:bldP spid="710670" grpId="0" animBg="1"/>
      <p:bldP spid="710671" grpId="0" animBg="1"/>
      <p:bldP spid="710675" grpId="0" animBg="1"/>
      <p:bldP spid="710676" grpId="0" animBg="1"/>
      <p:bldP spid="710672" grpId="0" uiExpand="1" build="p"/>
      <p:bldP spid="710660" grpId="0" animBg="1"/>
      <p:bldP spid="710661" grpId="0" animBg="1"/>
      <p:bldP spid="710662" grpId="0" animBg="1"/>
      <p:bldP spid="710663" grpId="0" animBg="1"/>
      <p:bldP spid="710664" grpId="0" animBg="1"/>
      <p:bldP spid="710665" grpId="0" animBg="1"/>
      <p:bldP spid="710666" grpId="0" animBg="1"/>
      <p:bldP spid="710667" grpId="0" animBg="1"/>
      <p:bldP spid="710668" grpId="0" animBg="1"/>
      <p:bldP spid="710682" grpId="0" animBg="1"/>
      <p:bldP spid="71068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EBEFD-5BD5-4999-A64A-462774F7C6BC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80290" name="Line 2"/>
          <p:cNvSpPr>
            <a:spLocks noChangeShapeType="1"/>
          </p:cNvSpPr>
          <p:nvPr/>
        </p:nvSpPr>
        <p:spPr bwMode="auto">
          <a:xfrm>
            <a:off x="1008063" y="1066800"/>
            <a:ext cx="364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0291" name="Text Box 3"/>
          <p:cNvSpPr txBox="1">
            <a:spLocks noChangeArrowheads="1"/>
          </p:cNvSpPr>
          <p:nvPr/>
        </p:nvSpPr>
        <p:spPr bwMode="auto">
          <a:xfrm>
            <a:off x="2622550" y="762000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80294" name="PubL"/>
          <p:cNvSpPr>
            <a:spLocks noEditPoints="1" noChangeArrowheads="1"/>
          </p:cNvSpPr>
          <p:nvPr/>
        </p:nvSpPr>
        <p:spPr bwMode="auto">
          <a:xfrm rot="5400000">
            <a:off x="1008063" y="1311275"/>
            <a:ext cx="3641725" cy="3641725"/>
          </a:xfrm>
          <a:custGeom>
            <a:avLst/>
            <a:gdLst>
              <a:gd name="G0" fmla="+- 0 0 0"/>
              <a:gd name="G1" fmla="*/ 1628 1 2"/>
              <a:gd name="G2" fmla="+- 1628 0 0"/>
              <a:gd name="G3" fmla="+- 19886 0 0"/>
              <a:gd name="G4" fmla="*/ 19886 1 2"/>
              <a:gd name="G5" fmla="+- 10800 G4 0"/>
              <a:gd name="T0" fmla="*/ 814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2074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86"/>
                </a:lnTo>
                <a:lnTo>
                  <a:pt x="1628" y="19886"/>
                </a:lnTo>
                <a:lnTo>
                  <a:pt x="1628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80296" name="Rectangle 8"/>
          <p:cNvSpPr>
            <a:spLocks noChangeArrowheads="1"/>
          </p:cNvSpPr>
          <p:nvPr/>
        </p:nvSpPr>
        <p:spPr bwMode="auto">
          <a:xfrm>
            <a:off x="5884863" y="990600"/>
            <a:ext cx="2192337" cy="658813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0297" name="Rectangle 9"/>
          <p:cNvSpPr>
            <a:spLocks noChangeArrowheads="1"/>
          </p:cNvSpPr>
          <p:nvPr/>
        </p:nvSpPr>
        <p:spPr bwMode="auto">
          <a:xfrm>
            <a:off x="5884863" y="1649413"/>
            <a:ext cx="2192337" cy="85566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0298" name="Rectangle 10"/>
          <p:cNvSpPr>
            <a:spLocks noChangeArrowheads="1"/>
          </p:cNvSpPr>
          <p:nvPr/>
        </p:nvSpPr>
        <p:spPr bwMode="auto">
          <a:xfrm>
            <a:off x="5884863" y="2505075"/>
            <a:ext cx="2192337" cy="1176338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0299" name="Rectangle 11"/>
          <p:cNvSpPr>
            <a:spLocks noChangeArrowheads="1"/>
          </p:cNvSpPr>
          <p:nvPr/>
        </p:nvSpPr>
        <p:spPr bwMode="auto">
          <a:xfrm>
            <a:off x="5884863" y="3681413"/>
            <a:ext cx="2192337" cy="855662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0300" name="Rectangle 12"/>
          <p:cNvSpPr>
            <a:spLocks noChangeArrowheads="1"/>
          </p:cNvSpPr>
          <p:nvPr/>
        </p:nvSpPr>
        <p:spPr bwMode="auto">
          <a:xfrm>
            <a:off x="5884863" y="4537075"/>
            <a:ext cx="2192337" cy="658813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0301" name="Text Box 13"/>
          <p:cNvSpPr txBox="1">
            <a:spLocks noChangeArrowheads="1"/>
          </p:cNvSpPr>
          <p:nvPr/>
        </p:nvSpPr>
        <p:spPr bwMode="auto">
          <a:xfrm>
            <a:off x="5884863" y="1027113"/>
            <a:ext cx="219233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IX;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7803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More-Parallel Construction</a:t>
            </a:r>
          </a:p>
        </p:txBody>
      </p:sp>
      <p:sp>
        <p:nvSpPr>
          <p:cNvPr id="780303" name="Rectangle 15"/>
          <p:cNvSpPr>
            <a:spLocks noChangeArrowheads="1"/>
          </p:cNvSpPr>
          <p:nvPr/>
        </p:nvSpPr>
        <p:spPr bwMode="auto">
          <a:xfrm>
            <a:off x="1287463" y="1581150"/>
            <a:ext cx="1123950" cy="1123950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780304" name="Rectangle 16"/>
          <p:cNvSpPr>
            <a:spLocks noChangeArrowheads="1"/>
          </p:cNvSpPr>
          <p:nvPr/>
        </p:nvSpPr>
        <p:spPr bwMode="auto">
          <a:xfrm>
            <a:off x="2411413" y="1581150"/>
            <a:ext cx="1123950" cy="11239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II</a:t>
            </a:r>
          </a:p>
        </p:txBody>
      </p:sp>
      <p:sp>
        <p:nvSpPr>
          <p:cNvPr id="780305" name="Rectangle 17"/>
          <p:cNvSpPr>
            <a:spLocks noChangeArrowheads="1"/>
          </p:cNvSpPr>
          <p:nvPr/>
        </p:nvSpPr>
        <p:spPr bwMode="auto">
          <a:xfrm>
            <a:off x="1287463" y="2705100"/>
            <a:ext cx="1123950" cy="11239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III</a:t>
            </a:r>
          </a:p>
        </p:txBody>
      </p:sp>
      <p:sp>
        <p:nvSpPr>
          <p:cNvPr id="780306" name="Rectangle 18"/>
          <p:cNvSpPr>
            <a:spLocks noChangeArrowheads="1"/>
          </p:cNvSpPr>
          <p:nvPr/>
        </p:nvSpPr>
        <p:spPr bwMode="auto">
          <a:xfrm>
            <a:off x="3525838" y="158115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IV</a:t>
            </a:r>
          </a:p>
        </p:txBody>
      </p:sp>
      <p:sp>
        <p:nvSpPr>
          <p:cNvPr id="780307" name="Rectangle 19"/>
          <p:cNvSpPr>
            <a:spLocks noChangeArrowheads="1"/>
          </p:cNvSpPr>
          <p:nvPr/>
        </p:nvSpPr>
        <p:spPr bwMode="auto">
          <a:xfrm>
            <a:off x="2411413" y="270510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</a:t>
            </a:r>
          </a:p>
        </p:txBody>
      </p:sp>
      <p:sp>
        <p:nvSpPr>
          <p:cNvPr id="780308" name="Rectangle 20"/>
          <p:cNvSpPr>
            <a:spLocks noChangeArrowheads="1"/>
          </p:cNvSpPr>
          <p:nvPr/>
        </p:nvSpPr>
        <p:spPr bwMode="auto">
          <a:xfrm>
            <a:off x="1287463" y="382905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</a:t>
            </a:r>
          </a:p>
        </p:txBody>
      </p:sp>
      <p:sp>
        <p:nvSpPr>
          <p:cNvPr id="780309" name="Rectangle 21"/>
          <p:cNvSpPr>
            <a:spLocks noChangeArrowheads="1"/>
          </p:cNvSpPr>
          <p:nvPr/>
        </p:nvSpPr>
        <p:spPr bwMode="auto">
          <a:xfrm>
            <a:off x="3525838" y="2705100"/>
            <a:ext cx="1123950" cy="112395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VII</a:t>
            </a:r>
          </a:p>
        </p:txBody>
      </p:sp>
      <p:sp>
        <p:nvSpPr>
          <p:cNvPr id="780310" name="Rectangle 22"/>
          <p:cNvSpPr>
            <a:spLocks noChangeArrowheads="1"/>
          </p:cNvSpPr>
          <p:nvPr/>
        </p:nvSpPr>
        <p:spPr bwMode="auto">
          <a:xfrm>
            <a:off x="2411413" y="3829050"/>
            <a:ext cx="1123950" cy="112395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VIII</a:t>
            </a:r>
          </a:p>
        </p:txBody>
      </p:sp>
      <p:sp>
        <p:nvSpPr>
          <p:cNvPr id="780311" name="Rectangle 23"/>
          <p:cNvSpPr>
            <a:spLocks noChangeArrowheads="1"/>
          </p:cNvSpPr>
          <p:nvPr/>
        </p:nvSpPr>
        <p:spPr bwMode="auto">
          <a:xfrm>
            <a:off x="3525838" y="3829050"/>
            <a:ext cx="1123950" cy="1123950"/>
          </a:xfrm>
          <a:prstGeom prst="rect">
            <a:avLst/>
          </a:prstGeom>
          <a:solidFill>
            <a:srgbClr val="FFCC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IX</a:t>
            </a:r>
          </a:p>
        </p:txBody>
      </p:sp>
      <p:sp>
        <p:nvSpPr>
          <p:cNvPr id="780313" name="Line 25"/>
          <p:cNvSpPr>
            <a:spLocks noChangeShapeType="1"/>
          </p:cNvSpPr>
          <p:nvPr/>
        </p:nvSpPr>
        <p:spPr bwMode="auto">
          <a:xfrm>
            <a:off x="725488" y="1328738"/>
            <a:ext cx="0" cy="3624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0314" name="Text Box 26"/>
          <p:cNvSpPr txBox="1">
            <a:spLocks noChangeArrowheads="1"/>
          </p:cNvSpPr>
          <p:nvPr/>
        </p:nvSpPr>
        <p:spPr bwMode="auto">
          <a:xfrm>
            <a:off x="519113" y="2847975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80318" name="Text Box 30"/>
          <p:cNvSpPr txBox="1">
            <a:spLocks noChangeArrowheads="1"/>
          </p:cNvSpPr>
          <p:nvPr/>
        </p:nvSpPr>
        <p:spPr bwMode="auto">
          <a:xfrm>
            <a:off x="1752600" y="5365750"/>
            <a:ext cx="33496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Work: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  ?</a:t>
            </a:r>
          </a:p>
        </p:txBody>
      </p:sp>
      <p:sp>
        <p:nvSpPr>
          <p:cNvPr id="780319" name="Text Box 31"/>
          <p:cNvSpPr txBox="1">
            <a:spLocks noChangeArrowheads="1"/>
          </p:cNvSpPr>
          <p:nvPr/>
        </p:nvSpPr>
        <p:spPr bwMode="auto">
          <a:xfrm>
            <a:off x="4578350" y="5357813"/>
            <a:ext cx="2973388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r"/>
            <a:r>
              <a:rPr lang="en-US">
                <a:solidFill>
                  <a:srgbClr val="9900CC"/>
                </a:solidFill>
              </a:rPr>
              <a:t>9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/3)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(1)</a:t>
            </a:r>
          </a:p>
        </p:txBody>
      </p:sp>
      <p:sp>
        <p:nvSpPr>
          <p:cNvPr id="780320" name="Text Box 32"/>
          <p:cNvSpPr txBox="1">
            <a:spLocks noChangeArrowheads="1"/>
          </p:cNvSpPr>
          <p:nvPr/>
        </p:nvSpPr>
        <p:spPr bwMode="auto">
          <a:xfrm>
            <a:off x="4143375" y="5943600"/>
            <a:ext cx="1579563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2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80321" name="Rectangle 33"/>
          <p:cNvSpPr>
            <a:spLocks noChangeArrowheads="1"/>
          </p:cNvSpPr>
          <p:nvPr/>
        </p:nvSpPr>
        <p:spPr bwMode="auto">
          <a:xfrm>
            <a:off x="5803900" y="5943600"/>
            <a:ext cx="21209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0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0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319" grpId="0" animBg="1"/>
      <p:bldP spid="780320" grpId="0" animBg="1"/>
      <p:bldP spid="78032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5F562-642B-4C7F-BC5E-CA14FE221F0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82338" name="Line 2"/>
          <p:cNvSpPr>
            <a:spLocks noChangeShapeType="1"/>
          </p:cNvSpPr>
          <p:nvPr/>
        </p:nvSpPr>
        <p:spPr bwMode="auto">
          <a:xfrm>
            <a:off x="1008063" y="1066800"/>
            <a:ext cx="3641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2339" name="Text Box 3"/>
          <p:cNvSpPr txBox="1">
            <a:spLocks noChangeArrowheads="1"/>
          </p:cNvSpPr>
          <p:nvPr/>
        </p:nvSpPr>
        <p:spPr bwMode="auto">
          <a:xfrm>
            <a:off x="2622550" y="762000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82340" name="PubL"/>
          <p:cNvSpPr>
            <a:spLocks noEditPoints="1" noChangeArrowheads="1"/>
          </p:cNvSpPr>
          <p:nvPr/>
        </p:nvSpPr>
        <p:spPr bwMode="auto">
          <a:xfrm rot="5400000">
            <a:off x="1008063" y="1311275"/>
            <a:ext cx="3641725" cy="3641725"/>
          </a:xfrm>
          <a:custGeom>
            <a:avLst/>
            <a:gdLst>
              <a:gd name="G0" fmla="+- 0 0 0"/>
              <a:gd name="G1" fmla="*/ 1628 1 2"/>
              <a:gd name="G2" fmla="+- 1628 0 0"/>
              <a:gd name="G3" fmla="+- 19886 0 0"/>
              <a:gd name="G4" fmla="*/ 19886 1 2"/>
              <a:gd name="G5" fmla="+- 10800 G4 0"/>
              <a:gd name="T0" fmla="*/ 814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2074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86"/>
                </a:lnTo>
                <a:lnTo>
                  <a:pt x="1628" y="19886"/>
                </a:lnTo>
                <a:lnTo>
                  <a:pt x="1628" y="0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5884863" y="990600"/>
            <a:ext cx="2192337" cy="658813"/>
          </a:xfrm>
          <a:prstGeom prst="rect">
            <a:avLst/>
          </a:prstGeom>
          <a:solidFill>
            <a:srgbClr val="FF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2342" name="Rectangle 6"/>
          <p:cNvSpPr>
            <a:spLocks noChangeArrowheads="1"/>
          </p:cNvSpPr>
          <p:nvPr/>
        </p:nvSpPr>
        <p:spPr bwMode="auto">
          <a:xfrm>
            <a:off x="5884863" y="1649413"/>
            <a:ext cx="2192337" cy="855662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5884863" y="2505075"/>
            <a:ext cx="2192337" cy="1176338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2344" name="Rectangle 8"/>
          <p:cNvSpPr>
            <a:spLocks noChangeArrowheads="1"/>
          </p:cNvSpPr>
          <p:nvPr/>
        </p:nvSpPr>
        <p:spPr bwMode="auto">
          <a:xfrm>
            <a:off x="5884863" y="3681413"/>
            <a:ext cx="2192337" cy="855662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5884863" y="4537075"/>
            <a:ext cx="2192337" cy="658813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2346" name="Text Box 10"/>
          <p:cNvSpPr txBox="1">
            <a:spLocks noChangeArrowheads="1"/>
          </p:cNvSpPr>
          <p:nvPr/>
        </p:nvSpPr>
        <p:spPr bwMode="auto">
          <a:xfrm>
            <a:off x="5884863" y="1027113"/>
            <a:ext cx="2192337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VIII;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400" b="1">
                <a:latin typeface="Courier New" panose="02070309020205020404" pitchFamily="49" charset="0"/>
              </a:rPr>
              <a:t> IX;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400" b="1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7823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More-Parallel Construction</a:t>
            </a:r>
          </a:p>
        </p:txBody>
      </p:sp>
      <p:sp>
        <p:nvSpPr>
          <p:cNvPr id="782348" name="Rectangle 12"/>
          <p:cNvSpPr>
            <a:spLocks noChangeArrowheads="1"/>
          </p:cNvSpPr>
          <p:nvPr/>
        </p:nvSpPr>
        <p:spPr bwMode="auto">
          <a:xfrm>
            <a:off x="1287463" y="1581150"/>
            <a:ext cx="1123950" cy="1123950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</a:t>
            </a:r>
          </a:p>
        </p:txBody>
      </p:sp>
      <p:sp>
        <p:nvSpPr>
          <p:cNvPr id="782349" name="Rectangle 13"/>
          <p:cNvSpPr>
            <a:spLocks noChangeArrowheads="1"/>
          </p:cNvSpPr>
          <p:nvPr/>
        </p:nvSpPr>
        <p:spPr bwMode="auto">
          <a:xfrm>
            <a:off x="2411413" y="1581150"/>
            <a:ext cx="1123950" cy="11239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II</a:t>
            </a:r>
          </a:p>
        </p:txBody>
      </p:sp>
      <p:sp>
        <p:nvSpPr>
          <p:cNvPr id="782350" name="Rectangle 14"/>
          <p:cNvSpPr>
            <a:spLocks noChangeArrowheads="1"/>
          </p:cNvSpPr>
          <p:nvPr/>
        </p:nvSpPr>
        <p:spPr bwMode="auto">
          <a:xfrm>
            <a:off x="1287463" y="2705100"/>
            <a:ext cx="1123950" cy="11239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III</a:t>
            </a:r>
          </a:p>
        </p:txBody>
      </p:sp>
      <p:sp>
        <p:nvSpPr>
          <p:cNvPr id="782351" name="Rectangle 15"/>
          <p:cNvSpPr>
            <a:spLocks noChangeArrowheads="1"/>
          </p:cNvSpPr>
          <p:nvPr/>
        </p:nvSpPr>
        <p:spPr bwMode="auto">
          <a:xfrm>
            <a:off x="3525838" y="158115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IV</a:t>
            </a:r>
          </a:p>
        </p:txBody>
      </p:sp>
      <p:sp>
        <p:nvSpPr>
          <p:cNvPr id="782352" name="Rectangle 16"/>
          <p:cNvSpPr>
            <a:spLocks noChangeArrowheads="1"/>
          </p:cNvSpPr>
          <p:nvPr/>
        </p:nvSpPr>
        <p:spPr bwMode="auto">
          <a:xfrm>
            <a:off x="2411413" y="270510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</a:t>
            </a:r>
          </a:p>
        </p:txBody>
      </p:sp>
      <p:sp>
        <p:nvSpPr>
          <p:cNvPr id="782353" name="Rectangle 17"/>
          <p:cNvSpPr>
            <a:spLocks noChangeArrowheads="1"/>
          </p:cNvSpPr>
          <p:nvPr/>
        </p:nvSpPr>
        <p:spPr bwMode="auto">
          <a:xfrm>
            <a:off x="1287463" y="3829050"/>
            <a:ext cx="1123950" cy="1123950"/>
          </a:xfrm>
          <a:prstGeom prst="rect">
            <a:avLst/>
          </a:prstGeom>
          <a:solidFill>
            <a:srgbClr val="CC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</a:t>
            </a:r>
          </a:p>
        </p:txBody>
      </p:sp>
      <p:sp>
        <p:nvSpPr>
          <p:cNvPr id="782354" name="Rectangle 18"/>
          <p:cNvSpPr>
            <a:spLocks noChangeArrowheads="1"/>
          </p:cNvSpPr>
          <p:nvPr/>
        </p:nvSpPr>
        <p:spPr bwMode="auto">
          <a:xfrm>
            <a:off x="3525838" y="2705100"/>
            <a:ext cx="1123950" cy="112395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VII</a:t>
            </a:r>
          </a:p>
        </p:txBody>
      </p:sp>
      <p:sp>
        <p:nvSpPr>
          <p:cNvPr id="782355" name="Rectangle 19"/>
          <p:cNvSpPr>
            <a:spLocks noChangeArrowheads="1"/>
          </p:cNvSpPr>
          <p:nvPr/>
        </p:nvSpPr>
        <p:spPr bwMode="auto">
          <a:xfrm>
            <a:off x="2411413" y="3829050"/>
            <a:ext cx="1123950" cy="112395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VIII</a:t>
            </a:r>
          </a:p>
        </p:txBody>
      </p:sp>
      <p:sp>
        <p:nvSpPr>
          <p:cNvPr id="782356" name="Rectangle 20"/>
          <p:cNvSpPr>
            <a:spLocks noChangeArrowheads="1"/>
          </p:cNvSpPr>
          <p:nvPr/>
        </p:nvSpPr>
        <p:spPr bwMode="auto">
          <a:xfrm>
            <a:off x="3525838" y="3829050"/>
            <a:ext cx="1123950" cy="1123950"/>
          </a:xfrm>
          <a:prstGeom prst="rect">
            <a:avLst/>
          </a:prstGeom>
          <a:solidFill>
            <a:srgbClr val="FFCC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latin typeface="Courier New" panose="02070309020205020404" pitchFamily="49" charset="0"/>
              </a:rPr>
              <a:t>IX</a:t>
            </a:r>
          </a:p>
        </p:txBody>
      </p:sp>
      <p:sp>
        <p:nvSpPr>
          <p:cNvPr id="782357" name="Line 21"/>
          <p:cNvSpPr>
            <a:spLocks noChangeShapeType="1"/>
          </p:cNvSpPr>
          <p:nvPr/>
        </p:nvSpPr>
        <p:spPr bwMode="auto">
          <a:xfrm>
            <a:off x="725488" y="1328738"/>
            <a:ext cx="0" cy="3624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82358" name="Text Box 22"/>
          <p:cNvSpPr txBox="1">
            <a:spLocks noChangeArrowheads="1"/>
          </p:cNvSpPr>
          <p:nvPr/>
        </p:nvSpPr>
        <p:spPr bwMode="auto">
          <a:xfrm>
            <a:off x="519113" y="2847975"/>
            <a:ext cx="41275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rgbClr val="9900CC"/>
                </a:solidFill>
              </a:rPr>
              <a:t>n</a:t>
            </a:r>
          </a:p>
        </p:txBody>
      </p:sp>
      <p:sp>
        <p:nvSpPr>
          <p:cNvPr id="782359" name="Text Box 23"/>
          <p:cNvSpPr txBox="1">
            <a:spLocks noChangeArrowheads="1"/>
          </p:cNvSpPr>
          <p:nvPr/>
        </p:nvSpPr>
        <p:spPr bwMode="auto">
          <a:xfrm>
            <a:off x="1752600" y="5357813"/>
            <a:ext cx="3425825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Span: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  ?</a:t>
            </a:r>
          </a:p>
        </p:txBody>
      </p:sp>
      <p:sp>
        <p:nvSpPr>
          <p:cNvPr id="782360" name="Text Box 24"/>
          <p:cNvSpPr txBox="1">
            <a:spLocks noChangeArrowheads="1"/>
          </p:cNvSpPr>
          <p:nvPr/>
        </p:nvSpPr>
        <p:spPr bwMode="auto">
          <a:xfrm>
            <a:off x="4562475" y="5357813"/>
            <a:ext cx="3217863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5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/3)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(1)</a:t>
            </a:r>
          </a:p>
        </p:txBody>
      </p:sp>
      <p:sp>
        <p:nvSpPr>
          <p:cNvPr id="782361" name="Text Box 25"/>
          <p:cNvSpPr txBox="1">
            <a:spLocks noChangeArrowheads="1"/>
          </p:cNvSpPr>
          <p:nvPr/>
        </p:nvSpPr>
        <p:spPr bwMode="auto">
          <a:xfrm>
            <a:off x="4221163" y="5943600"/>
            <a:ext cx="2120900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log</a:t>
            </a:r>
            <a:r>
              <a:rPr lang="en-US" baseline="10000">
                <a:solidFill>
                  <a:srgbClr val="9900CC"/>
                </a:solidFill>
              </a:rPr>
              <a:t>3</a:t>
            </a:r>
            <a:r>
              <a:rPr lang="en-US" baseline="30000">
                <a:solidFill>
                  <a:srgbClr val="9900CC"/>
                </a:solidFill>
              </a:rPr>
              <a:t>5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82362" name="Rectangle 26"/>
          <p:cNvSpPr>
            <a:spLocks noChangeArrowheads="1"/>
          </p:cNvSpPr>
          <p:nvPr/>
        </p:nvSpPr>
        <p:spPr bwMode="auto">
          <a:xfrm>
            <a:off x="6337300" y="5943600"/>
            <a:ext cx="21209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2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2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60" grpId="0" animBg="1"/>
      <p:bldP spid="782361" grpId="0" animBg="1"/>
      <p:bldP spid="78236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5D729-6F4A-4E74-9E89-D1E366F88DB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Revised Construction</a:t>
            </a:r>
          </a:p>
        </p:txBody>
      </p:sp>
      <p:sp>
        <p:nvSpPr>
          <p:cNvPr id="784387" name="Text Box 3"/>
          <p:cNvSpPr txBox="1">
            <a:spLocks noChangeArrowheads="1"/>
          </p:cNvSpPr>
          <p:nvPr/>
        </p:nvSpPr>
        <p:spPr bwMode="auto">
          <a:xfrm>
            <a:off x="2590800" y="1143000"/>
            <a:ext cx="3941763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Work: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2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84388" name="Text Box 4"/>
          <p:cNvSpPr txBox="1">
            <a:spLocks noChangeArrowheads="1"/>
          </p:cNvSpPr>
          <p:nvPr/>
        </p:nvSpPr>
        <p:spPr bwMode="auto">
          <a:xfrm>
            <a:off x="2590800" y="1957388"/>
            <a:ext cx="4559300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Span: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 baseline="-25000">
                <a:solidFill>
                  <a:srgbClr val="9900CC"/>
                </a:solidFill>
                <a:latin typeface="cmsy10" pitchFamily="34" charset="0"/>
              </a:rPr>
              <a:t>1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log</a:t>
            </a:r>
            <a:r>
              <a:rPr lang="en-US" baseline="10000">
                <a:solidFill>
                  <a:srgbClr val="9900CC"/>
                </a:solidFill>
              </a:rPr>
              <a:t>3</a:t>
            </a:r>
            <a:r>
              <a:rPr lang="en-US" baseline="30000">
                <a:solidFill>
                  <a:srgbClr val="9900CC"/>
                </a:solidFill>
              </a:rPr>
              <a:t>5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84389" name="Text Box 5"/>
          <p:cNvSpPr txBox="1">
            <a:spLocks noChangeArrowheads="1"/>
          </p:cNvSpPr>
          <p:nvPr/>
        </p:nvSpPr>
        <p:spPr bwMode="auto">
          <a:xfrm>
            <a:off x="5018088" y="2614613"/>
            <a:ext cx="2068512" cy="585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  <a:latin typeface="cmsy10" pitchFamily="34" charset="0"/>
              </a:rPr>
              <a:t>¼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1.46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784390" name="Text Box 6"/>
          <p:cNvSpPr txBox="1">
            <a:spLocks noChangeArrowheads="1"/>
          </p:cNvSpPr>
          <p:nvPr/>
        </p:nvSpPr>
        <p:spPr bwMode="auto">
          <a:xfrm>
            <a:off x="1431925" y="4103688"/>
            <a:ext cx="24955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Parallelism:</a:t>
            </a:r>
            <a:endParaRPr lang="en-US"/>
          </a:p>
        </p:txBody>
      </p:sp>
      <p:grpSp>
        <p:nvGrpSpPr>
          <p:cNvPr id="784391" name="Group 7"/>
          <p:cNvGrpSpPr>
            <a:grpSpLocks/>
          </p:cNvGrpSpPr>
          <p:nvPr/>
        </p:nvGrpSpPr>
        <p:grpSpPr bwMode="auto">
          <a:xfrm>
            <a:off x="3994150" y="3810000"/>
            <a:ext cx="1697038" cy="1120775"/>
            <a:chOff x="3282" y="3450"/>
            <a:chExt cx="1069" cy="706"/>
          </a:xfrm>
        </p:grpSpPr>
        <p:sp>
          <p:nvSpPr>
            <p:cNvPr id="784392" name="Rectangle 8"/>
            <p:cNvSpPr>
              <a:spLocks noChangeArrowheads="1"/>
            </p:cNvSpPr>
            <p:nvPr/>
          </p:nvSpPr>
          <p:spPr bwMode="auto">
            <a:xfrm>
              <a:off x="3463" y="3450"/>
              <a:ext cx="70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T</a:t>
              </a:r>
              <a:r>
                <a:rPr lang="en-US" baseline="-25000">
                  <a:solidFill>
                    <a:srgbClr val="9900CC"/>
                  </a:solidFill>
                  <a:sym typeface="Times New Roman" panose="02020603050405020304" pitchFamily="18" charset="0"/>
                </a:rPr>
                <a:t>1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84393" name="Rectangle 9"/>
            <p:cNvSpPr>
              <a:spLocks noChangeArrowheads="1"/>
            </p:cNvSpPr>
            <p:nvPr/>
          </p:nvSpPr>
          <p:spPr bwMode="auto">
            <a:xfrm>
              <a:off x="3415" y="3821"/>
              <a:ext cx="804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</a:pP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T</a:t>
              </a:r>
              <a:r>
                <a:rPr lang="en-US" baseline="-25000">
                  <a:solidFill>
                    <a:srgbClr val="9900CC"/>
                  </a:solidFill>
                  <a:latin typeface="cmsy10" pitchFamily="34" charset="0"/>
                  <a:sym typeface="Times New Roman" panose="02020603050405020304" pitchFamily="18" charset="0"/>
                </a:rPr>
                <a:t>1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(</a:t>
              </a:r>
              <a:r>
                <a:rPr lang="en-US" i="1">
                  <a:solidFill>
                    <a:srgbClr val="9900CC"/>
                  </a:solidFill>
                  <a:sym typeface="Times New Roman" panose="02020603050405020304" pitchFamily="18" charset="0"/>
                </a:rPr>
                <a:t>n</a:t>
              </a:r>
              <a:r>
                <a:rPr lang="en-US">
                  <a:solidFill>
                    <a:srgbClr val="9900CC"/>
                  </a:solidFill>
                  <a:sym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784394" name="Line 10"/>
            <p:cNvSpPr>
              <a:spLocks noChangeShapeType="1"/>
            </p:cNvSpPr>
            <p:nvPr/>
          </p:nvSpPr>
          <p:spPr bwMode="auto">
            <a:xfrm>
              <a:off x="3282" y="3809"/>
              <a:ext cx="1069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84395" name="Rectangle 11"/>
          <p:cNvSpPr>
            <a:spLocks noChangeArrowheads="1"/>
          </p:cNvSpPr>
          <p:nvPr/>
        </p:nvSpPr>
        <p:spPr bwMode="auto">
          <a:xfrm>
            <a:off x="5813425" y="4127500"/>
            <a:ext cx="206851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¼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baseline="30000">
                <a:solidFill>
                  <a:srgbClr val="9900CC"/>
                </a:solidFill>
                <a:sym typeface="Times New Roman" panose="02020603050405020304" pitchFamily="18" charset="0"/>
              </a:rPr>
              <a:t>0.54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784396" name="Line 12"/>
          <p:cNvSpPr>
            <a:spLocks noChangeShapeType="1"/>
          </p:cNvSpPr>
          <p:nvPr/>
        </p:nvSpPr>
        <p:spPr bwMode="auto">
          <a:xfrm>
            <a:off x="387350" y="3429000"/>
            <a:ext cx="8369300" cy="0"/>
          </a:xfrm>
          <a:prstGeom prst="line">
            <a:avLst/>
          </a:prstGeom>
          <a:noFill/>
          <a:ln w="76200" cmpd="tri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84397" name="Text Box 13"/>
          <p:cNvSpPr txBox="1">
            <a:spLocks noChangeArrowheads="1"/>
          </p:cNvSpPr>
          <p:nvPr/>
        </p:nvSpPr>
        <p:spPr bwMode="auto">
          <a:xfrm>
            <a:off x="387350" y="5181600"/>
            <a:ext cx="83693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More parallel by a factor of</a:t>
            </a:r>
          </a:p>
          <a:p>
            <a:pPr algn="ctr"/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0.54</a:t>
            </a:r>
            <a:r>
              <a:rPr lang="en-US">
                <a:solidFill>
                  <a:srgbClr val="9900CC"/>
                </a:solidFill>
              </a:rPr>
              <a:t>)/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0.42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 baseline="30000">
                <a:solidFill>
                  <a:srgbClr val="9900CC"/>
                </a:solidFill>
              </a:rPr>
              <a:t>0.12</a:t>
            </a:r>
            <a:r>
              <a:rPr lang="en-US">
                <a:solidFill>
                  <a:srgbClr val="9900CC"/>
                </a:solidFill>
              </a:rPr>
              <a:t>) 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9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401C2-0CE7-498E-8959-B88E6B217690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2738"/>
            <a:ext cx="9144000" cy="677862"/>
          </a:xfrm>
        </p:spPr>
        <p:txBody>
          <a:bodyPr/>
          <a:lstStyle/>
          <a:p>
            <a:r>
              <a:rPr lang="en-US"/>
              <a:t>L</a:t>
            </a:r>
            <a:r>
              <a:rPr lang="en-US" sz="4000"/>
              <a:t>ECTURE</a:t>
            </a:r>
            <a:r>
              <a:rPr lang="en-US"/>
              <a:t> 2</a:t>
            </a:r>
          </a:p>
        </p:txBody>
      </p:sp>
      <p:sp>
        <p:nvSpPr>
          <p:cNvPr id="74035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62175" y="227806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Matrix Multiplication</a:t>
            </a:r>
          </a:p>
        </p:txBody>
      </p:sp>
      <p:sp>
        <p:nvSpPr>
          <p:cNvPr id="740356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62175" y="3732213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Tableau Construction</a:t>
            </a:r>
          </a:p>
        </p:txBody>
      </p:sp>
      <p:sp>
        <p:nvSpPr>
          <p:cNvPr id="740357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62175" y="1550988"/>
            <a:ext cx="48863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Recurrences (Review)</a:t>
            </a:r>
          </a:p>
        </p:txBody>
      </p:sp>
      <p:sp>
        <p:nvSpPr>
          <p:cNvPr id="740358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162175" y="4459288"/>
            <a:ext cx="42005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3366FF"/>
              </a:buClr>
              <a:buFontTx/>
              <a:buChar char="•"/>
            </a:pPr>
            <a:r>
              <a:rPr lang="en-US" sz="3600" b="1"/>
              <a:t>Conclusion</a:t>
            </a:r>
          </a:p>
        </p:txBody>
      </p:sp>
      <p:sp>
        <p:nvSpPr>
          <p:cNvPr id="740359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62175" y="3005138"/>
            <a:ext cx="39719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 marL="341313" indent="-3413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FontTx/>
              <a:buChar char="•"/>
            </a:pPr>
            <a:r>
              <a:rPr lang="en-US" sz="3600" b="1">
                <a:solidFill>
                  <a:schemeClr val="bg2"/>
                </a:solidFill>
              </a:rPr>
              <a:t>Merge 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26129-2C84-4C33-AB3F-DDE38EE52C0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 Method — </a:t>
            </a:r>
            <a:r>
              <a:rPr lang="en-US">
                <a:solidFill>
                  <a:srgbClr val="FF0066"/>
                </a:solidFill>
              </a:rPr>
              <a:t>C</a:t>
            </a:r>
            <a:r>
              <a:rPr lang="en-US" sz="3600">
                <a:solidFill>
                  <a:srgbClr val="FF0066"/>
                </a:solidFill>
              </a:rPr>
              <a:t>ASE</a:t>
            </a:r>
            <a:r>
              <a:rPr lang="en-US">
                <a:solidFill>
                  <a:srgbClr val="FF0066"/>
                </a:solidFill>
              </a:rPr>
              <a:t> 1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500313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4000" i="1">
                <a:solidFill>
                  <a:srgbClr val="9900CC"/>
                </a:solidFill>
              </a:rPr>
              <a:t>n</a:t>
            </a:r>
            <a:r>
              <a:rPr lang="en-US" sz="4000" baseline="30000">
                <a:solidFill>
                  <a:srgbClr val="9900CC"/>
                </a:solidFill>
              </a:rPr>
              <a:t>log</a:t>
            </a:r>
            <a:r>
              <a:rPr lang="en-US" i="1" baseline="16000">
                <a:solidFill>
                  <a:srgbClr val="9900CC"/>
                </a:solidFill>
              </a:rPr>
              <a:t>b</a:t>
            </a:r>
            <a:r>
              <a:rPr lang="en-US" sz="4000" i="1" baseline="30000">
                <a:solidFill>
                  <a:srgbClr val="9900CC"/>
                </a:solidFill>
              </a:rPr>
              <a:t>a</a:t>
            </a:r>
            <a:r>
              <a:rPr lang="en-US" sz="4000" i="1">
                <a:solidFill>
                  <a:srgbClr val="9900CC"/>
                </a:solidFill>
              </a:rPr>
              <a:t> </a:t>
            </a:r>
            <a:r>
              <a:rPr lang="en-US" sz="4000">
                <a:solidFill>
                  <a:srgbClr val="9900CC"/>
                </a:solidFill>
                <a:latin typeface="cmsy10" pitchFamily="34" charset="0"/>
              </a:rPr>
              <a:t>À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>
                <a:solidFill>
                  <a:srgbClr val="9900CC"/>
                </a:solidFill>
              </a:rPr>
              <a:t> 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511175" y="3886200"/>
            <a:ext cx="766445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8463" indent="-282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002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717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8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86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43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00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3600"/>
              <a:t>Specifically, </a:t>
            </a:r>
            <a:r>
              <a:rPr lang="en-US" sz="3600">
                <a:solidFill>
                  <a:srgbClr val="9900CC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</a:t>
            </a:r>
            <a:r>
              <a:rPr lang="en-US" sz="3600" i="1">
                <a:solidFill>
                  <a:srgbClr val="9900CC"/>
                </a:solidFill>
              </a:rPr>
              <a:t>O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600" i="1" baseline="30000">
                <a:solidFill>
                  <a:srgbClr val="9900CC"/>
                </a:solidFill>
              </a:rPr>
              <a:t>a </a:t>
            </a:r>
            <a:r>
              <a:rPr lang="en-US" sz="3600" baseline="30000">
                <a:solidFill>
                  <a:srgbClr val="9900CC"/>
                </a:solidFill>
              </a:rPr>
              <a:t>– </a:t>
            </a:r>
            <a:r>
              <a:rPr lang="en-US" sz="3600" baseline="30000">
                <a:solidFill>
                  <a:srgbClr val="9900CC"/>
                </a:solidFill>
                <a:latin typeface="Symbol" panose="05050102010706020507" pitchFamily="18" charset="2"/>
              </a:rPr>
              <a:t>e</a:t>
            </a:r>
            <a:r>
              <a:rPr lang="en-US" sz="3600">
                <a:solidFill>
                  <a:srgbClr val="9900CC"/>
                </a:solidFill>
              </a:rPr>
              <a:t>)</a:t>
            </a:r>
            <a:r>
              <a:rPr lang="en-US" sz="3600"/>
              <a:t> for some constant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</a:rPr>
              <a:t>e</a:t>
            </a:r>
            <a:r>
              <a:rPr lang="en-US" sz="3600">
                <a:solidFill>
                  <a:srgbClr val="9900CC"/>
                </a:solidFill>
              </a:rPr>
              <a:t> &gt; 0</a:t>
            </a:r>
            <a:r>
              <a:rPr lang="en-US" sz="3600"/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3600" b="1" i="1">
                <a:solidFill>
                  <a:srgbClr val="FF0000"/>
                </a:solidFill>
              </a:rPr>
              <a:t>Solution:</a:t>
            </a:r>
            <a:r>
              <a:rPr lang="en-US" sz="3600" b="1" i="1">
                <a:solidFill>
                  <a:schemeClr val="accent2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</a:rPr>
              <a:t>Q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600" i="1" baseline="30000">
                <a:solidFill>
                  <a:srgbClr val="9900CC"/>
                </a:solidFill>
              </a:rPr>
              <a:t>a</a:t>
            </a:r>
            <a:r>
              <a:rPr lang="en-US" sz="3600">
                <a:solidFill>
                  <a:srgbClr val="9900CC"/>
                </a:solidFill>
              </a:rPr>
              <a:t>)</a:t>
            </a:r>
            <a:r>
              <a:rPr lang="en-US" sz="3600"/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89175" y="1066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</a:t>
            </a:r>
            <a:r>
              <a:rPr lang="en-US" i="1">
                <a:solidFill>
                  <a:srgbClr val="9900CC"/>
                </a:solidFill>
              </a:rPr>
              <a:t>b</a:t>
            </a:r>
            <a:r>
              <a:rPr lang="en-US">
                <a:solidFill>
                  <a:srgbClr val="9900CC"/>
                </a:solidFill>
              </a:rPr>
              <a:t>) +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E0CCC-CE2F-41FE-B181-1C287DBAE797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Ideas</a:t>
            </a:r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7848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444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80088"/>
          </a:xfrm>
          <a:noFill/>
          <a:ln/>
        </p:spPr>
        <p:txBody>
          <a:bodyPr/>
          <a:lstStyle/>
          <a:p>
            <a:pPr marL="233363" indent="-233363">
              <a:buClr>
                <a:schemeClr val="accent2"/>
              </a:buClr>
            </a:pPr>
            <a:r>
              <a:rPr lang="en-US"/>
              <a:t>Cilk is simple: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/>
              <a:t>,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/>
              <a:t>,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</a:rPr>
              <a:t>sync,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</a:rPr>
              <a:t>SYNCHED</a:t>
            </a:r>
          </a:p>
          <a:p>
            <a:pPr marL="233363" indent="-233363">
              <a:spcBef>
                <a:spcPct val="0"/>
              </a:spcBef>
              <a:buClr>
                <a:schemeClr val="accent2"/>
              </a:buClr>
            </a:pPr>
            <a:r>
              <a:rPr lang="en-US"/>
              <a:t>Recurrences, recurrences, recurrences, …</a:t>
            </a:r>
          </a:p>
          <a:p>
            <a:pPr marL="233363" indent="-233363">
              <a:buClr>
                <a:schemeClr val="accent2"/>
              </a:buClr>
            </a:pPr>
            <a:r>
              <a:rPr lang="en-US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32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28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24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20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18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16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14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12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10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9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8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700"/>
              <a:t>Work &amp; span</a:t>
            </a:r>
          </a:p>
          <a:p>
            <a:pPr marL="233363" indent="-233363">
              <a:buClr>
                <a:schemeClr val="accent2"/>
              </a:buClr>
            </a:pPr>
            <a:r>
              <a:rPr lang="en-US" sz="600"/>
              <a:t>Work &amp; span</a:t>
            </a:r>
            <a:endParaRPr lang="en-US" sz="500"/>
          </a:p>
          <a:p>
            <a:pPr marL="233363" indent="-233363">
              <a:buClr>
                <a:schemeClr val="accent2"/>
              </a:buClr>
            </a:pPr>
            <a:r>
              <a:rPr lang="en-US" sz="500"/>
              <a:t>Work &amp; span</a:t>
            </a:r>
            <a:endParaRPr lang="en-US" sz="600"/>
          </a:p>
          <a:p>
            <a:pPr marL="233363" indent="-233363">
              <a:buClr>
                <a:schemeClr val="accent2"/>
              </a:buClr>
            </a:pPr>
            <a:endParaRPr lang="en-US" sz="600"/>
          </a:p>
        </p:txBody>
      </p:sp>
      <p:grpSp>
        <p:nvGrpSpPr>
          <p:cNvPr id="744457" name="Group 9"/>
          <p:cNvGrpSpPr>
            <a:grpSpLocks/>
          </p:cNvGrpSpPr>
          <p:nvPr/>
        </p:nvGrpSpPr>
        <p:grpSpPr bwMode="auto">
          <a:xfrm>
            <a:off x="2514600" y="2665413"/>
            <a:ext cx="6248400" cy="3735387"/>
            <a:chOff x="1344" y="1584"/>
            <a:chExt cx="4176" cy="2496"/>
          </a:xfrm>
        </p:grpSpPr>
        <p:sp>
          <p:nvSpPr>
            <p:cNvPr id="744458" name="AutoShape 10"/>
            <p:cNvSpPr>
              <a:spLocks noChangeArrowheads="1"/>
            </p:cNvSpPr>
            <p:nvPr/>
          </p:nvSpPr>
          <p:spPr bwMode="auto">
            <a:xfrm>
              <a:off x="480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9" name="AutoShape 11"/>
            <p:cNvSpPr>
              <a:spLocks noChangeArrowheads="1"/>
            </p:cNvSpPr>
            <p:nvPr/>
          </p:nvSpPr>
          <p:spPr bwMode="auto">
            <a:xfrm>
              <a:off x="3984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0" name="AutoShape 12"/>
            <p:cNvSpPr>
              <a:spLocks noChangeArrowheads="1"/>
            </p:cNvSpPr>
            <p:nvPr/>
          </p:nvSpPr>
          <p:spPr bwMode="auto">
            <a:xfrm>
              <a:off x="312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1" name="AutoShape 13"/>
            <p:cNvSpPr>
              <a:spLocks noChangeArrowheads="1"/>
            </p:cNvSpPr>
            <p:nvPr/>
          </p:nvSpPr>
          <p:spPr bwMode="auto">
            <a:xfrm>
              <a:off x="215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2" name="AutoShape 14"/>
            <p:cNvSpPr>
              <a:spLocks noChangeArrowheads="1"/>
            </p:cNvSpPr>
            <p:nvPr/>
          </p:nvSpPr>
          <p:spPr bwMode="auto">
            <a:xfrm>
              <a:off x="134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3" name="AutoShape 15"/>
            <p:cNvSpPr>
              <a:spLocks noChangeArrowheads="1"/>
            </p:cNvSpPr>
            <p:nvPr/>
          </p:nvSpPr>
          <p:spPr bwMode="auto">
            <a:xfrm>
              <a:off x="1440" y="2928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4" name="Oval 16"/>
            <p:cNvSpPr>
              <a:spLocks noChangeArrowheads="1"/>
            </p:cNvSpPr>
            <p:nvPr/>
          </p:nvSpPr>
          <p:spPr bwMode="auto">
            <a:xfrm>
              <a:off x="1584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5" name="Oval 17"/>
            <p:cNvSpPr>
              <a:spLocks noChangeArrowheads="1"/>
            </p:cNvSpPr>
            <p:nvPr/>
          </p:nvSpPr>
          <p:spPr bwMode="auto">
            <a:xfrm>
              <a:off x="1482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6" name="Oval 18"/>
            <p:cNvSpPr>
              <a:spLocks noChangeArrowheads="1"/>
            </p:cNvSpPr>
            <p:nvPr/>
          </p:nvSpPr>
          <p:spPr bwMode="auto">
            <a:xfrm>
              <a:off x="2016" y="3029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67" name="AutoShape 19"/>
            <p:cNvCxnSpPr>
              <a:cxnSpLocks noChangeShapeType="1"/>
              <a:stCxn id="744464" idx="6"/>
              <a:endCxn id="744466" idx="2"/>
            </p:cNvCxnSpPr>
            <p:nvPr/>
          </p:nvCxnSpPr>
          <p:spPr bwMode="auto">
            <a:xfrm>
              <a:off x="1872" y="3173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468" name="AutoShape 20"/>
            <p:cNvCxnSpPr>
              <a:cxnSpLocks noChangeShapeType="1"/>
              <a:stCxn id="744464" idx="4"/>
              <a:endCxn id="744465" idx="0"/>
            </p:cNvCxnSpPr>
            <p:nvPr/>
          </p:nvCxnSpPr>
          <p:spPr bwMode="auto">
            <a:xfrm flipH="1">
              <a:off x="1626" y="3317"/>
              <a:ext cx="102" cy="35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69" name="Oval 21"/>
            <p:cNvSpPr>
              <a:spLocks noChangeArrowheads="1"/>
            </p:cNvSpPr>
            <p:nvPr/>
          </p:nvSpPr>
          <p:spPr bwMode="auto">
            <a:xfrm>
              <a:off x="2298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70" name="AutoShape 22"/>
            <p:cNvCxnSpPr>
              <a:cxnSpLocks noChangeShapeType="1"/>
              <a:stCxn id="744466" idx="4"/>
              <a:endCxn id="744469" idx="1"/>
            </p:cNvCxnSpPr>
            <p:nvPr/>
          </p:nvCxnSpPr>
          <p:spPr bwMode="auto">
            <a:xfrm>
              <a:off x="2160" y="3317"/>
              <a:ext cx="180" cy="39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71" name="Oval 23"/>
            <p:cNvSpPr>
              <a:spLocks noChangeArrowheads="1"/>
            </p:cNvSpPr>
            <p:nvPr/>
          </p:nvSpPr>
          <p:spPr bwMode="auto">
            <a:xfrm>
              <a:off x="2448" y="3029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72" name="AutoShape 24"/>
            <p:cNvCxnSpPr>
              <a:cxnSpLocks noChangeShapeType="1"/>
              <a:stCxn id="744466" idx="6"/>
              <a:endCxn id="744471" idx="2"/>
            </p:cNvCxnSpPr>
            <p:nvPr/>
          </p:nvCxnSpPr>
          <p:spPr bwMode="auto">
            <a:xfrm>
              <a:off x="2304" y="3173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473" name="AutoShape 25"/>
            <p:cNvCxnSpPr>
              <a:cxnSpLocks noChangeShapeType="1"/>
              <a:stCxn id="744465" idx="7"/>
              <a:endCxn id="744471" idx="3"/>
            </p:cNvCxnSpPr>
            <p:nvPr/>
          </p:nvCxnSpPr>
          <p:spPr bwMode="auto">
            <a:xfrm flipV="1">
              <a:off x="1728" y="3275"/>
              <a:ext cx="762" cy="439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474" name="AutoShape 26"/>
            <p:cNvCxnSpPr>
              <a:cxnSpLocks noChangeShapeType="1"/>
              <a:stCxn id="744469" idx="0"/>
              <a:endCxn id="744471" idx="4"/>
            </p:cNvCxnSpPr>
            <p:nvPr/>
          </p:nvCxnSpPr>
          <p:spPr bwMode="auto">
            <a:xfrm flipV="1">
              <a:off x="2442" y="3317"/>
              <a:ext cx="150" cy="35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75" name="AutoShape 27"/>
            <p:cNvSpPr>
              <a:spLocks noChangeArrowheads="1"/>
            </p:cNvSpPr>
            <p:nvPr/>
          </p:nvSpPr>
          <p:spPr bwMode="auto">
            <a:xfrm>
              <a:off x="3600" y="1584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6" name="Oval 28"/>
            <p:cNvSpPr>
              <a:spLocks noChangeArrowheads="1"/>
            </p:cNvSpPr>
            <p:nvPr/>
          </p:nvSpPr>
          <p:spPr bwMode="auto">
            <a:xfrm>
              <a:off x="3744" y="1685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7" name="Oval 29"/>
            <p:cNvSpPr>
              <a:spLocks noChangeArrowheads="1"/>
            </p:cNvSpPr>
            <p:nvPr/>
          </p:nvSpPr>
          <p:spPr bwMode="auto">
            <a:xfrm>
              <a:off x="4176" y="1685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78" name="AutoShape 30"/>
            <p:cNvCxnSpPr>
              <a:cxnSpLocks noChangeShapeType="1"/>
              <a:stCxn id="744476" idx="6"/>
              <a:endCxn id="744477" idx="2"/>
            </p:cNvCxnSpPr>
            <p:nvPr/>
          </p:nvCxnSpPr>
          <p:spPr bwMode="auto">
            <a:xfrm>
              <a:off x="4032" y="1829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79" name="AutoShape 31"/>
            <p:cNvSpPr>
              <a:spLocks noChangeArrowheads="1"/>
            </p:cNvSpPr>
            <p:nvPr/>
          </p:nvSpPr>
          <p:spPr bwMode="auto">
            <a:xfrm>
              <a:off x="2352" y="2256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0" name="Oval 32"/>
            <p:cNvSpPr>
              <a:spLocks noChangeArrowheads="1"/>
            </p:cNvSpPr>
            <p:nvPr/>
          </p:nvSpPr>
          <p:spPr bwMode="auto">
            <a:xfrm>
              <a:off x="2496" y="235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81" name="AutoShape 33"/>
            <p:cNvCxnSpPr>
              <a:cxnSpLocks noChangeShapeType="1"/>
              <a:stCxn id="744476" idx="3"/>
              <a:endCxn id="744480" idx="7"/>
            </p:cNvCxnSpPr>
            <p:nvPr/>
          </p:nvCxnSpPr>
          <p:spPr bwMode="auto">
            <a:xfrm flipH="1">
              <a:off x="2742" y="1931"/>
              <a:ext cx="1044" cy="469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82" name="Oval 34"/>
            <p:cNvSpPr>
              <a:spLocks noChangeArrowheads="1"/>
            </p:cNvSpPr>
            <p:nvPr/>
          </p:nvSpPr>
          <p:spPr bwMode="auto">
            <a:xfrm>
              <a:off x="2928" y="2358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83" name="AutoShape 35"/>
            <p:cNvCxnSpPr>
              <a:cxnSpLocks noChangeShapeType="1"/>
              <a:stCxn id="744480" idx="6"/>
              <a:endCxn id="744482" idx="2"/>
            </p:cNvCxnSpPr>
            <p:nvPr/>
          </p:nvCxnSpPr>
          <p:spPr bwMode="auto">
            <a:xfrm>
              <a:off x="2784" y="250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84" name="AutoShape 36"/>
            <p:cNvSpPr>
              <a:spLocks noChangeArrowheads="1"/>
            </p:cNvSpPr>
            <p:nvPr/>
          </p:nvSpPr>
          <p:spPr bwMode="auto">
            <a:xfrm>
              <a:off x="4080" y="2267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5" name="Oval 37"/>
            <p:cNvSpPr>
              <a:spLocks noChangeArrowheads="1"/>
            </p:cNvSpPr>
            <p:nvPr/>
          </p:nvSpPr>
          <p:spPr bwMode="auto">
            <a:xfrm>
              <a:off x="4224" y="236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86" name="AutoShape 38"/>
            <p:cNvCxnSpPr>
              <a:cxnSpLocks noChangeShapeType="1"/>
              <a:stCxn id="744477" idx="4"/>
              <a:endCxn id="744485" idx="0"/>
            </p:cNvCxnSpPr>
            <p:nvPr/>
          </p:nvCxnSpPr>
          <p:spPr bwMode="auto">
            <a:xfrm>
              <a:off x="4320" y="1973"/>
              <a:ext cx="48" cy="39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487" name="AutoShape 39"/>
            <p:cNvCxnSpPr>
              <a:cxnSpLocks noChangeShapeType="1"/>
              <a:stCxn id="744480" idx="3"/>
              <a:endCxn id="744464" idx="7"/>
            </p:cNvCxnSpPr>
            <p:nvPr/>
          </p:nvCxnSpPr>
          <p:spPr bwMode="auto">
            <a:xfrm flipH="1">
              <a:off x="1830" y="2604"/>
              <a:ext cx="708" cy="46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88" name="Oval 40"/>
            <p:cNvSpPr>
              <a:spLocks noChangeArrowheads="1"/>
            </p:cNvSpPr>
            <p:nvPr/>
          </p:nvSpPr>
          <p:spPr bwMode="auto">
            <a:xfrm>
              <a:off x="4656" y="2368"/>
              <a:ext cx="288" cy="28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89" name="AutoShape 41"/>
            <p:cNvCxnSpPr>
              <a:cxnSpLocks noChangeShapeType="1"/>
              <a:stCxn id="744485" idx="6"/>
              <a:endCxn id="744488" idx="2"/>
            </p:cNvCxnSpPr>
            <p:nvPr/>
          </p:nvCxnSpPr>
          <p:spPr bwMode="auto">
            <a:xfrm>
              <a:off x="4512" y="251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90" name="Oval 42"/>
            <p:cNvSpPr>
              <a:spLocks noChangeArrowheads="1"/>
            </p:cNvSpPr>
            <p:nvPr/>
          </p:nvSpPr>
          <p:spPr bwMode="auto">
            <a:xfrm>
              <a:off x="3240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91" name="Oval 43"/>
            <p:cNvSpPr>
              <a:spLocks noChangeArrowheads="1"/>
            </p:cNvSpPr>
            <p:nvPr/>
          </p:nvSpPr>
          <p:spPr bwMode="auto">
            <a:xfrm>
              <a:off x="4104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92" name="AutoShape 44"/>
            <p:cNvCxnSpPr>
              <a:cxnSpLocks noChangeShapeType="1"/>
              <a:stCxn id="744482" idx="4"/>
              <a:endCxn id="744490" idx="1"/>
            </p:cNvCxnSpPr>
            <p:nvPr/>
          </p:nvCxnSpPr>
          <p:spPr bwMode="auto">
            <a:xfrm>
              <a:off x="3072" y="2646"/>
              <a:ext cx="210" cy="425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493" name="AutoShape 45"/>
            <p:cNvCxnSpPr>
              <a:cxnSpLocks noChangeShapeType="1"/>
              <a:stCxn id="744485" idx="4"/>
              <a:endCxn id="744491" idx="0"/>
            </p:cNvCxnSpPr>
            <p:nvPr/>
          </p:nvCxnSpPr>
          <p:spPr bwMode="auto">
            <a:xfrm flipH="1">
              <a:off x="4248" y="2656"/>
              <a:ext cx="120" cy="3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94" name="Oval 46"/>
            <p:cNvSpPr>
              <a:spLocks noChangeArrowheads="1"/>
            </p:cNvSpPr>
            <p:nvPr/>
          </p:nvSpPr>
          <p:spPr bwMode="auto">
            <a:xfrm>
              <a:off x="3360" y="235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95" name="AutoShape 47"/>
            <p:cNvCxnSpPr>
              <a:cxnSpLocks noChangeShapeType="1"/>
              <a:stCxn id="744482" idx="6"/>
              <a:endCxn id="744494" idx="2"/>
            </p:cNvCxnSpPr>
            <p:nvPr/>
          </p:nvCxnSpPr>
          <p:spPr bwMode="auto">
            <a:xfrm>
              <a:off x="3216" y="250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496" name="Oval 48"/>
            <p:cNvSpPr>
              <a:spLocks noChangeArrowheads="1"/>
            </p:cNvSpPr>
            <p:nvPr/>
          </p:nvSpPr>
          <p:spPr bwMode="auto">
            <a:xfrm>
              <a:off x="4920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497" name="AutoShape 49"/>
            <p:cNvCxnSpPr>
              <a:cxnSpLocks noChangeShapeType="1"/>
              <a:stCxn id="744471" idx="7"/>
              <a:endCxn id="744494" idx="3"/>
            </p:cNvCxnSpPr>
            <p:nvPr/>
          </p:nvCxnSpPr>
          <p:spPr bwMode="auto">
            <a:xfrm flipV="1">
              <a:off x="2694" y="2604"/>
              <a:ext cx="708" cy="46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498" name="AutoShape 50"/>
            <p:cNvCxnSpPr>
              <a:cxnSpLocks noChangeShapeType="1"/>
              <a:stCxn id="744490" idx="0"/>
              <a:endCxn id="744494" idx="4"/>
            </p:cNvCxnSpPr>
            <p:nvPr/>
          </p:nvCxnSpPr>
          <p:spPr bwMode="auto">
            <a:xfrm flipV="1">
              <a:off x="3384" y="2646"/>
              <a:ext cx="120" cy="38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499" name="AutoShape 51"/>
            <p:cNvCxnSpPr>
              <a:cxnSpLocks noChangeShapeType="1"/>
              <a:stCxn id="744488" idx="4"/>
              <a:endCxn id="744496" idx="1"/>
            </p:cNvCxnSpPr>
            <p:nvPr/>
          </p:nvCxnSpPr>
          <p:spPr bwMode="auto">
            <a:xfrm>
              <a:off x="4800" y="2656"/>
              <a:ext cx="162" cy="41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500" name="Oval 52"/>
            <p:cNvSpPr>
              <a:spLocks noChangeArrowheads="1"/>
            </p:cNvSpPr>
            <p:nvPr/>
          </p:nvSpPr>
          <p:spPr bwMode="auto">
            <a:xfrm>
              <a:off x="5088" y="236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501" name="AutoShape 53"/>
            <p:cNvCxnSpPr>
              <a:cxnSpLocks noChangeShapeType="1"/>
              <a:stCxn id="744488" idx="6"/>
              <a:endCxn id="744500" idx="2"/>
            </p:cNvCxnSpPr>
            <p:nvPr/>
          </p:nvCxnSpPr>
          <p:spPr bwMode="auto">
            <a:xfrm>
              <a:off x="4944" y="2512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502" name="AutoShape 54"/>
            <p:cNvCxnSpPr>
              <a:cxnSpLocks noChangeShapeType="1"/>
              <a:stCxn id="744491" idx="7"/>
              <a:endCxn id="744500" idx="3"/>
            </p:cNvCxnSpPr>
            <p:nvPr/>
          </p:nvCxnSpPr>
          <p:spPr bwMode="auto">
            <a:xfrm flipV="1">
              <a:off x="4350" y="2614"/>
              <a:ext cx="780" cy="45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503" name="AutoShape 55"/>
            <p:cNvCxnSpPr>
              <a:cxnSpLocks noChangeShapeType="1"/>
              <a:stCxn id="744496" idx="0"/>
              <a:endCxn id="744500" idx="4"/>
            </p:cNvCxnSpPr>
            <p:nvPr/>
          </p:nvCxnSpPr>
          <p:spPr bwMode="auto">
            <a:xfrm flipV="1">
              <a:off x="5064" y="2656"/>
              <a:ext cx="168" cy="37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4504" name="Oval 56"/>
            <p:cNvSpPr>
              <a:spLocks noChangeArrowheads="1"/>
            </p:cNvSpPr>
            <p:nvPr/>
          </p:nvSpPr>
          <p:spPr bwMode="auto">
            <a:xfrm>
              <a:off x="4608" y="1685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44505" name="AutoShape 57"/>
            <p:cNvCxnSpPr>
              <a:cxnSpLocks noChangeShapeType="1"/>
              <a:stCxn id="744477" idx="6"/>
              <a:endCxn id="744504" idx="2"/>
            </p:cNvCxnSpPr>
            <p:nvPr/>
          </p:nvCxnSpPr>
          <p:spPr bwMode="auto">
            <a:xfrm>
              <a:off x="4464" y="1829"/>
              <a:ext cx="144" cy="0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506" name="AutoShape 58"/>
            <p:cNvCxnSpPr>
              <a:cxnSpLocks noChangeShapeType="1"/>
              <a:stCxn id="744494" idx="7"/>
              <a:endCxn id="744504" idx="3"/>
            </p:cNvCxnSpPr>
            <p:nvPr/>
          </p:nvCxnSpPr>
          <p:spPr bwMode="auto">
            <a:xfrm flipV="1">
              <a:off x="3606" y="1931"/>
              <a:ext cx="1044" cy="469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4507" name="AutoShape 59"/>
            <p:cNvCxnSpPr>
              <a:cxnSpLocks noChangeShapeType="1"/>
              <a:stCxn id="744500" idx="0"/>
              <a:endCxn id="744504" idx="5"/>
            </p:cNvCxnSpPr>
            <p:nvPr/>
          </p:nvCxnSpPr>
          <p:spPr bwMode="auto">
            <a:xfrm flipH="1" flipV="1">
              <a:off x="4854" y="1931"/>
              <a:ext cx="378" cy="43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6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44563"/>
            <a:ext cx="7772400" cy="3637919"/>
          </a:xfrm>
        </p:spPr>
        <p:txBody>
          <a:bodyPr/>
          <a:lstStyle/>
          <a:p>
            <a:r>
              <a:rPr lang="en-US" dirty="0" smtClean="0"/>
              <a:t>Propose a </a:t>
            </a:r>
            <a:r>
              <a:rPr lang="en-US" dirty="0" err="1" smtClean="0"/>
              <a:t>Cilk</a:t>
            </a:r>
            <a:r>
              <a:rPr lang="en-US" dirty="0" smtClean="0"/>
              <a:t> Palindrome solver.</a:t>
            </a:r>
          </a:p>
          <a:p>
            <a:r>
              <a:rPr lang="en-US" dirty="0" smtClean="0"/>
              <a:t>What is the key idea?</a:t>
            </a:r>
          </a:p>
          <a:p>
            <a:r>
              <a:rPr lang="en-US" dirty="0" smtClean="0"/>
              <a:t>What is the Algorithm?</a:t>
            </a:r>
          </a:p>
          <a:p>
            <a:r>
              <a:rPr lang="en-US" dirty="0" smtClean="0"/>
              <a:t>What is the Span?</a:t>
            </a:r>
          </a:p>
          <a:p>
            <a:r>
              <a:rPr lang="en-US" dirty="0" smtClean="0"/>
              <a:t>What is the Work? </a:t>
            </a:r>
          </a:p>
          <a:p>
            <a:r>
              <a:rPr lang="en-US" dirty="0" smtClean="0"/>
              <a:t>What is the Parallelism?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98D4C-035E-4E2A-81C6-56F35E7879C3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673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F0F5-9807-4784-8346-B9755AFE520F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68961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 dirty="0">
                <a:latin typeface="Courier New" panose="02070309020205020404" pitchFamily="49" charset="0"/>
              </a:rPr>
              <a:t> void </a:t>
            </a:r>
            <a:r>
              <a:rPr lang="en-US" sz="2000" b="1" dirty="0" err="1">
                <a:latin typeface="Courier New" panose="02070309020205020404" pitchFamily="49" charset="0"/>
              </a:rPr>
              <a:t>MergeSort</a:t>
            </a:r>
            <a:r>
              <a:rPr lang="en-US" sz="2000" b="1" dirty="0">
                <a:latin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*B, 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*A, 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n) 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 *C;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  C = (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*) </a:t>
            </a:r>
            <a:r>
              <a:rPr lang="en-US" sz="2000" b="1" dirty="0" err="1">
                <a:latin typeface="Courier New" panose="02070309020205020404" pitchFamily="49" charset="0"/>
              </a:rPr>
              <a:t>Cilk_alloca</a:t>
            </a:r>
            <a:r>
              <a:rPr lang="en-US" sz="2000" b="1" dirty="0">
                <a:latin typeface="Courier New" panose="02070309020205020404" pitchFamily="49" charset="0"/>
              </a:rPr>
              <a:t>(n*</a:t>
            </a:r>
            <a:r>
              <a:rPr lang="en-US" sz="2000" b="1" dirty="0" err="1">
                <a:latin typeface="Courier New" panose="02070309020205020404" pitchFamily="49" charset="0"/>
              </a:rPr>
              <a:t>sizeof</a:t>
            </a:r>
            <a:r>
              <a:rPr lang="en-US" sz="2000" b="1" dirty="0">
                <a:latin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</a:rPr>
              <a:t>));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</a:rPr>
              <a:t>MergeSort</a:t>
            </a:r>
            <a:r>
              <a:rPr lang="en-US" sz="2000" b="1" dirty="0">
                <a:latin typeface="Courier New" panose="02070309020205020404" pitchFamily="49" charset="0"/>
              </a:rPr>
              <a:t>(C, A, n/2);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</a:rPr>
              <a:t>MergeSort</a:t>
            </a:r>
            <a:r>
              <a:rPr lang="en-US" sz="2000" b="1" dirty="0">
                <a:latin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</a:rPr>
              <a:t>C+n</a:t>
            </a:r>
            <a:r>
              <a:rPr lang="en-US" sz="2000" b="1" dirty="0">
                <a:latin typeface="Courier New" panose="02070309020205020404" pitchFamily="49" charset="0"/>
              </a:rPr>
              <a:t>/2, </a:t>
            </a:r>
            <a:r>
              <a:rPr lang="en-US" sz="2000" b="1" dirty="0" err="1">
                <a:latin typeface="Courier New" panose="02070309020205020404" pitchFamily="49" charset="0"/>
              </a:rPr>
              <a:t>A+n</a:t>
            </a:r>
            <a:r>
              <a:rPr lang="en-US" sz="2000" b="1" dirty="0">
                <a:latin typeface="Courier New" panose="02070309020205020404" pitchFamily="49" charset="0"/>
              </a:rPr>
              <a:t>/2, n-n/2);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0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  Merge(B, C, </a:t>
            </a:r>
            <a:r>
              <a:rPr lang="en-US" sz="2000" b="1" dirty="0" err="1">
                <a:latin typeface="Courier New" panose="02070309020205020404" pitchFamily="49" charset="0"/>
              </a:rPr>
              <a:t>C+n</a:t>
            </a:r>
            <a:r>
              <a:rPr lang="en-US" sz="2000" b="1" dirty="0">
                <a:latin typeface="Courier New" panose="02070309020205020404" pitchFamily="49" charset="0"/>
              </a:rPr>
              <a:t>/2, n/2, n-n/2);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74901" name="Rectangle 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68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96F0-9CE3-492C-A8DC-78734C71EBA0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63220" name="Rectangle 20"/>
          <p:cNvSpPr>
            <a:spLocks noChangeArrowheads="1"/>
          </p:cNvSpPr>
          <p:nvPr/>
        </p:nvSpPr>
        <p:spPr bwMode="auto">
          <a:xfrm>
            <a:off x="2679700" y="5030788"/>
            <a:ext cx="5245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=	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 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lg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 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563221" name="Rectangle 21"/>
          <p:cNvSpPr>
            <a:spLocks noChangeArrowheads="1"/>
          </p:cNvSpPr>
          <p:nvPr/>
        </p:nvSpPr>
        <p:spPr bwMode="auto">
          <a:xfrm>
            <a:off x="2679700" y="4497388"/>
            <a:ext cx="52451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 ?</a:t>
            </a:r>
          </a:p>
        </p:txBody>
      </p:sp>
      <p:sp>
        <p:nvSpPr>
          <p:cNvPr id="563217" name="Rectangle 17"/>
          <p:cNvSpPr>
            <a:spLocks noChangeArrowheads="1"/>
          </p:cNvSpPr>
          <p:nvPr/>
        </p:nvSpPr>
        <p:spPr bwMode="auto">
          <a:xfrm>
            <a:off x="4572000" y="4497388"/>
            <a:ext cx="33528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2</a:t>
            </a:r>
            <a:r>
              <a:rPr lang="en-US" sz="1600">
                <a:solidFill>
                  <a:srgbClr val="9900CC"/>
                </a:solidFill>
                <a:sym typeface="Times New Roman" panose="02020603050405020304" pitchFamily="18" charset="0"/>
              </a:rPr>
              <a:t> 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baseline="-25000">
                <a:solidFill>
                  <a:srgbClr val="9900CC"/>
                </a:solidFill>
                <a:sym typeface="Times New Roman" panose="02020603050405020304" pitchFamily="18" charset="0"/>
              </a:rPr>
              <a:t>1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of </a:t>
            </a:r>
            <a:r>
              <a:rPr lang="en-US" dirty="0"/>
              <a:t>Palindrome</a:t>
            </a:r>
            <a:endParaRPr lang="en-US" dirty="0"/>
          </a:p>
        </p:txBody>
      </p:sp>
      <p:sp>
        <p:nvSpPr>
          <p:cNvPr id="563218" name="Rectangle 18"/>
          <p:cNvSpPr>
            <a:spLocks noChangeArrowheads="1"/>
          </p:cNvSpPr>
          <p:nvPr/>
        </p:nvSpPr>
        <p:spPr bwMode="auto">
          <a:xfrm>
            <a:off x="1524000" y="4497388"/>
            <a:ext cx="13779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Work:</a:t>
            </a:r>
          </a:p>
        </p:txBody>
      </p:sp>
      <p:sp>
        <p:nvSpPr>
          <p:cNvPr id="563219" name="Rectangle 19"/>
          <p:cNvSpPr>
            <a:spLocks noChangeArrowheads="1"/>
          </p:cNvSpPr>
          <p:nvPr/>
        </p:nvSpPr>
        <p:spPr bwMode="auto">
          <a:xfrm>
            <a:off x="6248400" y="49768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2</a:t>
            </a:r>
          </a:p>
        </p:txBody>
      </p:sp>
      <p:sp>
        <p:nvSpPr>
          <p:cNvPr id="563222" name="Rectangle 22"/>
          <p:cNvSpPr>
            <a:spLocks noChangeArrowheads="1"/>
          </p:cNvSpPr>
          <p:nvPr/>
        </p:nvSpPr>
        <p:spPr bwMode="auto">
          <a:xfrm>
            <a:off x="342900" y="5791200"/>
            <a:ext cx="8420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baseline="30000">
                <a:solidFill>
                  <a:srgbClr val="9900CC"/>
                </a:solidFill>
              </a:rPr>
              <a:t>2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  <a:sym typeface="Symbol" panose="05050102010706020507" pitchFamily="18" charset="2"/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latin typeface="cmsy10" pitchFamily="34" charset="0"/>
              </a:rPr>
              <a:t>)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 lg</a:t>
            </a:r>
            <a:r>
              <a:rPr lang="en-US" sz="3200" baseline="30000">
                <a:solidFill>
                  <a:srgbClr val="9900CC"/>
                </a:solidFill>
              </a:rPr>
              <a:t>0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563223" name="Rectangle 23"/>
          <p:cNvSpPr>
            <a:spLocks noChangeArrowheads="1"/>
          </p:cNvSpPr>
          <p:nvPr/>
        </p:nvSpPr>
        <p:spPr bwMode="auto">
          <a:xfrm>
            <a:off x="1104900" y="977900"/>
            <a:ext cx="68961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sync</a:t>
            </a:r>
            <a:r>
              <a:rPr lang="en-US" sz="2000" b="1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7514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0" grpId="0" build="p"/>
      <p:bldP spid="563217" grpId="0" animBg="1"/>
      <p:bldP spid="563219" grpId="0"/>
      <p:bldP spid="56322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7EF52-5D0C-4E9E-A8E6-565982B52E0C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657410" name="Rectangle 2"/>
          <p:cNvSpPr>
            <a:spLocks noChangeArrowheads="1"/>
          </p:cNvSpPr>
          <p:nvPr/>
        </p:nvSpPr>
        <p:spPr bwMode="auto">
          <a:xfrm>
            <a:off x="2679700" y="4497388"/>
            <a:ext cx="52451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	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	=	   ?</a:t>
            </a:r>
          </a:p>
        </p:txBody>
      </p:sp>
      <p:sp>
        <p:nvSpPr>
          <p:cNvPr id="657411" name="Rectangle 3"/>
          <p:cNvSpPr>
            <a:spLocks noChangeArrowheads="1"/>
          </p:cNvSpPr>
          <p:nvPr/>
        </p:nvSpPr>
        <p:spPr bwMode="auto">
          <a:xfrm>
            <a:off x="4524375" y="4497388"/>
            <a:ext cx="3352800" cy="531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2538" algn="r"/>
                <a:tab pos="1487488" algn="ctr"/>
                <a:tab pos="17097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T</a:t>
            </a:r>
            <a:r>
              <a:rPr lang="en-US" sz="3600" baseline="-25000">
                <a:solidFill>
                  <a:srgbClr val="9900CC"/>
                </a:solidFill>
                <a:latin typeface="cmsy10" pitchFamily="34" charset="0"/>
                <a:sym typeface="Times New Roman" panose="02020603050405020304" pitchFamily="18" charset="0"/>
              </a:rPr>
              <a:t>1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n/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2) +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 of </a:t>
            </a:r>
            <a:r>
              <a:rPr lang="en-US" dirty="0"/>
              <a:t>Palindrome</a:t>
            </a:r>
            <a:endParaRPr lang="en-US" dirty="0"/>
          </a:p>
        </p:txBody>
      </p:sp>
      <p:sp>
        <p:nvSpPr>
          <p:cNvPr id="657414" name="Rectangle 6"/>
          <p:cNvSpPr>
            <a:spLocks noChangeArrowheads="1"/>
          </p:cNvSpPr>
          <p:nvPr/>
        </p:nvSpPr>
        <p:spPr bwMode="auto">
          <a:xfrm>
            <a:off x="1600200" y="4497388"/>
            <a:ext cx="13017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  <a:spcBef>
                <a:spcPct val="0"/>
              </a:spcBef>
            </a:pPr>
            <a:r>
              <a:rPr lang="en-US" b="1" i="1">
                <a:solidFill>
                  <a:schemeClr val="accent2"/>
                </a:solidFill>
              </a:rPr>
              <a:t>Span:</a:t>
            </a:r>
          </a:p>
        </p:txBody>
      </p:sp>
      <p:sp>
        <p:nvSpPr>
          <p:cNvPr id="657415" name="Rectangle 7"/>
          <p:cNvSpPr>
            <a:spLocks noChangeArrowheads="1"/>
          </p:cNvSpPr>
          <p:nvPr/>
        </p:nvSpPr>
        <p:spPr bwMode="auto">
          <a:xfrm>
            <a:off x="5486400" y="4976813"/>
            <a:ext cx="21209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Times New Roman" panose="02020603050405020304" pitchFamily="18" charset="0"/>
              </a:rPr>
              <a:t>— 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800" b="1">
                <a:solidFill>
                  <a:srgbClr val="FF0000"/>
                </a:solidFill>
                <a:sym typeface="Symbol" panose="05050102010706020507" pitchFamily="18" charset="2"/>
              </a:rPr>
              <a:t>ASE</a:t>
            </a:r>
            <a:r>
              <a:rPr lang="en-US" b="1">
                <a:solidFill>
                  <a:srgbClr val="FF0000"/>
                </a:solidFill>
                <a:sym typeface="Symbol" panose="05050102010706020507" pitchFamily="18" charset="2"/>
              </a:rPr>
              <a:t> 3</a:t>
            </a:r>
          </a:p>
        </p:txBody>
      </p:sp>
      <p:sp>
        <p:nvSpPr>
          <p:cNvPr id="657416" name="Rectangle 8"/>
          <p:cNvSpPr>
            <a:spLocks noChangeArrowheads="1"/>
          </p:cNvSpPr>
          <p:nvPr/>
        </p:nvSpPr>
        <p:spPr bwMode="auto">
          <a:xfrm>
            <a:off x="2679700" y="5030788"/>
            <a:ext cx="3340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263650" algn="r"/>
                <a:tab pos="1479550" algn="ctr"/>
                <a:tab pos="1712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	</a:t>
            </a:r>
            <a:r>
              <a:rPr lang="en-US" sz="3600">
                <a:solidFill>
                  <a:srgbClr val="9900CC"/>
                </a:solidFill>
                <a:sym typeface="Symbol" panose="05050102010706020507" pitchFamily="18" charset="2"/>
              </a:rPr>
              <a:t>	=	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(</a:t>
            </a:r>
            <a:r>
              <a:rPr lang="en-US" sz="3600" i="1">
                <a:solidFill>
                  <a:srgbClr val="9900CC"/>
                </a:solidFill>
                <a:sym typeface="Times New Roman" panose="02020603050405020304" pitchFamily="18" charset="0"/>
              </a:rPr>
              <a:t>n</a:t>
            </a:r>
            <a:r>
              <a:rPr lang="en-US" sz="3600">
                <a:solidFill>
                  <a:srgbClr val="9900CC"/>
                </a:solidFill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657417" name="Rectangle 9"/>
          <p:cNvSpPr>
            <a:spLocks noChangeArrowheads="1"/>
          </p:cNvSpPr>
          <p:nvPr/>
        </p:nvSpPr>
        <p:spPr bwMode="auto">
          <a:xfrm>
            <a:off x="342900" y="5791200"/>
            <a:ext cx="8420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2800" baseline="16000">
                <a:solidFill>
                  <a:srgbClr val="9900CC"/>
                </a:solidFill>
              </a:rPr>
              <a:t>2</a:t>
            </a:r>
            <a:r>
              <a:rPr lang="en-US" sz="3200" i="1" baseline="30000">
                <a:solidFill>
                  <a:srgbClr val="9900CC"/>
                </a:solidFill>
              </a:rPr>
              <a:t>1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= 1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cmsy10" pitchFamily="34" charset="0"/>
              </a:rPr>
              <a:t>¿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</a:t>
            </a:r>
            <a:r>
              <a:rPr lang="en-US" sz="32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657418" name="Rectangle 10"/>
          <p:cNvSpPr>
            <a:spLocks noChangeArrowheads="1"/>
          </p:cNvSpPr>
          <p:nvPr/>
        </p:nvSpPr>
        <p:spPr bwMode="auto">
          <a:xfrm>
            <a:off x="1104900" y="977900"/>
            <a:ext cx="6896100" cy="30321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281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cilk</a:t>
            </a:r>
            <a:r>
              <a:rPr lang="en-US" sz="2000" b="1">
                <a:latin typeface="Courier New" panose="02070309020205020404" pitchFamily="49" charset="0"/>
              </a:rPr>
              <a:t> void MergeSort(int *B, int *A, int n)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if (n==1)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B[0] = A[0];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else {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int *C;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C = (int*) Cilk_alloca(n*sizeof(int));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MergeSort(C, A, 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spawn</a:t>
            </a:r>
            <a:r>
              <a:rPr lang="en-US" sz="2000" b="1">
                <a:latin typeface="Courier New" panose="02070309020205020404" pitchFamily="49" charset="0"/>
              </a:rPr>
              <a:t> MergeSort(C+n/2, A+n/2,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sync;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  Merge(B, C, C+n/2, n/2, n-n/2);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  } </a:t>
            </a:r>
          </a:p>
          <a:p>
            <a:pPr>
              <a:lnSpc>
                <a:spcPct val="80000"/>
              </a:lnSpc>
            </a:pPr>
            <a:r>
              <a:rPr lang="en-US" sz="2000" b="1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2331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11" grpId="0" animBg="1"/>
      <p:bldP spid="657415" grpId="0"/>
      <p:bldP spid="657416" grpId="0" build="p"/>
      <p:bldP spid="6574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F5F93-6532-4C24-944B-E3AB9F229D8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 Method — </a:t>
            </a:r>
            <a:r>
              <a:rPr lang="en-US">
                <a:solidFill>
                  <a:srgbClr val="FF0066"/>
                </a:solidFill>
              </a:rPr>
              <a:t>C</a:t>
            </a:r>
            <a:r>
              <a:rPr lang="en-US" sz="3600">
                <a:solidFill>
                  <a:srgbClr val="FF0066"/>
                </a:solidFill>
              </a:rPr>
              <a:t>ASE</a:t>
            </a:r>
            <a:r>
              <a:rPr lang="en-US">
                <a:solidFill>
                  <a:srgbClr val="FF0066"/>
                </a:solidFill>
              </a:rPr>
              <a:t> 2</a:t>
            </a:r>
          </a:p>
        </p:txBody>
      </p:sp>
      <p:sp>
        <p:nvSpPr>
          <p:cNvPr id="601095" name="Text Box 7"/>
          <p:cNvSpPr txBox="1">
            <a:spLocks noChangeArrowheads="1"/>
          </p:cNvSpPr>
          <p:nvPr/>
        </p:nvSpPr>
        <p:spPr bwMode="auto">
          <a:xfrm>
            <a:off x="511175" y="3886200"/>
            <a:ext cx="804545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8463" indent="-282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002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717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8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86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43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00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3600"/>
              <a:t>Specifically, </a:t>
            </a:r>
            <a:r>
              <a:rPr lang="en-US" sz="3600">
                <a:solidFill>
                  <a:srgbClr val="9900CC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600" i="1" baseline="30000">
                <a:solidFill>
                  <a:srgbClr val="9900CC"/>
                </a:solidFill>
              </a:rPr>
              <a:t>a</a:t>
            </a:r>
            <a:r>
              <a:rPr lang="en-US" sz="3600"/>
              <a:t> </a:t>
            </a:r>
            <a:r>
              <a:rPr lang="en-US" sz="3600">
                <a:solidFill>
                  <a:srgbClr val="9900CC"/>
                </a:solidFill>
              </a:rPr>
              <a:t>lg</a:t>
            </a:r>
            <a:r>
              <a:rPr lang="en-US" sz="3600" i="1" baseline="30000">
                <a:solidFill>
                  <a:srgbClr val="9900CC"/>
                </a:solidFill>
              </a:rPr>
              <a:t>k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</a:t>
            </a:r>
            <a:r>
              <a:rPr lang="en-US" sz="3600"/>
              <a:t> for some constant </a:t>
            </a:r>
            <a:r>
              <a:rPr lang="en-US" sz="3600" i="1">
                <a:solidFill>
                  <a:srgbClr val="9900CC"/>
                </a:solidFill>
              </a:rPr>
              <a:t>k</a:t>
            </a:r>
            <a:r>
              <a:rPr lang="en-US" sz="36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  <a:latin typeface="cmsy10" pitchFamily="34" charset="0"/>
              </a:rPr>
              <a:t>¸</a:t>
            </a:r>
            <a:r>
              <a:rPr lang="en-US" sz="3600">
                <a:solidFill>
                  <a:srgbClr val="9900CC"/>
                </a:solidFill>
              </a:rPr>
              <a:t> 0</a:t>
            </a:r>
            <a:r>
              <a:rPr lang="en-US" sz="3600"/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3600" b="1" i="1">
                <a:solidFill>
                  <a:srgbClr val="FF0000"/>
                </a:solidFill>
              </a:rPr>
              <a:t>Solution:</a:t>
            </a:r>
            <a:r>
              <a:rPr lang="en-US" sz="3600" b="1" i="1">
                <a:solidFill>
                  <a:schemeClr val="accent2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</a:rPr>
              <a:t>Q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600" i="1" baseline="30000">
                <a:solidFill>
                  <a:srgbClr val="9900CC"/>
                </a:solidFill>
              </a:rPr>
              <a:t>a </a:t>
            </a:r>
            <a:r>
              <a:rPr lang="en-US" sz="3600">
                <a:solidFill>
                  <a:srgbClr val="9900CC"/>
                </a:solidFill>
              </a:rPr>
              <a:t>lg</a:t>
            </a:r>
            <a:r>
              <a:rPr lang="en-US" sz="3600" i="1" baseline="30000">
                <a:solidFill>
                  <a:srgbClr val="9900CC"/>
                </a:solidFill>
              </a:rPr>
              <a:t>k+</a:t>
            </a:r>
            <a:r>
              <a:rPr lang="en-US" sz="3600" baseline="30000">
                <a:solidFill>
                  <a:srgbClr val="9900CC"/>
                </a:solidFill>
              </a:rPr>
              <a:t>1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</a:t>
            </a:r>
            <a:r>
              <a:rPr lang="en-US" sz="3600"/>
              <a:t> .</a:t>
            </a:r>
          </a:p>
        </p:txBody>
      </p:sp>
      <p:sp>
        <p:nvSpPr>
          <p:cNvPr id="601099" name="AutoShape 11"/>
          <p:cNvSpPr>
            <a:spLocks noChangeArrowheads="1"/>
          </p:cNvSpPr>
          <p:nvPr/>
        </p:nvSpPr>
        <p:spPr bwMode="auto">
          <a:xfrm>
            <a:off x="2971800" y="2500313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4000" i="1">
                <a:solidFill>
                  <a:srgbClr val="9900CC"/>
                </a:solidFill>
              </a:rPr>
              <a:t>n</a:t>
            </a:r>
            <a:r>
              <a:rPr lang="en-US" sz="4000" baseline="30000">
                <a:solidFill>
                  <a:srgbClr val="9900CC"/>
                </a:solidFill>
              </a:rPr>
              <a:t>log</a:t>
            </a:r>
            <a:r>
              <a:rPr lang="en-US" i="1" baseline="16000">
                <a:solidFill>
                  <a:srgbClr val="9900CC"/>
                </a:solidFill>
              </a:rPr>
              <a:t>b</a:t>
            </a:r>
            <a:r>
              <a:rPr lang="en-US" sz="4000" i="1" baseline="30000">
                <a:solidFill>
                  <a:srgbClr val="9900CC"/>
                </a:solidFill>
              </a:rPr>
              <a:t>a</a:t>
            </a:r>
            <a:r>
              <a:rPr lang="en-US" sz="4000" i="1">
                <a:solidFill>
                  <a:srgbClr val="9900CC"/>
                </a:solidFill>
              </a:rPr>
              <a:t> </a:t>
            </a:r>
            <a:r>
              <a:rPr lang="en-US" sz="4000">
                <a:solidFill>
                  <a:srgbClr val="9900CC"/>
                </a:solidFill>
                <a:latin typeface="cmsy10" pitchFamily="34" charset="0"/>
              </a:rPr>
              <a:t>¼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>
                <a:solidFill>
                  <a:srgbClr val="9900CC"/>
                </a:solidFill>
              </a:rPr>
              <a:t> 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601102" name="Rectangle 14"/>
          <p:cNvSpPr>
            <a:spLocks noChangeArrowheads="1"/>
          </p:cNvSpPr>
          <p:nvPr/>
        </p:nvSpPr>
        <p:spPr bwMode="auto">
          <a:xfrm>
            <a:off x="2289175" y="1066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</a:t>
            </a:r>
            <a:r>
              <a:rPr lang="en-US" i="1">
                <a:solidFill>
                  <a:srgbClr val="9900CC"/>
                </a:solidFill>
              </a:rPr>
              <a:t>b</a:t>
            </a:r>
            <a:r>
              <a:rPr lang="en-US">
                <a:solidFill>
                  <a:srgbClr val="9900CC"/>
                </a:solidFill>
              </a:rPr>
              <a:t>) +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C730C-90D2-4648-9879-ACBECB8F1F5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 Method — </a:t>
            </a:r>
            <a:r>
              <a:rPr lang="en-US">
                <a:solidFill>
                  <a:srgbClr val="FF0066"/>
                </a:solidFill>
              </a:rPr>
              <a:t>C</a:t>
            </a:r>
            <a:r>
              <a:rPr lang="en-US" sz="3600">
                <a:solidFill>
                  <a:srgbClr val="FF0066"/>
                </a:solidFill>
              </a:rPr>
              <a:t>ASE</a:t>
            </a:r>
            <a:r>
              <a:rPr lang="en-US">
                <a:solidFill>
                  <a:srgbClr val="FF0066"/>
                </a:solidFill>
              </a:rPr>
              <a:t> 3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511175" y="3886200"/>
            <a:ext cx="840422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8463" indent="-2825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287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002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7175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289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861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433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40055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3600"/>
              <a:t>Specifically, </a:t>
            </a:r>
            <a:r>
              <a:rPr lang="en-US" sz="3600">
                <a:solidFill>
                  <a:srgbClr val="9900CC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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600" i="1" baseline="30000">
                <a:solidFill>
                  <a:srgbClr val="9900CC"/>
                </a:solidFill>
              </a:rPr>
              <a:t>a </a:t>
            </a:r>
            <a:r>
              <a:rPr lang="en-US" sz="3600" baseline="30000">
                <a:solidFill>
                  <a:srgbClr val="9900CC"/>
                </a:solidFill>
              </a:rPr>
              <a:t>+ </a:t>
            </a:r>
            <a:r>
              <a:rPr lang="en-US" sz="3600" baseline="30000">
                <a:solidFill>
                  <a:srgbClr val="9900CC"/>
                </a:solidFill>
                <a:latin typeface="Symbol" panose="05050102010706020507" pitchFamily="18" charset="2"/>
              </a:rPr>
              <a:t>e</a:t>
            </a:r>
            <a:r>
              <a:rPr lang="en-US" sz="3600">
                <a:solidFill>
                  <a:srgbClr val="9900CC"/>
                </a:solidFill>
              </a:rPr>
              <a:t>)</a:t>
            </a:r>
            <a:r>
              <a:rPr lang="en-US" sz="3600"/>
              <a:t> for some constant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</a:rPr>
              <a:t>e</a:t>
            </a:r>
            <a:r>
              <a:rPr lang="en-US" sz="3600">
                <a:solidFill>
                  <a:srgbClr val="9900CC"/>
                </a:solidFill>
              </a:rPr>
              <a:t> &gt; 0 </a:t>
            </a:r>
            <a:r>
              <a:rPr lang="en-US" sz="3600" i="1"/>
              <a:t>and</a:t>
            </a:r>
            <a:r>
              <a:rPr lang="en-US" sz="2800" i="1"/>
              <a:t>  </a:t>
            </a:r>
            <a:r>
              <a:rPr lang="en-US" sz="3600" i="1">
                <a:solidFill>
                  <a:srgbClr val="9900CC"/>
                </a:solidFill>
              </a:rPr>
              <a:t>f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</a:t>
            </a:r>
            <a:r>
              <a:rPr lang="en-US" sz="3600">
                <a:solidFill>
                  <a:srgbClr val="009999"/>
                </a:solidFill>
              </a:rPr>
              <a:t> </a:t>
            </a:r>
            <a:r>
              <a:rPr lang="en-US" sz="3600"/>
              <a:t>satisfies the </a:t>
            </a:r>
            <a:r>
              <a:rPr lang="en-US" sz="3600" b="1" i="1">
                <a:solidFill>
                  <a:schemeClr val="accent1"/>
                </a:solidFill>
              </a:rPr>
              <a:t>regularity condition</a:t>
            </a:r>
            <a:r>
              <a:rPr lang="en-US" sz="3600">
                <a:solidFill>
                  <a:srgbClr val="009999"/>
                </a:solidFill>
              </a:rPr>
              <a:t> </a:t>
            </a:r>
            <a:r>
              <a:rPr lang="en-US" sz="3600"/>
              <a:t>that </a:t>
            </a:r>
            <a:r>
              <a:rPr lang="en-US" sz="3600" i="1">
                <a:solidFill>
                  <a:srgbClr val="9900CC"/>
                </a:solidFill>
              </a:rPr>
              <a:t>a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f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n/b</a:t>
            </a:r>
            <a:r>
              <a:rPr lang="en-US" sz="3600">
                <a:solidFill>
                  <a:srgbClr val="9900CC"/>
                </a:solidFill>
              </a:rPr>
              <a:t>) </a:t>
            </a:r>
            <a:r>
              <a:rPr lang="en-US" sz="3600">
                <a:solidFill>
                  <a:srgbClr val="9900CC"/>
                </a:solidFill>
                <a:latin typeface="cmsy10" pitchFamily="34" charset="0"/>
              </a:rPr>
              <a:t>·</a:t>
            </a:r>
            <a:r>
              <a:rPr lang="en-US" sz="3600">
                <a:solidFill>
                  <a:srgbClr val="9900CC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c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f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</a:t>
            </a:r>
            <a:r>
              <a:rPr lang="en-US" sz="3600">
                <a:solidFill>
                  <a:srgbClr val="009999"/>
                </a:solidFill>
              </a:rPr>
              <a:t> </a:t>
            </a:r>
            <a:r>
              <a:rPr lang="en-US" sz="3600"/>
              <a:t>for some constant </a:t>
            </a:r>
            <a:r>
              <a:rPr lang="en-US" sz="3600" i="1">
                <a:solidFill>
                  <a:srgbClr val="9900CC"/>
                </a:solidFill>
              </a:rPr>
              <a:t>c</a:t>
            </a:r>
            <a:r>
              <a:rPr lang="en-US" sz="3600">
                <a:solidFill>
                  <a:srgbClr val="9900CC"/>
                </a:solidFill>
              </a:rPr>
              <a:t> &lt; 1</a:t>
            </a:r>
            <a:r>
              <a:rPr lang="en-US" sz="3600"/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3600" b="1" i="1">
                <a:solidFill>
                  <a:srgbClr val="FF0000"/>
                </a:solidFill>
              </a:rPr>
              <a:t>Solution:</a:t>
            </a:r>
            <a:r>
              <a:rPr lang="en-US" sz="3600" b="1" i="1">
                <a:solidFill>
                  <a:schemeClr val="accent2"/>
                </a:solidFill>
              </a:rPr>
              <a:t> </a:t>
            </a:r>
            <a:r>
              <a:rPr lang="en-US" sz="3600" i="1">
                <a:solidFill>
                  <a:srgbClr val="9900CC"/>
                </a:solidFill>
              </a:rPr>
              <a:t>T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 = </a:t>
            </a:r>
            <a:r>
              <a:rPr lang="en-US" sz="3600">
                <a:solidFill>
                  <a:srgbClr val="9900CC"/>
                </a:solidFill>
                <a:latin typeface="Symbol" panose="05050102010706020507" pitchFamily="18" charset="2"/>
              </a:rPr>
              <a:t>Q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f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3600">
                <a:solidFill>
                  <a:srgbClr val="9900CC"/>
                </a:solidFill>
              </a:rPr>
              <a:t>(</a:t>
            </a:r>
            <a:r>
              <a:rPr lang="en-US" sz="3600" i="1">
                <a:solidFill>
                  <a:srgbClr val="9900CC"/>
                </a:solidFill>
              </a:rPr>
              <a:t>n</a:t>
            </a:r>
            <a:r>
              <a:rPr lang="en-US" sz="3600">
                <a:solidFill>
                  <a:srgbClr val="9900CC"/>
                </a:solidFill>
              </a:rPr>
              <a:t>))</a:t>
            </a:r>
            <a:r>
              <a:rPr lang="en-US" sz="3600"/>
              <a:t> .</a:t>
            </a:r>
          </a:p>
        </p:txBody>
      </p:sp>
      <p:sp>
        <p:nvSpPr>
          <p:cNvPr id="603144" name="AutoShape 8"/>
          <p:cNvSpPr>
            <a:spLocks noChangeArrowheads="1"/>
          </p:cNvSpPr>
          <p:nvPr/>
        </p:nvSpPr>
        <p:spPr bwMode="auto">
          <a:xfrm>
            <a:off x="2971800" y="2500313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4000" i="1">
                <a:solidFill>
                  <a:srgbClr val="9900CC"/>
                </a:solidFill>
              </a:rPr>
              <a:t>n</a:t>
            </a:r>
            <a:r>
              <a:rPr lang="en-US" sz="4000" baseline="30000">
                <a:solidFill>
                  <a:srgbClr val="9900CC"/>
                </a:solidFill>
              </a:rPr>
              <a:t>log</a:t>
            </a:r>
            <a:r>
              <a:rPr lang="en-US" i="1" baseline="16000">
                <a:solidFill>
                  <a:srgbClr val="9900CC"/>
                </a:solidFill>
              </a:rPr>
              <a:t>b</a:t>
            </a:r>
            <a:r>
              <a:rPr lang="en-US" sz="4000" i="1" baseline="30000">
                <a:solidFill>
                  <a:srgbClr val="9900CC"/>
                </a:solidFill>
              </a:rPr>
              <a:t>a</a:t>
            </a:r>
            <a:r>
              <a:rPr lang="en-US" sz="4000" i="1">
                <a:solidFill>
                  <a:srgbClr val="9900CC"/>
                </a:solidFill>
              </a:rPr>
              <a:t> </a:t>
            </a:r>
            <a:r>
              <a:rPr lang="en-US" sz="4000">
                <a:solidFill>
                  <a:srgbClr val="9900CC"/>
                </a:solidFill>
                <a:latin typeface="cmsy10" pitchFamily="34" charset="0"/>
              </a:rPr>
              <a:t>¿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>
                <a:solidFill>
                  <a:srgbClr val="9900CC"/>
                </a:solidFill>
              </a:rPr>
              <a:t> 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  <p:sp>
        <p:nvSpPr>
          <p:cNvPr id="603145" name="Rectangle 9"/>
          <p:cNvSpPr>
            <a:spLocks noChangeArrowheads="1"/>
          </p:cNvSpPr>
          <p:nvPr/>
        </p:nvSpPr>
        <p:spPr bwMode="auto">
          <a:xfrm>
            <a:off x="2289175" y="1066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</a:t>
            </a:r>
            <a:r>
              <a:rPr lang="en-US" i="1">
                <a:solidFill>
                  <a:srgbClr val="9900CC"/>
                </a:solidFill>
              </a:rPr>
              <a:t>b</a:t>
            </a:r>
            <a:r>
              <a:rPr lang="en-US">
                <a:solidFill>
                  <a:srgbClr val="9900CC"/>
                </a:solidFill>
              </a:rPr>
              <a:t>) +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4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98A43-EE60-43DE-8DA5-86F8EDFAE91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Master Method Summary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869950" y="2568575"/>
            <a:ext cx="7372350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 b="1">
                <a:solidFill>
                  <a:srgbClr val="FF0000"/>
                </a:solidFill>
              </a:rPr>
              <a:t>C</a:t>
            </a:r>
            <a:r>
              <a:rPr lang="en-US" sz="2400" b="1">
                <a:solidFill>
                  <a:srgbClr val="FF0000"/>
                </a:solidFill>
              </a:rPr>
              <a:t>ASE</a:t>
            </a:r>
            <a:r>
              <a:rPr lang="en-US" sz="3200" b="1">
                <a:solidFill>
                  <a:srgbClr val="FF0000"/>
                </a:solidFill>
              </a:rPr>
              <a:t> 1</a:t>
            </a:r>
            <a:r>
              <a:rPr lang="en-US" sz="3200">
                <a:solidFill>
                  <a:srgbClr val="FF0000"/>
                </a:solidFill>
              </a:rPr>
              <a:t>:</a:t>
            </a:r>
            <a:r>
              <a:rPr lang="en-US" sz="3200"/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6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 i="1">
                <a:solidFill>
                  <a:srgbClr val="9900CC"/>
                </a:solidFill>
              </a:rPr>
              <a:t>O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 </a:t>
            </a:r>
            <a:r>
              <a:rPr lang="en-US" sz="3200" baseline="30000">
                <a:solidFill>
                  <a:srgbClr val="9900CC"/>
                </a:solidFill>
              </a:rPr>
              <a:t>– </a:t>
            </a:r>
            <a:r>
              <a:rPr lang="en-US" sz="3200" baseline="30000">
                <a:solidFill>
                  <a:srgbClr val="9900CC"/>
                </a:solidFill>
                <a:latin typeface="Symbol" panose="05050102010706020507" pitchFamily="18" charset="2"/>
              </a:rPr>
              <a:t>e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, constant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</a:t>
            </a:r>
            <a:r>
              <a:rPr lang="en-US" sz="3200">
                <a:solidFill>
                  <a:srgbClr val="9900CC"/>
                </a:solidFill>
              </a:rPr>
              <a:t> &gt; 0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>
                <a:sym typeface="Symbol" panose="05050102010706020507" pitchFamily="18" charset="2"/>
              </a:rPr>
              <a:t> </a:t>
            </a:r>
            <a:r>
              <a:rPr lang="en-US" sz="3200" i="1">
                <a:solidFill>
                  <a:srgbClr val="9900CC"/>
                </a:solidFill>
              </a:rPr>
              <a:t>T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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 .</a:t>
            </a:r>
          </a:p>
          <a:p>
            <a:pPr eaLnBrk="1" hangingPunct="1">
              <a:spcBef>
                <a:spcPct val="30000"/>
              </a:spcBef>
            </a:pPr>
            <a:r>
              <a:rPr lang="en-US" sz="3200" b="1">
                <a:solidFill>
                  <a:srgbClr val="FF0000"/>
                </a:solidFill>
              </a:rPr>
              <a:t>C</a:t>
            </a:r>
            <a:r>
              <a:rPr lang="en-US" sz="2400" b="1">
                <a:solidFill>
                  <a:srgbClr val="FF0000"/>
                </a:solidFill>
              </a:rPr>
              <a:t>ASE</a:t>
            </a:r>
            <a:r>
              <a:rPr lang="en-US" sz="3200" b="1">
                <a:solidFill>
                  <a:srgbClr val="FF0000"/>
                </a:solidFill>
              </a:rPr>
              <a:t> 2</a:t>
            </a:r>
            <a:r>
              <a:rPr lang="en-US" sz="3200">
                <a:solidFill>
                  <a:srgbClr val="FF0000"/>
                </a:solidFill>
              </a:rPr>
              <a:t>:</a:t>
            </a:r>
            <a:r>
              <a:rPr lang="en-US" sz="3200"/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</a:rPr>
              <a:t>Q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 </a:t>
            </a:r>
            <a:r>
              <a:rPr lang="en-US" sz="3200">
                <a:solidFill>
                  <a:srgbClr val="9900CC"/>
                </a:solidFill>
              </a:rPr>
              <a:t>lg</a:t>
            </a:r>
            <a:r>
              <a:rPr lang="en-US" sz="3200" i="1" baseline="30000">
                <a:solidFill>
                  <a:srgbClr val="9900CC"/>
                </a:solidFill>
              </a:rPr>
              <a:t>k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, constant</a:t>
            </a:r>
            <a:r>
              <a:rPr lang="en-US" sz="3200">
                <a:solidFill>
                  <a:srgbClr val="009999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k</a:t>
            </a:r>
            <a:r>
              <a:rPr lang="en-US" sz="32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</a:t>
            </a:r>
            <a:r>
              <a:rPr lang="en-US" sz="3200">
                <a:solidFill>
                  <a:srgbClr val="9900CC"/>
                </a:solidFill>
              </a:rPr>
              <a:t> 0</a:t>
            </a:r>
            <a:r>
              <a:rPr lang="en-US" sz="3200"/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3200">
                <a:sym typeface="Symbol" panose="05050102010706020507" pitchFamily="18" charset="2"/>
              </a:rPr>
              <a:t>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T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</a:rPr>
              <a:t>Q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</a:t>
            </a:r>
            <a:r>
              <a:rPr lang="en-US" sz="3200">
                <a:solidFill>
                  <a:srgbClr val="9900CC"/>
                </a:solidFill>
              </a:rPr>
              <a:t> lg</a:t>
            </a:r>
            <a:r>
              <a:rPr lang="en-US" sz="3200" i="1" baseline="30000">
                <a:solidFill>
                  <a:srgbClr val="9900CC"/>
                </a:solidFill>
              </a:rPr>
              <a:t>k</a:t>
            </a:r>
            <a:r>
              <a:rPr lang="en-US" sz="3200" baseline="30000">
                <a:solidFill>
                  <a:srgbClr val="9900CC"/>
                </a:solidFill>
              </a:rPr>
              <a:t>+1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 .</a:t>
            </a:r>
          </a:p>
          <a:p>
            <a:pPr eaLnBrk="1" hangingPunct="1">
              <a:spcBef>
                <a:spcPct val="30000"/>
              </a:spcBef>
            </a:pPr>
            <a:r>
              <a:rPr lang="en-US" sz="3200" b="1">
                <a:solidFill>
                  <a:srgbClr val="FF0000"/>
                </a:solidFill>
              </a:rPr>
              <a:t>C</a:t>
            </a:r>
            <a:r>
              <a:rPr lang="en-US" sz="2400" b="1">
                <a:solidFill>
                  <a:srgbClr val="FF0000"/>
                </a:solidFill>
              </a:rPr>
              <a:t>ASE</a:t>
            </a:r>
            <a:r>
              <a:rPr lang="en-US" sz="3200" b="1">
                <a:solidFill>
                  <a:srgbClr val="FF0000"/>
                </a:solidFill>
              </a:rPr>
              <a:t> 3</a:t>
            </a:r>
            <a:r>
              <a:rPr lang="en-US" sz="3200">
                <a:solidFill>
                  <a:srgbClr val="FF0000"/>
                </a:solidFill>
              </a:rPr>
              <a:t>:</a:t>
            </a:r>
            <a:r>
              <a:rPr lang="en-US" sz="3200"/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</a:rPr>
              <a:t>W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 baseline="30000">
                <a:solidFill>
                  <a:srgbClr val="9900CC"/>
                </a:solidFill>
              </a:rPr>
              <a:t>log</a:t>
            </a:r>
            <a:r>
              <a:rPr lang="en-US" sz="3200" i="1" baseline="16000">
                <a:solidFill>
                  <a:srgbClr val="9900CC"/>
                </a:solidFill>
              </a:rPr>
              <a:t>b</a:t>
            </a:r>
            <a:r>
              <a:rPr lang="en-US" sz="3200" i="1" baseline="30000">
                <a:solidFill>
                  <a:srgbClr val="9900CC"/>
                </a:solidFill>
              </a:rPr>
              <a:t>a </a:t>
            </a:r>
            <a:r>
              <a:rPr lang="en-US" sz="3200" baseline="30000">
                <a:solidFill>
                  <a:srgbClr val="9900CC"/>
                </a:solidFill>
              </a:rPr>
              <a:t>+ </a:t>
            </a:r>
            <a:r>
              <a:rPr lang="en-US" sz="3200" baseline="30000">
                <a:solidFill>
                  <a:srgbClr val="9900CC"/>
                </a:solidFill>
                <a:latin typeface="Symbol" panose="05050102010706020507" pitchFamily="18" charset="2"/>
              </a:rPr>
              <a:t>e </a:t>
            </a:r>
            <a:r>
              <a:rPr lang="en-US" sz="3200">
                <a:solidFill>
                  <a:srgbClr val="9900CC"/>
                </a:solidFill>
              </a:rPr>
              <a:t>)</a:t>
            </a:r>
            <a:r>
              <a:rPr lang="en-US" sz="3200"/>
              <a:t>, constant </a:t>
            </a:r>
            <a:r>
              <a:rPr lang="en-US" sz="3200">
                <a:solidFill>
                  <a:srgbClr val="9900CC"/>
                </a:solidFill>
                <a:sym typeface="Symbol" panose="05050102010706020507" pitchFamily="18" charset="2"/>
              </a:rPr>
              <a:t></a:t>
            </a:r>
            <a:r>
              <a:rPr lang="en-US" sz="3200">
                <a:solidFill>
                  <a:srgbClr val="9900CC"/>
                </a:solidFill>
              </a:rPr>
              <a:t> &gt; 0</a:t>
            </a:r>
            <a:r>
              <a:rPr lang="en-US" sz="3200"/>
              <a:t>, and regularity condition</a:t>
            </a:r>
            <a:endParaRPr lang="en-US" sz="3200">
              <a:solidFill>
                <a:srgbClr val="009999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sz="3200">
                <a:sym typeface="Symbol" panose="05050102010706020507" pitchFamily="18" charset="2"/>
              </a:rPr>
              <a:t> </a:t>
            </a:r>
            <a:r>
              <a:rPr lang="en-US" sz="3200" i="1">
                <a:solidFill>
                  <a:srgbClr val="9900CC"/>
                </a:solidFill>
              </a:rPr>
              <a:t>T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 = </a:t>
            </a:r>
            <a:r>
              <a:rPr lang="en-US" sz="3200">
                <a:solidFill>
                  <a:srgbClr val="9900CC"/>
                </a:solidFill>
                <a:latin typeface="Symbol" panose="05050102010706020507" pitchFamily="18" charset="2"/>
              </a:rPr>
              <a:t>Q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 i="1">
                <a:solidFill>
                  <a:srgbClr val="9900CC"/>
                </a:solidFill>
              </a:rPr>
              <a:t>f</a:t>
            </a:r>
            <a:r>
              <a:rPr lang="en-US" sz="1800">
                <a:solidFill>
                  <a:srgbClr val="9900CC"/>
                </a:solidFill>
              </a:rPr>
              <a:t> </a:t>
            </a:r>
            <a:r>
              <a:rPr lang="en-US" sz="3200">
                <a:solidFill>
                  <a:srgbClr val="9900CC"/>
                </a:solidFill>
              </a:rPr>
              <a:t>(</a:t>
            </a:r>
            <a:r>
              <a:rPr lang="en-US" sz="3200" i="1">
                <a:solidFill>
                  <a:srgbClr val="9900CC"/>
                </a:solidFill>
              </a:rPr>
              <a:t>n</a:t>
            </a:r>
            <a:r>
              <a:rPr lang="en-US" sz="3200">
                <a:solidFill>
                  <a:srgbClr val="9900CC"/>
                </a:solidFill>
              </a:rPr>
              <a:t>))</a:t>
            </a:r>
            <a:r>
              <a:rPr lang="en-US" sz="3200"/>
              <a:t> .</a:t>
            </a:r>
          </a:p>
        </p:txBody>
      </p:sp>
      <p:sp>
        <p:nvSpPr>
          <p:cNvPr id="609285" name="Rectangle 5"/>
          <p:cNvSpPr>
            <a:spLocks noChangeArrowheads="1"/>
          </p:cNvSpPr>
          <p:nvPr/>
        </p:nvSpPr>
        <p:spPr bwMode="auto">
          <a:xfrm>
            <a:off x="2289175" y="1066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 = </a:t>
            </a:r>
            <a:r>
              <a:rPr lang="en-US" i="1">
                <a:solidFill>
                  <a:srgbClr val="9900CC"/>
                </a:solidFill>
              </a:rPr>
              <a:t>a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 i="1">
                <a:solidFill>
                  <a:srgbClr val="9900CC"/>
                </a:solidFill>
              </a:rPr>
              <a:t>T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/</a:t>
            </a:r>
            <a:r>
              <a:rPr lang="en-US" i="1">
                <a:solidFill>
                  <a:srgbClr val="9900CC"/>
                </a:solidFill>
              </a:rPr>
              <a:t>b</a:t>
            </a:r>
            <a:r>
              <a:rPr lang="en-US">
                <a:solidFill>
                  <a:srgbClr val="9900CC"/>
                </a:solidFill>
              </a:rPr>
              <a:t>) + </a:t>
            </a:r>
            <a:r>
              <a:rPr lang="en-US" i="1">
                <a:solidFill>
                  <a:srgbClr val="9900CC"/>
                </a:solidFill>
              </a:rPr>
              <a:t>f</a:t>
            </a:r>
            <a:r>
              <a:rPr lang="en-US" sz="2000" i="1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9900CC"/>
                </a:solidFill>
              </a:rPr>
              <a:t>(</a:t>
            </a:r>
            <a:r>
              <a:rPr lang="en-US" i="1">
                <a:solidFill>
                  <a:srgbClr val="9900CC"/>
                </a:solidFill>
              </a:rPr>
              <a:t>n</a:t>
            </a:r>
            <a:r>
              <a:rPr lang="en-US">
                <a:solidFill>
                  <a:srgbClr val="9900CC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Tru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False"/>
  <p:tag name="DEFAULTTRANSPARENT" val="False"/>
  <p:tag name="DEFAULTWORKAROUNDTRANSPARENCYBUG" val="False"/>
  <p:tag name="DEFAULTRESOLUTION" val="1200"/>
  <p:tag name="DEFAULTWIDTH" val="348"/>
  <p:tag name="DEFAULTHEIGHT" val="200"/>
  <p:tag name="DEFAULTMAGNIFICATION" val="2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hlink"/>
              </a:solidFill>
            </a14:hiddenFill>
          </a:ext>
          <a:ext uri="{91240B29-F687-4F45-9708-019B960494DF}">
            <a14:hiddenLine xmlns:a14="http://schemas.microsoft.com/office/drawing/2010/main"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hlink"/>
              </a:solidFill>
            </a14:hiddenFill>
          </a:ext>
          <a:ext uri="{91240B29-F687-4F45-9708-019B960494DF}">
            <a14:hiddenLine xmlns:a14="http://schemas.microsoft.com/office/drawing/2010/main"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27857</TotalTime>
  <Words>4573</Words>
  <Application>Microsoft Office PowerPoint</Application>
  <PresentationFormat>On-screen Show (4:3)</PresentationFormat>
  <Paragraphs>1184</Paragraphs>
  <Slides>64</Slides>
  <Notes>63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2" baseType="lpstr">
      <vt:lpstr>Times New Roman</vt:lpstr>
      <vt:lpstr>Arial</vt:lpstr>
      <vt:lpstr>MT Extra</vt:lpstr>
      <vt:lpstr>Arial Black</vt:lpstr>
      <vt:lpstr>Courier New</vt:lpstr>
      <vt:lpstr>cmsy10</vt:lpstr>
      <vt:lpstr>Symbol</vt:lpstr>
      <vt:lpstr>1_Default Design</vt:lpstr>
      <vt:lpstr>LECTURE 2</vt:lpstr>
      <vt:lpstr>Algorithmic Complexity Measures</vt:lpstr>
      <vt:lpstr>Speedup</vt:lpstr>
      <vt:lpstr>Parallelism</vt:lpstr>
      <vt:lpstr>The Master Method</vt:lpstr>
      <vt:lpstr>Master Method — CASE 1</vt:lpstr>
      <vt:lpstr>Master Method — CASE 2</vt:lpstr>
      <vt:lpstr>Master Method — CASE 3</vt:lpstr>
      <vt:lpstr>Master Method Summary</vt:lpstr>
      <vt:lpstr>Master Method Quiz</vt:lpstr>
      <vt:lpstr>LECTURE 2</vt:lpstr>
      <vt:lpstr>Square-Matrix Multiplication</vt:lpstr>
      <vt:lpstr>Recursive Matrix Multiplication</vt:lpstr>
      <vt:lpstr>Matrix Multiply in Pseudo-Cilk</vt:lpstr>
      <vt:lpstr>Matrix Multiply in Pseudo-Cilk</vt:lpstr>
      <vt:lpstr>Matrix Multiply in Pseudo-Cilk</vt:lpstr>
      <vt:lpstr>Matrix Multiply in Pseudo-Cilk</vt:lpstr>
      <vt:lpstr>Work of Matrix Addition</vt:lpstr>
      <vt:lpstr>Span of Matrix Addition</vt:lpstr>
      <vt:lpstr>Work of Matrix Multiplication</vt:lpstr>
      <vt:lpstr>Span of Matrix Multiplication</vt:lpstr>
      <vt:lpstr>Parallelism of Matrix Multiply</vt:lpstr>
      <vt:lpstr>Stack Temporaries</vt:lpstr>
      <vt:lpstr>No-Temp Matrix Multiplication</vt:lpstr>
      <vt:lpstr>Work of No-Temp Multiply</vt:lpstr>
      <vt:lpstr>Span of No-Temp Multiply</vt:lpstr>
      <vt:lpstr>Parallelism of No-Temp Multiply</vt:lpstr>
      <vt:lpstr>Testing Synchronization</vt:lpstr>
      <vt:lpstr>Best of Both Worlds</vt:lpstr>
      <vt:lpstr>Ordinary Matrix Multiplication</vt:lpstr>
      <vt:lpstr>LECTURE 2</vt:lpstr>
      <vt:lpstr>Merging Two Sorted Arrays</vt:lpstr>
      <vt:lpstr>Merge Sort</vt:lpstr>
      <vt:lpstr>Work of Merge Sort</vt:lpstr>
      <vt:lpstr>Span of Merge Sort</vt:lpstr>
      <vt:lpstr>Parallelism of Merge Sort</vt:lpstr>
      <vt:lpstr>Parallel Merge</vt:lpstr>
      <vt:lpstr>Parallel Merge</vt:lpstr>
      <vt:lpstr>Span of P_Merge</vt:lpstr>
      <vt:lpstr>Work of P_Merge</vt:lpstr>
      <vt:lpstr>Analysis of Work Recurrence</vt:lpstr>
      <vt:lpstr>Analysis of Work Recurrence</vt:lpstr>
      <vt:lpstr>Analysis of Work Recurrence</vt:lpstr>
      <vt:lpstr>Parallelism of P_Merge</vt:lpstr>
      <vt:lpstr>Parallel Merge Sort</vt:lpstr>
      <vt:lpstr>Work of Parallel Merge Sort</vt:lpstr>
      <vt:lpstr>Span of Parallel Merge Sort</vt:lpstr>
      <vt:lpstr>Parallelism of Merge Sort</vt:lpstr>
      <vt:lpstr>LECTURE 2</vt:lpstr>
      <vt:lpstr>Tableau Construction</vt:lpstr>
      <vt:lpstr>Recursive Construction</vt:lpstr>
      <vt:lpstr>Recursive Construction</vt:lpstr>
      <vt:lpstr>Recursive Construction</vt:lpstr>
      <vt:lpstr>Analysis of Tableau Construction</vt:lpstr>
      <vt:lpstr>A More-Parallel Construction</vt:lpstr>
      <vt:lpstr>A More-Parallel Construction</vt:lpstr>
      <vt:lpstr>A More-Parallel Construction</vt:lpstr>
      <vt:lpstr>Analysis of Revised Construction</vt:lpstr>
      <vt:lpstr>LECTURE 2</vt:lpstr>
      <vt:lpstr>Key Ideas</vt:lpstr>
      <vt:lpstr>Palindrome</vt:lpstr>
      <vt:lpstr>Palindrome</vt:lpstr>
      <vt:lpstr>Work of Palindrome</vt:lpstr>
      <vt:lpstr>Span of Palindrome</vt:lpstr>
    </vt:vector>
  </TitlesOfParts>
  <Company>MIT Computer Science and Artificial Intelligence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Multithreaded Programming in Cilk</dc:title>
  <dc:subject>Lecture 2</dc:subject>
  <dc:creator>Charles E. Leiserson</dc:creator>
  <cp:keywords/>
  <cp:lastModifiedBy>Admin</cp:lastModifiedBy>
  <cp:revision>549</cp:revision>
  <cp:lastPrinted>1999-04-26T19:24:15Z</cp:lastPrinted>
  <dcterms:created xsi:type="dcterms:W3CDTF">1999-03-09T01:37:56Z</dcterms:created>
  <dcterms:modified xsi:type="dcterms:W3CDTF">2014-03-25T18:55:15Z</dcterms:modified>
</cp:coreProperties>
</file>