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1" r:id="rId3"/>
    <p:sldId id="259" r:id="rId4"/>
    <p:sldId id="282" r:id="rId5"/>
    <p:sldId id="283" r:id="rId6"/>
    <p:sldId id="284" r:id="rId7"/>
    <p:sldId id="285" r:id="rId8"/>
    <p:sldId id="289" r:id="rId9"/>
    <p:sldId id="286" r:id="rId10"/>
    <p:sldId id="290" r:id="rId11"/>
    <p:sldId id="303" r:id="rId12"/>
    <p:sldId id="304" r:id="rId13"/>
    <p:sldId id="287" r:id="rId14"/>
    <p:sldId id="305" r:id="rId15"/>
    <p:sldId id="288" r:id="rId16"/>
    <p:sldId id="291" r:id="rId17"/>
    <p:sldId id="294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0D0"/>
    <a:srgbClr val="F2E4AA"/>
    <a:srgbClr val="E4BB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40" d="100"/>
          <a:sy n="140" d="100"/>
        </p:scale>
        <p:origin x="-138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932" y="-102"/>
      </p:cViewPr>
      <p:guideLst>
        <p:guide orient="horz" pos="3020"/>
        <p:guide pos="23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68275DB-C9CC-4286-8B34-3A1485F738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E7A7F1D-5320-4B0D-8C50-7EBA9463F6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A7F1D-5320-4B0D-8C50-7EBA9463F6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25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5126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7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8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9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0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5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0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7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8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5179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5184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1FF15F-86A1-4505-9762-DB691B6C0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97B21-26C0-40B8-9301-079B8E7AC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FC320-9206-403F-B700-4794CE6AB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5B63A0-3821-4DB2-BA0B-BD4598639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4713-4DA3-48E9-8D4C-75555687B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F536-DD22-4AC2-94B9-D99EBEB88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103E7-A043-4909-8976-3022401CB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C250-386C-45EC-B9C1-910A93723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AEE7-1E9E-4A39-91CF-91DC6E249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2E26-51EA-47B8-836E-F0B417C64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E7B09-79B2-4C0A-A5AE-7BC3C836D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19D70-4757-46B7-8C42-085CDB780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00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23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5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5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Benchmarking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86AADD-8980-4B62-8BB2-277AF136AF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dal.ca/~arc/publications/1-20/paper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600075"/>
          </a:xfrm>
        </p:spPr>
        <p:txBody>
          <a:bodyPr/>
          <a:lstStyle/>
          <a:p>
            <a:r>
              <a:rPr lang="en-US" sz="4000"/>
              <a:t>Benchmarking Parallel Code</a:t>
            </a:r>
          </a:p>
        </p:txBody>
      </p:sp>
      <p:graphicFrame>
        <p:nvGraphicFramePr>
          <p:cNvPr id="3231" name="Object 159"/>
          <p:cNvGraphicFramePr>
            <a:graphicFrameLocks noChangeAspect="1"/>
          </p:cNvGraphicFramePr>
          <p:nvPr/>
        </p:nvGraphicFramePr>
        <p:xfrm>
          <a:off x="4537075" y="1989138"/>
          <a:ext cx="3706813" cy="3889375"/>
        </p:xfrm>
        <a:graphic>
          <a:graphicData uri="http://schemas.openxmlformats.org/presentationml/2006/ole">
            <p:oleObj spid="_x0000_s3231" name="Chart" r:id="rId4" imgW="4429506" imgH="46488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Superlinear</a:t>
            </a:r>
            <a:r>
              <a:rPr lang="en-CA" dirty="0" smtClean="0"/>
              <a:t>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905000"/>
            <a:ext cx="3678560" cy="4114800"/>
          </a:xfrm>
        </p:spPr>
        <p:txBody>
          <a:bodyPr/>
          <a:lstStyle/>
          <a:p>
            <a:r>
              <a:rPr lang="en-CA" dirty="0" smtClean="0"/>
              <a:t>Is this possible?</a:t>
            </a:r>
          </a:p>
          <a:p>
            <a:r>
              <a:rPr lang="en-CA" dirty="0" smtClean="0"/>
              <a:t>Theoretical, No</a:t>
            </a:r>
          </a:p>
          <a:p>
            <a:pPr lvl="1"/>
            <a:r>
              <a:rPr lang="en-CA" dirty="0" smtClean="0"/>
              <a:t>What is T</a:t>
            </a:r>
            <a:r>
              <a:rPr lang="en-CA" baseline="-25000" dirty="0" smtClean="0"/>
              <a:t>1</a:t>
            </a:r>
            <a:r>
              <a:rPr lang="en-CA" dirty="0" smtClean="0"/>
              <a:t>?</a:t>
            </a:r>
          </a:p>
          <a:p>
            <a:r>
              <a:rPr lang="en-CA" dirty="0" smtClean="0"/>
              <a:t>In Practice, yes</a:t>
            </a:r>
          </a:p>
          <a:p>
            <a:pPr lvl="1"/>
            <a:r>
              <a:rPr lang="en-CA" dirty="0" smtClean="0"/>
              <a:t>Cache effects</a:t>
            </a:r>
          </a:p>
          <a:p>
            <a:pPr lvl="1"/>
            <a:r>
              <a:rPr lang="en-CA" sz="2400" dirty="0" smtClean="0"/>
              <a:t>“Relative Speedup” </a:t>
            </a:r>
            <a:r>
              <a:rPr lang="en-CA" sz="2400" dirty="0" smtClean="0"/>
              <a:t>T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= parallel code on 1 process without communications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949375" y="292544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04912" y="508444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47862" y="5255890"/>
            <a:ext cx="1136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processors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20812" y="2565078"/>
            <a:ext cx="1914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fixed data(n,_,_,…)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900162" y="2925440"/>
            <a:ext cx="2160588" cy="2159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05212" y="2780978"/>
            <a:ext cx="6746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linear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941696" y="3547281"/>
            <a:ext cx="2654489" cy="1536510"/>
          </a:xfrm>
          <a:custGeom>
            <a:avLst/>
            <a:gdLst>
              <a:gd name="connsiteX0" fmla="*/ 0 w 2654489"/>
              <a:gd name="connsiteY0" fmla="*/ 1536510 h 1536510"/>
              <a:gd name="connsiteX1" fmla="*/ 388961 w 2654489"/>
              <a:gd name="connsiteY1" fmla="*/ 1072486 h 1536510"/>
              <a:gd name="connsiteX2" fmla="*/ 661916 w 2654489"/>
              <a:gd name="connsiteY2" fmla="*/ 492456 h 1536510"/>
              <a:gd name="connsiteX3" fmla="*/ 1044053 w 2654489"/>
              <a:gd name="connsiteY3" fmla="*/ 212677 h 1536510"/>
              <a:gd name="connsiteX4" fmla="*/ 1398895 w 2654489"/>
              <a:gd name="connsiteY4" fmla="*/ 96671 h 1536510"/>
              <a:gd name="connsiteX5" fmla="*/ 1869743 w 2654489"/>
              <a:gd name="connsiteY5" fmla="*/ 14785 h 1536510"/>
              <a:gd name="connsiteX6" fmla="*/ 2251880 w 2654489"/>
              <a:gd name="connsiteY6" fmla="*/ 7961 h 1536510"/>
              <a:gd name="connsiteX7" fmla="*/ 2654489 w 2654489"/>
              <a:gd name="connsiteY7" fmla="*/ 1137 h 153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4489" h="1536510">
                <a:moveTo>
                  <a:pt x="0" y="1536510"/>
                </a:moveTo>
                <a:cubicBezTo>
                  <a:pt x="139321" y="1391502"/>
                  <a:pt x="278642" y="1246495"/>
                  <a:pt x="388961" y="1072486"/>
                </a:cubicBezTo>
                <a:cubicBezTo>
                  <a:pt x="499280" y="898477"/>
                  <a:pt x="552734" y="635757"/>
                  <a:pt x="661916" y="492456"/>
                </a:cubicBezTo>
                <a:cubicBezTo>
                  <a:pt x="771098" y="349155"/>
                  <a:pt x="921223" y="278641"/>
                  <a:pt x="1044053" y="212677"/>
                </a:cubicBezTo>
                <a:cubicBezTo>
                  <a:pt x="1166883" y="146713"/>
                  <a:pt x="1261280" y="129653"/>
                  <a:pt x="1398895" y="96671"/>
                </a:cubicBezTo>
                <a:cubicBezTo>
                  <a:pt x="1536510" y="63689"/>
                  <a:pt x="1727579" y="29570"/>
                  <a:pt x="1869743" y="14785"/>
                </a:cubicBezTo>
                <a:cubicBezTo>
                  <a:pt x="2011907" y="0"/>
                  <a:pt x="2251880" y="7961"/>
                  <a:pt x="2251880" y="7961"/>
                </a:cubicBezTo>
                <a:lnTo>
                  <a:pt x="2654489" y="113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lie about Speedup?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Cripple the sequential program!</a:t>
            </a:r>
          </a:p>
          <a:p>
            <a:r>
              <a:rPr lang="en-CA" sz="2400" dirty="0" smtClean="0"/>
              <a:t>This is a </a:t>
            </a:r>
            <a:r>
              <a:rPr lang="en-CA" sz="2400" b="1" dirty="0" smtClean="0"/>
              <a:t>*very* </a:t>
            </a:r>
            <a:r>
              <a:rPr lang="en-CA" sz="2400" dirty="0" smtClean="0"/>
              <a:t>common practice </a:t>
            </a:r>
          </a:p>
          <a:p>
            <a:r>
              <a:rPr lang="en-CA" sz="2400" dirty="0" smtClean="0"/>
              <a:t>People compare the performance of their parallel program on p processors to its performance on 1 processor, as if this told you something you care about, when in reality their parallel program on one processor runs *much* slower than the best known sequential program does. </a:t>
            </a:r>
          </a:p>
          <a:p>
            <a:r>
              <a:rPr lang="en-CA" sz="2400" dirty="0" smtClean="0"/>
              <a:t>Moral: </a:t>
            </a:r>
            <a:r>
              <a:rPr lang="en-CA" sz="2400" b="1" dirty="0" smtClean="0"/>
              <a:t>anytime anybody shows you a speedup curve, demand to know what algorithm they're using in the numerator</a:t>
            </a:r>
            <a:r>
              <a:rPr lang="en-CA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 of Speedup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8245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Reduced overhead -- some operations get cheaper because you've got fewer processes per processor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Increasing cache size -- similar to the above: memory latency appears to go down because the total aggregate cache size went up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Latency hiding -- if you have multiple processes per processor, you can do something else while waiting for a slow remote op to complete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Randomization -- simultaneous speculative pursuit of several possible paths to a solution </a:t>
            </a:r>
            <a:br>
              <a:rPr lang="en-CA" sz="2000" dirty="0" smtClean="0"/>
            </a:br>
            <a:endParaRPr lang="en-CA" sz="2000" dirty="0" smtClean="0"/>
          </a:p>
          <a:p>
            <a:r>
              <a:rPr lang="en-CA" sz="2000" dirty="0" smtClean="0"/>
              <a:t>It should be noted that anytime "</a:t>
            </a:r>
            <a:r>
              <a:rPr lang="en-CA" sz="2000" dirty="0" err="1" smtClean="0"/>
              <a:t>superlinear</a:t>
            </a:r>
            <a:r>
              <a:rPr lang="en-CA" sz="2000" dirty="0" smtClean="0"/>
              <a:t>" speedup occurs for reasons 3 or 4, the sequential algorithm could (given free context switches) be made to run faster by mimicking the parallel algorithm.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6084-D4C8-4B34-9515-36353A156421}" type="slidenum">
              <a:rPr lang="en-US"/>
              <a:pPr/>
              <a:t>13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Sizeup</a:t>
            </a:r>
            <a:endParaRPr lang="en-US" dirty="0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187450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1042988" y="42926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576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time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205038" y="4464050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227138" y="1773238"/>
            <a:ext cx="1978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fixed p, data(_,_,…)</a:t>
            </a:r>
          </a:p>
        </p:txBody>
      </p:sp>
      <p:sp>
        <p:nvSpPr>
          <p:cNvPr id="76810" name="Freeform 10"/>
          <p:cNvSpPr>
            <a:spLocks/>
          </p:cNvSpPr>
          <p:nvPr/>
        </p:nvSpPr>
        <p:spPr bwMode="auto">
          <a:xfrm>
            <a:off x="1187450" y="2205038"/>
            <a:ext cx="1752600" cy="2087562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182" y="1225"/>
              </a:cxn>
              <a:cxn ang="0">
                <a:pos x="544" y="907"/>
              </a:cxn>
              <a:cxn ang="0">
                <a:pos x="817" y="590"/>
              </a:cxn>
              <a:cxn ang="0">
                <a:pos x="998" y="272"/>
              </a:cxn>
              <a:cxn ang="0">
                <a:pos x="1089" y="45"/>
              </a:cxn>
              <a:cxn ang="0">
                <a:pos x="1089" y="0"/>
              </a:cxn>
            </a:cxnLst>
            <a:rect l="0" t="0" r="r" b="b"/>
            <a:pathLst>
              <a:path w="1104" h="1315">
                <a:moveTo>
                  <a:pt x="0" y="1315"/>
                </a:moveTo>
                <a:cubicBezTo>
                  <a:pt x="45" y="1304"/>
                  <a:pt x="91" y="1293"/>
                  <a:pt x="182" y="1225"/>
                </a:cubicBezTo>
                <a:cubicBezTo>
                  <a:pt x="273" y="1157"/>
                  <a:pt x="438" y="1013"/>
                  <a:pt x="544" y="907"/>
                </a:cubicBezTo>
                <a:cubicBezTo>
                  <a:pt x="650" y="801"/>
                  <a:pt x="741" y="696"/>
                  <a:pt x="817" y="590"/>
                </a:cubicBezTo>
                <a:cubicBezTo>
                  <a:pt x="893" y="484"/>
                  <a:pt x="953" y="363"/>
                  <a:pt x="998" y="272"/>
                </a:cubicBezTo>
                <a:cubicBezTo>
                  <a:pt x="1043" y="181"/>
                  <a:pt x="1074" y="90"/>
                  <a:pt x="1089" y="45"/>
                </a:cubicBezTo>
                <a:cubicBezTo>
                  <a:pt x="1104" y="0"/>
                  <a:pt x="1096" y="0"/>
                  <a:pt x="108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427538" y="2133600"/>
            <a:ext cx="22225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 happens </a:t>
            </a:r>
          </a:p>
          <a:p>
            <a:r>
              <a:rPr lang="en-US"/>
              <a:t>when n grows?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6084-D4C8-4B34-9515-36353A156421}" type="slidenum">
              <a:rPr lang="en-US"/>
              <a:pPr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Scaleup</a:t>
            </a:r>
            <a:endParaRPr lang="en-US" dirty="0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187450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1042988" y="42926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576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time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204229" y="446405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dirty="0"/>
              <a:t>p</a:t>
            </a:r>
            <a:endParaRPr lang="en-US" sz="1600" dirty="0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124634" y="1773238"/>
            <a:ext cx="21830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fixed </a:t>
            </a:r>
            <a:r>
              <a:rPr lang="en-US" sz="1600" dirty="0" smtClean="0"/>
              <a:t>n/p</a:t>
            </a:r>
            <a:r>
              <a:rPr lang="en-US" sz="1600" dirty="0"/>
              <a:t>, data(_,_,…)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211960" y="2132856"/>
            <a:ext cx="308425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/>
              <a:t>What happens </a:t>
            </a:r>
          </a:p>
          <a:p>
            <a:pPr algn="l"/>
            <a:r>
              <a:rPr lang="en-US" dirty="0"/>
              <a:t>when </a:t>
            </a:r>
            <a:r>
              <a:rPr lang="en-US" dirty="0" smtClean="0"/>
              <a:t>p grows, given a fixed ration n/p?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1276066" y="3100316"/>
            <a:ext cx="2415653" cy="316174"/>
          </a:xfrm>
          <a:custGeom>
            <a:avLst/>
            <a:gdLst>
              <a:gd name="connsiteX0" fmla="*/ 0 w 2415653"/>
              <a:gd name="connsiteY0" fmla="*/ 311624 h 316174"/>
              <a:gd name="connsiteX1" fmla="*/ 368489 w 2415653"/>
              <a:gd name="connsiteY1" fmla="*/ 297977 h 316174"/>
              <a:gd name="connsiteX2" fmla="*/ 689212 w 2415653"/>
              <a:gd name="connsiteY2" fmla="*/ 202442 h 316174"/>
              <a:gd name="connsiteX3" fmla="*/ 1037230 w 2415653"/>
              <a:gd name="connsiteY3" fmla="*/ 147851 h 316174"/>
              <a:gd name="connsiteX4" fmla="*/ 1480782 w 2415653"/>
              <a:gd name="connsiteY4" fmla="*/ 113732 h 316174"/>
              <a:gd name="connsiteX5" fmla="*/ 1917510 w 2415653"/>
              <a:gd name="connsiteY5" fmla="*/ 18197 h 316174"/>
              <a:gd name="connsiteX6" fmla="*/ 2415653 w 2415653"/>
              <a:gd name="connsiteY6" fmla="*/ 4550 h 316174"/>
              <a:gd name="connsiteX7" fmla="*/ 2415653 w 2415653"/>
              <a:gd name="connsiteY7" fmla="*/ 4550 h 31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653" h="316174">
                <a:moveTo>
                  <a:pt x="0" y="311624"/>
                </a:moveTo>
                <a:cubicBezTo>
                  <a:pt x="126810" y="313899"/>
                  <a:pt x="253620" y="316174"/>
                  <a:pt x="368489" y="297977"/>
                </a:cubicBezTo>
                <a:cubicBezTo>
                  <a:pt x="483358" y="279780"/>
                  <a:pt x="577755" y="227463"/>
                  <a:pt x="689212" y="202442"/>
                </a:cubicBezTo>
                <a:cubicBezTo>
                  <a:pt x="800669" y="177421"/>
                  <a:pt x="905302" y="162636"/>
                  <a:pt x="1037230" y="147851"/>
                </a:cubicBezTo>
                <a:cubicBezTo>
                  <a:pt x="1169158" y="133066"/>
                  <a:pt x="1334069" y="135341"/>
                  <a:pt x="1480782" y="113732"/>
                </a:cubicBezTo>
                <a:cubicBezTo>
                  <a:pt x="1627495" y="92123"/>
                  <a:pt x="1761698" y="36394"/>
                  <a:pt x="1917510" y="18197"/>
                </a:cubicBezTo>
                <a:cubicBezTo>
                  <a:pt x="2073322" y="0"/>
                  <a:pt x="2415653" y="4550"/>
                  <a:pt x="2415653" y="4550"/>
                </a:cubicBezTo>
                <a:lnTo>
                  <a:pt x="2415653" y="45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88F24-F73D-4446-AD60-5B01E8409C5F}" type="slidenum">
              <a:rPr lang="en-US"/>
              <a:pPr/>
              <a:t>15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Exploration of data variation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Situation dependent</a:t>
            </a:r>
          </a:p>
          <a:p>
            <a:r>
              <a:rPr lang="en-US" dirty="0" smtClean="0"/>
              <a:t>Let’s </a:t>
            </a:r>
            <a:r>
              <a:rPr lang="en-US" dirty="0"/>
              <a:t>look at an example…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See </a:t>
            </a:r>
            <a:r>
              <a:rPr lang="en-US" dirty="0" smtClean="0">
                <a:hlinkClick r:id="rId3"/>
              </a:rPr>
              <a:t>http://web.cs.dal.ca/~arc/publications/1-20/paper.pdf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600" y="4221088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400" dirty="0" smtClean="0"/>
              <a:t>We have implemented our optimized data partitioning method for shared-nothing data </a:t>
            </a:r>
          </a:p>
          <a:p>
            <a:pPr algn="l"/>
            <a:r>
              <a:rPr lang="en-CA" sz="1400" dirty="0" smtClean="0"/>
              <a:t>cube generation using C++ and the MPI communication library. This implementation</a:t>
            </a:r>
          </a:p>
          <a:p>
            <a:pPr algn="l"/>
            <a:r>
              <a:rPr lang="en-CA" sz="1400" dirty="0" smtClean="0"/>
              <a:t>evolved from (Chen, et.al. 2004), the code base for a fast sequential </a:t>
            </a:r>
            <a:r>
              <a:rPr lang="en-CA" sz="1400" dirty="0" err="1" smtClean="0"/>
              <a:t>Pipesort</a:t>
            </a:r>
            <a:r>
              <a:rPr lang="en-CA" sz="1400" dirty="0" smtClean="0"/>
              <a:t> (</a:t>
            </a:r>
            <a:r>
              <a:rPr lang="en-CA" sz="1400" dirty="0" err="1" smtClean="0"/>
              <a:t>Dehne</a:t>
            </a:r>
            <a:r>
              <a:rPr lang="en-CA" sz="1400" dirty="0" smtClean="0"/>
              <a:t>, et.al. </a:t>
            </a:r>
          </a:p>
          <a:p>
            <a:pPr algn="l"/>
            <a:r>
              <a:rPr lang="en-CA" sz="1400" dirty="0" smtClean="0"/>
              <a:t>2002) and the sequential partial cube method described in (</a:t>
            </a:r>
            <a:r>
              <a:rPr lang="en-CA" sz="1400" dirty="0" err="1" smtClean="0"/>
              <a:t>Dehne</a:t>
            </a:r>
            <a:r>
              <a:rPr lang="en-CA" sz="1400" dirty="0" smtClean="0"/>
              <a:t>, et.al. 2003). Most of the </a:t>
            </a:r>
          </a:p>
          <a:p>
            <a:pPr algn="l"/>
            <a:r>
              <a:rPr lang="en-CA" sz="1400" dirty="0" smtClean="0"/>
              <a:t>required sequential graph algorithms, as well as </a:t>
            </a:r>
            <a:r>
              <a:rPr lang="en-CA" sz="1400" dirty="0" err="1" smtClean="0"/>
              <a:t>da</a:t>
            </a:r>
            <a:r>
              <a:rPr lang="en-CA" sz="1400" dirty="0" smtClean="0"/>
              <a:t> </a:t>
            </a:r>
            <a:r>
              <a:rPr lang="en-CA" sz="1400" dirty="0" err="1" smtClean="0"/>
              <a:t>ta</a:t>
            </a:r>
            <a:r>
              <a:rPr lang="en-CA" sz="1400" dirty="0" smtClean="0"/>
              <a:t> structures like hash tables and graph </a:t>
            </a:r>
          </a:p>
          <a:p>
            <a:pPr algn="l"/>
            <a:r>
              <a:rPr lang="en-CA" sz="1400" dirty="0" smtClean="0"/>
              <a:t>representations, were drawn from the LEDA library (LEDA, 2001).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Describe the implementation: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5576" y="184482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400" dirty="0" smtClean="0"/>
              <a:t>We have implemented our optimized data partitioning method for shared-nothing data </a:t>
            </a:r>
          </a:p>
          <a:p>
            <a:pPr algn="l"/>
            <a:r>
              <a:rPr lang="en-CA" sz="1400" dirty="0" smtClean="0"/>
              <a:t>cube generation using C++ and the MPI communication library. This implementation</a:t>
            </a:r>
          </a:p>
          <a:p>
            <a:pPr algn="l"/>
            <a:r>
              <a:rPr lang="en-CA" sz="1400" dirty="0" smtClean="0"/>
              <a:t>evolved from (Chen, et.al. 2004), the code base for a fast sequential </a:t>
            </a:r>
            <a:r>
              <a:rPr lang="en-CA" sz="1400" dirty="0" err="1" smtClean="0"/>
              <a:t>Pipesort</a:t>
            </a:r>
            <a:r>
              <a:rPr lang="en-CA" sz="1400" dirty="0" smtClean="0"/>
              <a:t> (</a:t>
            </a:r>
            <a:r>
              <a:rPr lang="en-CA" sz="1400" dirty="0" err="1" smtClean="0"/>
              <a:t>Dehne</a:t>
            </a:r>
            <a:r>
              <a:rPr lang="en-CA" sz="1400" dirty="0" smtClean="0"/>
              <a:t>, et.al. </a:t>
            </a:r>
          </a:p>
          <a:p>
            <a:pPr algn="l"/>
            <a:r>
              <a:rPr lang="en-CA" sz="1400" dirty="0" smtClean="0"/>
              <a:t>2002) and the sequential partial cube method described in (</a:t>
            </a:r>
            <a:r>
              <a:rPr lang="en-CA" sz="1400" dirty="0" err="1" smtClean="0"/>
              <a:t>Dehne</a:t>
            </a:r>
            <a:r>
              <a:rPr lang="en-CA" sz="1400" dirty="0" smtClean="0"/>
              <a:t>, et.al. 2003). Most of the </a:t>
            </a:r>
          </a:p>
          <a:p>
            <a:pPr algn="l"/>
            <a:r>
              <a:rPr lang="en-CA" sz="1400" dirty="0" smtClean="0"/>
              <a:t>required sequential graph algorithms, as well as </a:t>
            </a:r>
            <a:r>
              <a:rPr lang="en-CA" sz="1400" dirty="0" err="1" smtClean="0"/>
              <a:t>da</a:t>
            </a:r>
            <a:r>
              <a:rPr lang="en-CA" sz="1400" dirty="0" smtClean="0"/>
              <a:t> </a:t>
            </a:r>
            <a:r>
              <a:rPr lang="en-CA" sz="1400" dirty="0" err="1" smtClean="0"/>
              <a:t>ta</a:t>
            </a:r>
            <a:r>
              <a:rPr lang="en-CA" sz="1400" dirty="0" smtClean="0"/>
              <a:t> structures like hash tables and graph </a:t>
            </a:r>
          </a:p>
          <a:p>
            <a:pPr algn="l"/>
            <a:r>
              <a:rPr lang="en-CA" sz="1400" dirty="0" smtClean="0"/>
              <a:t>representations, were drawn from the LEDA library (LEDA, 2001).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Describe the Machine: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7584" y="184482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Our experimental platform consists of a 32 node Beowulf style cluster with 16 nodes </a:t>
            </a:r>
          </a:p>
          <a:p>
            <a:pPr algn="l"/>
            <a:r>
              <a:rPr lang="en-US" sz="1400" dirty="0" smtClean="0"/>
              <a:t>based on 2.0 GHz Intel Xeon processors and 16 more nodes based on 1.7 GHz Intel Xeon </a:t>
            </a:r>
          </a:p>
          <a:p>
            <a:pPr algn="l"/>
            <a:r>
              <a:rPr lang="en-US" sz="1400" dirty="0" smtClean="0"/>
              <a:t>processors. Each node was equipped with 1 GB RAM, two 40GB 7200 RPM IDE disk </a:t>
            </a:r>
          </a:p>
          <a:p>
            <a:pPr algn="l"/>
            <a:r>
              <a:rPr lang="en-US" sz="1400" dirty="0" smtClean="0"/>
              <a:t>drives and an onboard Inter Pro 1000 XT NIC. Each node was running Linux </a:t>
            </a:r>
            <a:r>
              <a:rPr lang="en-US" sz="1400" dirty="0" err="1" smtClean="0"/>
              <a:t>Redhat</a:t>
            </a:r>
            <a:r>
              <a:rPr lang="en-US" sz="1400" dirty="0" smtClean="0"/>
              <a:t> 7.2 </a:t>
            </a:r>
          </a:p>
          <a:p>
            <a:pPr algn="l"/>
            <a:r>
              <a:rPr lang="en-US" sz="1400" dirty="0" smtClean="0"/>
              <a:t>with </a:t>
            </a:r>
            <a:r>
              <a:rPr lang="en-US" sz="1400" dirty="0" err="1" smtClean="0"/>
              <a:t>gcc</a:t>
            </a:r>
            <a:r>
              <a:rPr lang="en-US" sz="1400" dirty="0" smtClean="0"/>
              <a:t> 2.95.3 and MPI/LAM 6.5.6. as part of a ROCKS cluster distribution. All nodes </a:t>
            </a:r>
          </a:p>
          <a:p>
            <a:pPr algn="l"/>
            <a:r>
              <a:rPr lang="en-US" sz="1400" dirty="0" smtClean="0"/>
              <a:t>were interconnected via a Cisco 6509 </a:t>
            </a:r>
            <a:r>
              <a:rPr lang="en-US" sz="1400" dirty="0" err="1" smtClean="0"/>
              <a:t>GigE</a:t>
            </a:r>
            <a:r>
              <a:rPr lang="en-US" sz="1400" dirty="0" smtClean="0"/>
              <a:t> switch.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Describe how any tuning parameters where defined: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-418847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900" dirty="0" smtClean="0"/>
              <a:t>Our implementation of Algorithm 1 initially runs a performance test to calculate the key </a:t>
            </a:r>
          </a:p>
          <a:p>
            <a:pPr algn="l"/>
            <a:r>
              <a:rPr lang="en-CA" sz="900" dirty="0" smtClean="0"/>
              <a:t>machine specific cost parameters, t</a:t>
            </a:r>
          </a:p>
          <a:p>
            <a:pPr algn="l"/>
            <a:r>
              <a:rPr lang="en-CA" sz="900" dirty="0" smtClean="0"/>
              <a:t>compute</a:t>
            </a:r>
          </a:p>
          <a:p>
            <a:pPr algn="l"/>
            <a:r>
              <a:rPr lang="en-CA" sz="900" dirty="0" smtClean="0"/>
              <a:t>, t</a:t>
            </a:r>
          </a:p>
          <a:p>
            <a:pPr algn="l"/>
            <a:r>
              <a:rPr lang="en-CA" sz="900" dirty="0" smtClean="0"/>
              <a:t>read</a:t>
            </a:r>
          </a:p>
          <a:p>
            <a:pPr algn="l"/>
            <a:r>
              <a:rPr lang="en-CA" sz="900" dirty="0" smtClean="0"/>
              <a:t>, t</a:t>
            </a:r>
          </a:p>
          <a:p>
            <a:pPr algn="l"/>
            <a:r>
              <a:rPr lang="en-CA" sz="900" dirty="0" smtClean="0"/>
              <a:t>write</a:t>
            </a:r>
          </a:p>
          <a:p>
            <a:pPr algn="l"/>
            <a:r>
              <a:rPr lang="en-CA" sz="900" dirty="0" smtClean="0"/>
              <a:t> and t</a:t>
            </a:r>
          </a:p>
          <a:p>
            <a:pPr algn="l"/>
            <a:r>
              <a:rPr lang="en-CA" sz="900" dirty="0" smtClean="0"/>
              <a:t>network</a:t>
            </a:r>
          </a:p>
          <a:p>
            <a:pPr algn="l"/>
            <a:r>
              <a:rPr lang="en-CA" sz="900" dirty="0" smtClean="0"/>
              <a:t>, that drive our optimized </a:t>
            </a:r>
          </a:p>
          <a:p>
            <a:pPr algn="l"/>
            <a:r>
              <a:rPr lang="en-CA" sz="900" dirty="0" smtClean="0"/>
              <a:t>dynamic data partitioning method. On our experimental platform these parameters were as </a:t>
            </a:r>
          </a:p>
          <a:p>
            <a:pPr algn="l"/>
            <a:r>
              <a:rPr lang="en-CA" sz="900" dirty="0" smtClean="0"/>
              <a:t>follows: t</a:t>
            </a:r>
          </a:p>
          <a:p>
            <a:pPr algn="l"/>
            <a:r>
              <a:rPr lang="en-CA" sz="900" dirty="0" smtClean="0"/>
              <a:t>compute=0.0293 microseconds, t</a:t>
            </a:r>
          </a:p>
          <a:p>
            <a:pPr algn="l"/>
            <a:r>
              <a:rPr lang="en-CA" sz="900" dirty="0" smtClean="0"/>
              <a:t>read</a:t>
            </a:r>
          </a:p>
          <a:p>
            <a:pPr algn="l"/>
            <a:r>
              <a:rPr lang="en-CA" sz="900" dirty="0" smtClean="0"/>
              <a:t> = 0.0072 microseconds, </a:t>
            </a:r>
            <a:r>
              <a:rPr lang="en-CA" sz="900" dirty="0" err="1" smtClean="0"/>
              <a:t>twrite</a:t>
            </a:r>
            <a:r>
              <a:rPr lang="en-CA" sz="900" dirty="0" smtClean="0"/>
              <a:t>=0.2730</a:t>
            </a:r>
          </a:p>
          <a:p>
            <a:pPr algn="l"/>
            <a:r>
              <a:rPr lang="en-CA" sz="900" dirty="0" smtClean="0"/>
              <a:t>microseconds. The network parameter,  t</a:t>
            </a:r>
          </a:p>
          <a:p>
            <a:pPr algn="l"/>
            <a:r>
              <a:rPr lang="en-CA" sz="900" dirty="0" smtClean="0"/>
              <a:t>network</a:t>
            </a:r>
          </a:p>
          <a:p>
            <a:pPr algn="l"/>
            <a:r>
              <a:rPr lang="en-CA" sz="900" dirty="0" smtClean="0"/>
              <a:t>, captures the performance characteristics of </a:t>
            </a:r>
          </a:p>
          <a:p>
            <a:pPr algn="l"/>
            <a:r>
              <a:rPr lang="en-CA" sz="900" dirty="0" smtClean="0"/>
              <a:t>the MPI  operation  “</a:t>
            </a:r>
            <a:r>
              <a:rPr lang="en-CA" sz="900" dirty="0" err="1" smtClean="0"/>
              <a:t>MPI_ALL_TO_ALL_v</a:t>
            </a:r>
            <a:r>
              <a:rPr lang="en-CA" sz="900" dirty="0" smtClean="0"/>
              <a:t>” on a fixed amount of data relative to the </a:t>
            </a:r>
          </a:p>
          <a:p>
            <a:pPr algn="l"/>
            <a:r>
              <a:rPr lang="en-CA" sz="900" dirty="0" smtClean="0"/>
              <a:t>number of processors involved in the communication. On our experimental platform,</a:t>
            </a:r>
          </a:p>
          <a:p>
            <a:pPr algn="l"/>
            <a:r>
              <a:rPr lang="en-CA" sz="900" dirty="0" smtClean="0"/>
              <a:t>t</a:t>
            </a:r>
          </a:p>
          <a:p>
            <a:pPr algn="l"/>
            <a:r>
              <a:rPr lang="en-CA" sz="900" dirty="0" smtClean="0"/>
              <a:t>network</a:t>
            </a:r>
          </a:p>
          <a:p>
            <a:pPr algn="l"/>
            <a:r>
              <a:rPr lang="en-CA" sz="900" dirty="0" smtClean="0"/>
              <a:t> = 0.0551, 0.0873, 0.1592, 0.2553, 0.4537, and 0.5445 microseconds for  p = 2, 4, 8, </a:t>
            </a:r>
          </a:p>
          <a:p>
            <a:pPr algn="l"/>
            <a:r>
              <a:rPr lang="en-CA" sz="900" dirty="0" smtClean="0"/>
              <a:t>16, 24, and 32, respectively.</a:t>
            </a:r>
            <a:endParaRPr lang="en-US" sz="9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553450" cy="2876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885E-A94A-4234-87C8-28F99DFBD558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performance characteristics of a parallel code?</a:t>
            </a:r>
          </a:p>
          <a:p>
            <a:endParaRPr lang="en-US"/>
          </a:p>
          <a:p>
            <a:r>
              <a:rPr lang="en-US"/>
              <a:t>What should be measured?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8640960" cy="891952"/>
          </a:xfrm>
        </p:spPr>
        <p:txBody>
          <a:bodyPr/>
          <a:lstStyle/>
          <a:p>
            <a:r>
              <a:rPr lang="en-CA" dirty="0" smtClean="0"/>
              <a:t>Describe the timing methodology: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8315325" cy="16097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Describe Each Experiment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8286750" cy="1200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878" y="5661248"/>
            <a:ext cx="8048625" cy="1009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4572000" cy="2857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916832"/>
            <a:ext cx="4302478" cy="24482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143000"/>
          </a:xfrm>
        </p:spPr>
        <p:txBody>
          <a:bodyPr/>
          <a:lstStyle/>
          <a:p>
            <a:r>
              <a:rPr lang="en-CA" dirty="0" smtClean="0"/>
              <a:t>Analyze the results of each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334375" cy="4781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 at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4711697" cy="524969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 at </a:t>
            </a:r>
            <a:r>
              <a:rPr lang="en-CA" dirty="0" err="1" smtClean="0"/>
              <a:t>Sizeup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4839072" cy="50425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Consider </a:t>
            </a:r>
            <a:r>
              <a:rPr lang="en-CA" dirty="0" err="1" smtClean="0"/>
              <a:t>Scaleup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8184"/>
            <a:ext cx="4757108" cy="55098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Consider Application Specific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890962" cy="21574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113336" cy="21139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938583" cy="4619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Typical Outline of a Parallel Computing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Intro &amp; Motivation</a:t>
            </a:r>
          </a:p>
          <a:p>
            <a:r>
              <a:rPr lang="en-CA" dirty="0" smtClean="0"/>
              <a:t>Description of the Problem</a:t>
            </a:r>
          </a:p>
          <a:p>
            <a:r>
              <a:rPr lang="en-CA" dirty="0" smtClean="0"/>
              <a:t>Description of the Proposed Algorithm</a:t>
            </a:r>
          </a:p>
          <a:p>
            <a:r>
              <a:rPr lang="en-CA" dirty="0" smtClean="0"/>
              <a:t>Analysis of the Proposed Algorithm</a:t>
            </a:r>
          </a:p>
          <a:p>
            <a:r>
              <a:rPr lang="en-CA" dirty="0" smtClean="0"/>
              <a:t>Description of the Implementation</a:t>
            </a:r>
          </a:p>
          <a:p>
            <a:r>
              <a:rPr lang="en-CA" dirty="0" smtClean="0"/>
              <a:t>Performance Evaluation</a:t>
            </a:r>
          </a:p>
          <a:p>
            <a:r>
              <a:rPr lang="en-CA" dirty="0" smtClean="0"/>
              <a:t>Conclusion &amp;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4FF7-C61A-485B-8C29-1B6DCB6EDDFF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Studies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962400" cy="4267200"/>
          </a:xfrm>
        </p:spPr>
        <p:txBody>
          <a:bodyPr/>
          <a:lstStyle/>
          <a:p>
            <a:r>
              <a:rPr lang="en-US" sz="2400"/>
              <a:t>Write a program implementing the algorithm</a:t>
            </a:r>
          </a:p>
          <a:p>
            <a:r>
              <a:rPr lang="en-US" sz="2400"/>
              <a:t>Run the program with inputs of varying size and composition</a:t>
            </a:r>
          </a:p>
          <a:p>
            <a:r>
              <a:rPr lang="en-US" sz="2400"/>
              <a:t>Use “system clock” to get an accurate measure of the actual running time</a:t>
            </a:r>
          </a:p>
          <a:p>
            <a:r>
              <a:rPr lang="en-US" sz="2400"/>
              <a:t>Plot the results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4510088" y="1752600"/>
          <a:ext cx="4429125" cy="4648200"/>
        </p:xfrm>
        <a:graphic>
          <a:graphicData uri="http://schemas.openxmlformats.org/presentationml/2006/ole">
            <p:oleObj spid="_x0000_s8196" name="Chart" r:id="rId4" imgW="4429506" imgH="46488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959-3A44-47BF-A152-D8E1B3E73E43}" type="slidenum">
              <a:rPr lang="en-US"/>
              <a:pPr/>
              <a:t>4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Dimensions</a:t>
            </a:r>
          </a:p>
        </p:txBody>
      </p:sp>
      <p:sp>
        <p:nvSpPr>
          <p:cNvPr id="71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</a:t>
            </a:r>
          </a:p>
          <a:p>
            <a:r>
              <a:rPr lang="en-US"/>
              <a:t>Space</a:t>
            </a:r>
          </a:p>
          <a:p>
            <a:r>
              <a:rPr lang="en-US"/>
              <a:t>Number of processors</a:t>
            </a:r>
          </a:p>
          <a:p>
            <a:r>
              <a:rPr lang="en-US"/>
              <a:t>InputData(n,_,_,_)</a:t>
            </a:r>
          </a:p>
          <a:p>
            <a:r>
              <a:rPr lang="en-US"/>
              <a:t>Results(_,_)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61AC-579A-4D4D-9AC6-982A0CABBD4C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Features of a good experiment?</a:t>
            </a: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features of every good experiment?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30D4-DA47-4572-A765-7E44DE866CF7}" type="slidenum">
              <a:rPr lang="en-US"/>
              <a:pPr/>
              <a:t>6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a good experiment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Reproducibility</a:t>
            </a:r>
          </a:p>
          <a:p>
            <a:r>
              <a:rPr lang="en-US"/>
              <a:t>Quantification of performance</a:t>
            </a:r>
          </a:p>
          <a:p>
            <a:r>
              <a:rPr lang="en-US"/>
              <a:t>Exploration of anomalies</a:t>
            </a:r>
          </a:p>
          <a:p>
            <a:r>
              <a:rPr lang="en-US"/>
              <a:t>Exploration of design choices</a:t>
            </a:r>
          </a:p>
          <a:p>
            <a:r>
              <a:rPr lang="en-US"/>
              <a:t>Capacity to explain deviation from theory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76BB-C35D-4FB5-955E-02241AC15CB1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experiments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 and Speedup</a:t>
            </a:r>
          </a:p>
          <a:p>
            <a:r>
              <a:rPr lang="en-US"/>
              <a:t>Scaleup</a:t>
            </a:r>
          </a:p>
          <a:p>
            <a:r>
              <a:rPr lang="en-US"/>
              <a:t>Exploration of data variation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4713-4DA3-48E9-8D4C-75555687B6E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68735"/>
            <a:ext cx="7943850" cy="5000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Benchmarking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07AB-D81B-40E5-88AC-8182CD9C1363}" type="slidenum">
              <a:rPr lang="en-US"/>
              <a:pPr/>
              <a:t>9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and Speedup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1187450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1042988" y="42926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39750" y="2924175"/>
            <a:ext cx="5762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time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785938" y="4464050"/>
            <a:ext cx="1136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processors</a:t>
            </a:r>
          </a:p>
        </p:txBody>
      </p:sp>
      <p:sp>
        <p:nvSpPr>
          <p:cNvPr id="75784" name="Freeform 8"/>
          <p:cNvSpPr>
            <a:spLocks/>
          </p:cNvSpPr>
          <p:nvPr/>
        </p:nvSpPr>
        <p:spPr bwMode="auto">
          <a:xfrm>
            <a:off x="1331913" y="2276475"/>
            <a:ext cx="2232025" cy="172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499"/>
              </a:cxn>
              <a:cxn ang="0">
                <a:pos x="499" y="907"/>
              </a:cxn>
              <a:cxn ang="0">
                <a:pos x="998" y="1044"/>
              </a:cxn>
              <a:cxn ang="0">
                <a:pos x="1406" y="1089"/>
              </a:cxn>
            </a:cxnLst>
            <a:rect l="0" t="0" r="r" b="b"/>
            <a:pathLst>
              <a:path w="1406" h="1089">
                <a:moveTo>
                  <a:pt x="0" y="0"/>
                </a:moveTo>
                <a:cubicBezTo>
                  <a:pt x="4" y="174"/>
                  <a:pt x="8" y="348"/>
                  <a:pt x="91" y="499"/>
                </a:cubicBezTo>
                <a:cubicBezTo>
                  <a:pt x="174" y="650"/>
                  <a:pt x="348" y="816"/>
                  <a:pt x="499" y="907"/>
                </a:cubicBezTo>
                <a:cubicBezTo>
                  <a:pt x="650" y="998"/>
                  <a:pt x="847" y="1014"/>
                  <a:pt x="998" y="1044"/>
                </a:cubicBezTo>
                <a:cubicBezTo>
                  <a:pt x="1149" y="1074"/>
                  <a:pt x="1338" y="1082"/>
                  <a:pt x="1406" y="108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258888" y="1773238"/>
            <a:ext cx="1914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fixed data(n,_,_,…)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644008" y="21336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4476750" y="42926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635375" y="2924175"/>
            <a:ext cx="938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speedup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219700" y="4464050"/>
            <a:ext cx="1136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processors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692650" y="1773238"/>
            <a:ext cx="1914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fixed data(n,_,_,…)</a:t>
            </a:r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V="1">
            <a:off x="4572000" y="2206104"/>
            <a:ext cx="2160588" cy="2159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877050" y="1989138"/>
            <a:ext cx="6746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linear</a:t>
            </a:r>
          </a:p>
        </p:txBody>
      </p:sp>
      <p:sp>
        <p:nvSpPr>
          <p:cNvPr id="75794" name="Freeform 18"/>
          <p:cNvSpPr>
            <a:spLocks/>
          </p:cNvSpPr>
          <p:nvPr/>
        </p:nvSpPr>
        <p:spPr bwMode="auto">
          <a:xfrm>
            <a:off x="4643438" y="2997200"/>
            <a:ext cx="2160587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318" y="544"/>
              </a:cxn>
              <a:cxn ang="0">
                <a:pos x="545" y="408"/>
              </a:cxn>
              <a:cxn ang="0">
                <a:pos x="862" y="227"/>
              </a:cxn>
              <a:cxn ang="0">
                <a:pos x="1225" y="45"/>
              </a:cxn>
              <a:cxn ang="0">
                <a:pos x="1361" y="0"/>
              </a:cxn>
            </a:cxnLst>
            <a:rect l="0" t="0" r="r" b="b"/>
            <a:pathLst>
              <a:path w="1361" h="816">
                <a:moveTo>
                  <a:pt x="0" y="816"/>
                </a:moveTo>
                <a:cubicBezTo>
                  <a:pt x="113" y="714"/>
                  <a:pt x="227" y="612"/>
                  <a:pt x="318" y="544"/>
                </a:cubicBezTo>
                <a:cubicBezTo>
                  <a:pt x="409" y="476"/>
                  <a:pt x="454" y="461"/>
                  <a:pt x="545" y="408"/>
                </a:cubicBezTo>
                <a:cubicBezTo>
                  <a:pt x="636" y="355"/>
                  <a:pt x="749" y="287"/>
                  <a:pt x="862" y="227"/>
                </a:cubicBezTo>
                <a:cubicBezTo>
                  <a:pt x="975" y="167"/>
                  <a:pt x="1142" y="83"/>
                  <a:pt x="1225" y="45"/>
                </a:cubicBezTo>
                <a:cubicBezTo>
                  <a:pt x="1308" y="7"/>
                  <a:pt x="1338" y="7"/>
                  <a:pt x="136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1299193" y="2228473"/>
            <a:ext cx="72008" cy="7200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486944" y="3105799"/>
            <a:ext cx="72008" cy="7200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85755" y="3446585"/>
            <a:ext cx="72008" cy="7200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399964" y="3799529"/>
            <a:ext cx="72008" cy="7200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561202" y="3974958"/>
            <a:ext cx="72008" cy="7200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647063" y="3436962"/>
            <a:ext cx="3200400" cy="855259"/>
          </a:xfrm>
          <a:custGeom>
            <a:avLst/>
            <a:gdLst>
              <a:gd name="connsiteX0" fmla="*/ 0 w 3200400"/>
              <a:gd name="connsiteY0" fmla="*/ 855259 h 855259"/>
              <a:gd name="connsiteX1" fmla="*/ 279779 w 3200400"/>
              <a:gd name="connsiteY1" fmla="*/ 623247 h 855259"/>
              <a:gd name="connsiteX2" fmla="*/ 504967 w 3200400"/>
              <a:gd name="connsiteY2" fmla="*/ 466298 h 855259"/>
              <a:gd name="connsiteX3" fmla="*/ 784746 w 3200400"/>
              <a:gd name="connsiteY3" fmla="*/ 343468 h 855259"/>
              <a:gd name="connsiteX4" fmla="*/ 1228298 w 3200400"/>
              <a:gd name="connsiteY4" fmla="*/ 193342 h 855259"/>
              <a:gd name="connsiteX5" fmla="*/ 1692322 w 3200400"/>
              <a:gd name="connsiteY5" fmla="*/ 70513 h 855259"/>
              <a:gd name="connsiteX6" fmla="*/ 2204113 w 3200400"/>
              <a:gd name="connsiteY6" fmla="*/ 2274 h 855259"/>
              <a:gd name="connsiteX7" fmla="*/ 2674961 w 3200400"/>
              <a:gd name="connsiteY7" fmla="*/ 84160 h 855259"/>
              <a:gd name="connsiteX8" fmla="*/ 3200400 w 3200400"/>
              <a:gd name="connsiteY8" fmla="*/ 309348 h 855259"/>
              <a:gd name="connsiteX9" fmla="*/ 3200400 w 3200400"/>
              <a:gd name="connsiteY9" fmla="*/ 309348 h 85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0400" h="855259">
                <a:moveTo>
                  <a:pt x="0" y="855259"/>
                </a:moveTo>
                <a:cubicBezTo>
                  <a:pt x="97809" y="771666"/>
                  <a:pt x="195618" y="688074"/>
                  <a:pt x="279779" y="623247"/>
                </a:cubicBezTo>
                <a:cubicBezTo>
                  <a:pt x="363940" y="558420"/>
                  <a:pt x="420806" y="512928"/>
                  <a:pt x="504967" y="466298"/>
                </a:cubicBezTo>
                <a:cubicBezTo>
                  <a:pt x="589128" y="419668"/>
                  <a:pt x="664191" y="388961"/>
                  <a:pt x="784746" y="343468"/>
                </a:cubicBezTo>
                <a:cubicBezTo>
                  <a:pt x="905301" y="297975"/>
                  <a:pt x="1077035" y="238835"/>
                  <a:pt x="1228298" y="193342"/>
                </a:cubicBezTo>
                <a:cubicBezTo>
                  <a:pt x="1379561" y="147849"/>
                  <a:pt x="1529686" y="102358"/>
                  <a:pt x="1692322" y="70513"/>
                </a:cubicBezTo>
                <a:cubicBezTo>
                  <a:pt x="1854958" y="38668"/>
                  <a:pt x="2040340" y="0"/>
                  <a:pt x="2204113" y="2274"/>
                </a:cubicBezTo>
                <a:cubicBezTo>
                  <a:pt x="2367886" y="4549"/>
                  <a:pt x="2508913" y="32981"/>
                  <a:pt x="2674961" y="84160"/>
                </a:cubicBezTo>
                <a:cubicBezTo>
                  <a:pt x="2841009" y="135339"/>
                  <a:pt x="3200400" y="309348"/>
                  <a:pt x="3200400" y="309348"/>
                </a:cubicBezTo>
                <a:lnTo>
                  <a:pt x="3200400" y="309348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1236</TotalTime>
  <Words>964</Words>
  <Application>Microsoft Office PowerPoint</Application>
  <PresentationFormat>On-screen Show (4:3)</PresentationFormat>
  <Paragraphs>214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Times New Roman</vt:lpstr>
      <vt:lpstr>Tahoma</vt:lpstr>
      <vt:lpstr>Wingdings</vt:lpstr>
      <vt:lpstr>Blueprint</vt:lpstr>
      <vt:lpstr>Microsoft Graph 2000 Chart</vt:lpstr>
      <vt:lpstr>Benchmarking Parallel Code</vt:lpstr>
      <vt:lpstr>Benchmarking</vt:lpstr>
      <vt:lpstr>Experimental Studies</vt:lpstr>
      <vt:lpstr>Experimental Dimensions</vt:lpstr>
      <vt:lpstr>Features of a good experiment?</vt:lpstr>
      <vt:lpstr>Features of a good experiment</vt:lpstr>
      <vt:lpstr>Types of experiments</vt:lpstr>
      <vt:lpstr>Speedup</vt:lpstr>
      <vt:lpstr>Time and Speedup</vt:lpstr>
      <vt:lpstr>Superlinear Speedup</vt:lpstr>
      <vt:lpstr>How to lie about Speedup?</vt:lpstr>
      <vt:lpstr>Sources of Speedup Anomalies</vt:lpstr>
      <vt:lpstr>Sizeup</vt:lpstr>
      <vt:lpstr>Scaleup</vt:lpstr>
      <vt:lpstr>Exploration of data variation</vt:lpstr>
      <vt:lpstr>Example of Benchmarking</vt:lpstr>
      <vt:lpstr>Describe the implementation:</vt:lpstr>
      <vt:lpstr>Describe the Machine:</vt:lpstr>
      <vt:lpstr>Describe how any tuning parameters where defined:</vt:lpstr>
      <vt:lpstr>Describe the timing methodology:</vt:lpstr>
      <vt:lpstr>Describe Each Experiment</vt:lpstr>
      <vt:lpstr>Analyze the results of each experiment</vt:lpstr>
      <vt:lpstr>Look at Speedup</vt:lpstr>
      <vt:lpstr>Look at Sizeup</vt:lpstr>
      <vt:lpstr>Consider Scaleup</vt:lpstr>
      <vt:lpstr>Consider Application Specific Parameters</vt:lpstr>
      <vt:lpstr>Typical Outline of a Parallel Computing Paper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Andrew Rau-Chaplin</cp:lastModifiedBy>
  <cp:revision>150</cp:revision>
  <dcterms:created xsi:type="dcterms:W3CDTF">2002-01-21T02:22:10Z</dcterms:created>
  <dcterms:modified xsi:type="dcterms:W3CDTF">2012-02-16T02:52:33Z</dcterms:modified>
</cp:coreProperties>
</file>