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2" r:id="rId3"/>
    <p:sldId id="281" r:id="rId4"/>
    <p:sldId id="258" r:id="rId5"/>
    <p:sldId id="259" r:id="rId6"/>
    <p:sldId id="313" r:id="rId7"/>
    <p:sldId id="260" r:id="rId8"/>
    <p:sldId id="261" r:id="rId9"/>
    <p:sldId id="282" r:id="rId10"/>
    <p:sldId id="264" r:id="rId11"/>
    <p:sldId id="265" r:id="rId12"/>
    <p:sldId id="266" r:id="rId13"/>
    <p:sldId id="267" r:id="rId14"/>
    <p:sldId id="284" r:id="rId15"/>
    <p:sldId id="268" r:id="rId16"/>
    <p:sldId id="269" r:id="rId17"/>
    <p:sldId id="270" r:id="rId18"/>
    <p:sldId id="286" r:id="rId19"/>
    <p:sldId id="274" r:id="rId20"/>
    <p:sldId id="271" r:id="rId21"/>
    <p:sldId id="283" r:id="rId22"/>
    <p:sldId id="273" r:id="rId23"/>
    <p:sldId id="275" r:id="rId24"/>
    <p:sldId id="276" r:id="rId25"/>
    <p:sldId id="285" r:id="rId26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0D0"/>
    <a:srgbClr val="F2E4AA"/>
    <a:srgbClr val="000000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32" y="-102"/>
      </p:cViewPr>
      <p:guideLst>
        <p:guide orient="horz" pos="3020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fld id="{17A96475-75C8-4096-A83A-C1D46B4C6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fld id="{BF72AD6E-60AA-48AF-B07A-BE8014202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97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50E36-8D80-4C30-B0AB-DCB5E48B9FE9}" type="slidenum">
              <a:rPr lang="en-US"/>
              <a:pPr/>
              <a:t>11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60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4156F-87DF-4156-B482-4F872169C877}" type="slidenum">
              <a:rPr lang="en-US"/>
              <a:pPr/>
              <a:t>24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390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1781F-B62B-4E90-A26D-943CF3321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395B-7943-43A0-9029-0AD247936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A648-3DFC-4EC8-95AE-8CD9F0C19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BD718-BB43-45A2-B722-7DDB2145F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BD8B7-C9AF-4D80-9809-5C01E2A91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ADC2-2235-4013-B002-8106FD555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F1A5-940A-414E-B84B-2B041474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E88BB-5254-4510-982E-117A38AF3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2728-5F2F-4948-866D-68D92095B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484F3-7B5E-4722-BA8F-F871E1A00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EA911-EF13-48FA-82DD-B957D0BBE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1602-3B85-4121-A86F-A04325B04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718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  <p:grpSp>
            <p:nvGrpSpPr>
              <p:cNvPr id="718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717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17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Parallel Analysis of Algorithms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E69655-E2D3-4E12-B1DC-1EAF9AB6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 of Performance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4503738" y="4819650"/>
            <a:ext cx="135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Algorithm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3038475" y="481806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Times" pitchFamily="18" charset="0"/>
              </a:rPr>
              <a:t>Input</a:t>
            </a:r>
            <a:endParaRPr lang="en-US"/>
          </a:p>
        </p:txBody>
      </p:sp>
      <p:grpSp>
        <p:nvGrpSpPr>
          <p:cNvPr id="9221" name="Group 158"/>
          <p:cNvGrpSpPr>
            <a:grpSpLocks/>
          </p:cNvGrpSpPr>
          <p:nvPr/>
        </p:nvGrpSpPr>
        <p:grpSpPr bwMode="auto">
          <a:xfrm>
            <a:off x="6342063" y="3576638"/>
            <a:ext cx="1236662" cy="976312"/>
            <a:chOff x="4193" y="2328"/>
            <a:chExt cx="779" cy="615"/>
          </a:xfrm>
        </p:grpSpPr>
        <p:sp>
          <p:nvSpPr>
            <p:cNvPr id="9286" name="Freeform 12"/>
            <p:cNvSpPr>
              <a:spLocks/>
            </p:cNvSpPr>
            <p:nvPr/>
          </p:nvSpPr>
          <p:spPr bwMode="auto">
            <a:xfrm>
              <a:off x="4862" y="2823"/>
              <a:ext cx="65" cy="88"/>
            </a:xfrm>
            <a:custGeom>
              <a:avLst/>
              <a:gdLst>
                <a:gd name="T0" fmla="*/ 0 w 65"/>
                <a:gd name="T1" fmla="*/ 0 h 88"/>
                <a:gd name="T2" fmla="*/ 6 w 65"/>
                <a:gd name="T3" fmla="*/ 56 h 88"/>
                <a:gd name="T4" fmla="*/ 6 w 65"/>
                <a:gd name="T5" fmla="*/ 80 h 88"/>
                <a:gd name="T6" fmla="*/ 26 w 65"/>
                <a:gd name="T7" fmla="*/ 88 h 88"/>
                <a:gd name="T8" fmla="*/ 32 w 65"/>
                <a:gd name="T9" fmla="*/ 80 h 88"/>
                <a:gd name="T10" fmla="*/ 45 w 65"/>
                <a:gd name="T11" fmla="*/ 88 h 88"/>
                <a:gd name="T12" fmla="*/ 65 w 65"/>
                <a:gd name="T13" fmla="*/ 80 h 88"/>
                <a:gd name="T14" fmla="*/ 58 w 65"/>
                <a:gd name="T15" fmla="*/ 64 h 88"/>
                <a:gd name="T16" fmla="*/ 65 w 65"/>
                <a:gd name="T17" fmla="*/ 0 h 88"/>
                <a:gd name="T18" fmla="*/ 52 w 65"/>
                <a:gd name="T19" fmla="*/ 8 h 88"/>
                <a:gd name="T20" fmla="*/ 0 w 65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"/>
                <a:gd name="T34" fmla="*/ 0 h 88"/>
                <a:gd name="T35" fmla="*/ 65 w 65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" h="88">
                  <a:moveTo>
                    <a:pt x="0" y="0"/>
                  </a:moveTo>
                  <a:lnTo>
                    <a:pt x="6" y="56"/>
                  </a:lnTo>
                  <a:lnTo>
                    <a:pt x="6" y="80"/>
                  </a:lnTo>
                  <a:lnTo>
                    <a:pt x="26" y="88"/>
                  </a:lnTo>
                  <a:lnTo>
                    <a:pt x="32" y="80"/>
                  </a:lnTo>
                  <a:lnTo>
                    <a:pt x="45" y="88"/>
                  </a:lnTo>
                  <a:lnTo>
                    <a:pt x="65" y="80"/>
                  </a:lnTo>
                  <a:lnTo>
                    <a:pt x="58" y="64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7" name="Freeform 13"/>
            <p:cNvSpPr>
              <a:spLocks/>
            </p:cNvSpPr>
            <p:nvPr/>
          </p:nvSpPr>
          <p:spPr bwMode="auto">
            <a:xfrm>
              <a:off x="4907" y="2376"/>
              <a:ext cx="39" cy="56"/>
            </a:xfrm>
            <a:custGeom>
              <a:avLst/>
              <a:gdLst>
                <a:gd name="T0" fmla="*/ 0 w 39"/>
                <a:gd name="T1" fmla="*/ 8 h 56"/>
                <a:gd name="T2" fmla="*/ 7 w 39"/>
                <a:gd name="T3" fmla="*/ 0 h 56"/>
                <a:gd name="T4" fmla="*/ 20 w 39"/>
                <a:gd name="T5" fmla="*/ 8 h 56"/>
                <a:gd name="T6" fmla="*/ 33 w 39"/>
                <a:gd name="T7" fmla="*/ 24 h 56"/>
                <a:gd name="T8" fmla="*/ 39 w 39"/>
                <a:gd name="T9" fmla="*/ 32 h 56"/>
                <a:gd name="T10" fmla="*/ 33 w 39"/>
                <a:gd name="T11" fmla="*/ 56 h 56"/>
                <a:gd name="T12" fmla="*/ 26 w 39"/>
                <a:gd name="T13" fmla="*/ 48 h 56"/>
                <a:gd name="T14" fmla="*/ 20 w 39"/>
                <a:gd name="T15" fmla="*/ 40 h 56"/>
                <a:gd name="T16" fmla="*/ 13 w 39"/>
                <a:gd name="T17" fmla="*/ 16 h 56"/>
                <a:gd name="T18" fmla="*/ 0 w 39"/>
                <a:gd name="T19" fmla="*/ 8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56"/>
                <a:gd name="T32" fmla="*/ 39 w 39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56">
                  <a:moveTo>
                    <a:pt x="0" y="8"/>
                  </a:moveTo>
                  <a:lnTo>
                    <a:pt x="7" y="0"/>
                  </a:lnTo>
                  <a:lnTo>
                    <a:pt x="20" y="8"/>
                  </a:lnTo>
                  <a:lnTo>
                    <a:pt x="33" y="24"/>
                  </a:lnTo>
                  <a:lnTo>
                    <a:pt x="39" y="32"/>
                  </a:lnTo>
                  <a:lnTo>
                    <a:pt x="33" y="56"/>
                  </a:lnTo>
                  <a:lnTo>
                    <a:pt x="26" y="48"/>
                  </a:lnTo>
                  <a:lnTo>
                    <a:pt x="20" y="40"/>
                  </a:lnTo>
                  <a:lnTo>
                    <a:pt x="13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8" name="Freeform 14"/>
            <p:cNvSpPr>
              <a:spLocks/>
            </p:cNvSpPr>
            <p:nvPr/>
          </p:nvSpPr>
          <p:spPr bwMode="auto">
            <a:xfrm>
              <a:off x="4842" y="2352"/>
              <a:ext cx="72" cy="96"/>
            </a:xfrm>
            <a:custGeom>
              <a:avLst/>
              <a:gdLst>
                <a:gd name="T0" fmla="*/ 13 w 72"/>
                <a:gd name="T1" fmla="*/ 40 h 96"/>
                <a:gd name="T2" fmla="*/ 7 w 72"/>
                <a:gd name="T3" fmla="*/ 32 h 96"/>
                <a:gd name="T4" fmla="*/ 0 w 72"/>
                <a:gd name="T5" fmla="*/ 40 h 96"/>
                <a:gd name="T6" fmla="*/ 0 w 72"/>
                <a:gd name="T7" fmla="*/ 56 h 96"/>
                <a:gd name="T8" fmla="*/ 13 w 72"/>
                <a:gd name="T9" fmla="*/ 56 h 96"/>
                <a:gd name="T10" fmla="*/ 20 w 72"/>
                <a:gd name="T11" fmla="*/ 80 h 96"/>
                <a:gd name="T12" fmla="*/ 46 w 72"/>
                <a:gd name="T13" fmla="*/ 96 h 96"/>
                <a:gd name="T14" fmla="*/ 59 w 72"/>
                <a:gd name="T15" fmla="*/ 96 h 96"/>
                <a:gd name="T16" fmla="*/ 65 w 72"/>
                <a:gd name="T17" fmla="*/ 72 h 96"/>
                <a:gd name="T18" fmla="*/ 72 w 72"/>
                <a:gd name="T19" fmla="*/ 48 h 96"/>
                <a:gd name="T20" fmla="*/ 65 w 72"/>
                <a:gd name="T21" fmla="*/ 16 h 96"/>
                <a:gd name="T22" fmla="*/ 39 w 72"/>
                <a:gd name="T23" fmla="*/ 0 h 96"/>
                <a:gd name="T24" fmla="*/ 20 w 72"/>
                <a:gd name="T25" fmla="*/ 16 h 96"/>
                <a:gd name="T26" fmla="*/ 13 w 72"/>
                <a:gd name="T27" fmla="*/ 40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"/>
                <a:gd name="T43" fmla="*/ 0 h 96"/>
                <a:gd name="T44" fmla="*/ 72 w 72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" h="96">
                  <a:moveTo>
                    <a:pt x="13" y="40"/>
                  </a:moveTo>
                  <a:lnTo>
                    <a:pt x="7" y="32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20" y="80"/>
                  </a:lnTo>
                  <a:lnTo>
                    <a:pt x="46" y="96"/>
                  </a:lnTo>
                  <a:lnTo>
                    <a:pt x="59" y="96"/>
                  </a:lnTo>
                  <a:lnTo>
                    <a:pt x="65" y="72"/>
                  </a:lnTo>
                  <a:lnTo>
                    <a:pt x="72" y="48"/>
                  </a:lnTo>
                  <a:lnTo>
                    <a:pt x="65" y="16"/>
                  </a:lnTo>
                  <a:lnTo>
                    <a:pt x="39" y="0"/>
                  </a:lnTo>
                  <a:lnTo>
                    <a:pt x="20" y="16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9" name="Freeform 15"/>
            <p:cNvSpPr>
              <a:spLocks/>
            </p:cNvSpPr>
            <p:nvPr/>
          </p:nvSpPr>
          <p:spPr bwMode="auto">
            <a:xfrm>
              <a:off x="4836" y="2328"/>
              <a:ext cx="84" cy="80"/>
            </a:xfrm>
            <a:custGeom>
              <a:avLst/>
              <a:gdLst>
                <a:gd name="T0" fmla="*/ 78 w 84"/>
                <a:gd name="T1" fmla="*/ 48 h 80"/>
                <a:gd name="T2" fmla="*/ 84 w 84"/>
                <a:gd name="T3" fmla="*/ 40 h 80"/>
                <a:gd name="T4" fmla="*/ 84 w 84"/>
                <a:gd name="T5" fmla="*/ 24 h 80"/>
                <a:gd name="T6" fmla="*/ 71 w 84"/>
                <a:gd name="T7" fmla="*/ 16 h 80"/>
                <a:gd name="T8" fmla="*/ 58 w 84"/>
                <a:gd name="T9" fmla="*/ 0 h 80"/>
                <a:gd name="T10" fmla="*/ 39 w 84"/>
                <a:gd name="T11" fmla="*/ 0 h 80"/>
                <a:gd name="T12" fmla="*/ 19 w 84"/>
                <a:gd name="T13" fmla="*/ 0 h 80"/>
                <a:gd name="T14" fmla="*/ 19 w 84"/>
                <a:gd name="T15" fmla="*/ 16 h 80"/>
                <a:gd name="T16" fmla="*/ 6 w 84"/>
                <a:gd name="T17" fmla="*/ 16 h 80"/>
                <a:gd name="T18" fmla="*/ 0 w 84"/>
                <a:gd name="T19" fmla="*/ 48 h 80"/>
                <a:gd name="T20" fmla="*/ 0 w 84"/>
                <a:gd name="T21" fmla="*/ 72 h 80"/>
                <a:gd name="T22" fmla="*/ 6 w 84"/>
                <a:gd name="T23" fmla="*/ 80 h 80"/>
                <a:gd name="T24" fmla="*/ 6 w 84"/>
                <a:gd name="T25" fmla="*/ 64 h 80"/>
                <a:gd name="T26" fmla="*/ 13 w 84"/>
                <a:gd name="T27" fmla="*/ 56 h 80"/>
                <a:gd name="T28" fmla="*/ 19 w 84"/>
                <a:gd name="T29" fmla="*/ 64 h 80"/>
                <a:gd name="T30" fmla="*/ 26 w 84"/>
                <a:gd name="T31" fmla="*/ 40 h 80"/>
                <a:gd name="T32" fmla="*/ 45 w 84"/>
                <a:gd name="T33" fmla="*/ 24 h 80"/>
                <a:gd name="T34" fmla="*/ 71 w 84"/>
                <a:gd name="T35" fmla="*/ 40 h 80"/>
                <a:gd name="T36" fmla="*/ 78 w 84"/>
                <a:gd name="T37" fmla="*/ 48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4"/>
                <a:gd name="T58" fmla="*/ 0 h 80"/>
                <a:gd name="T59" fmla="*/ 84 w 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4" h="80">
                  <a:moveTo>
                    <a:pt x="78" y="48"/>
                  </a:moveTo>
                  <a:lnTo>
                    <a:pt x="84" y="40"/>
                  </a:lnTo>
                  <a:lnTo>
                    <a:pt x="84" y="24"/>
                  </a:lnTo>
                  <a:lnTo>
                    <a:pt x="71" y="16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6" y="80"/>
                  </a:lnTo>
                  <a:lnTo>
                    <a:pt x="6" y="64"/>
                  </a:lnTo>
                  <a:lnTo>
                    <a:pt x="13" y="56"/>
                  </a:lnTo>
                  <a:lnTo>
                    <a:pt x="19" y="64"/>
                  </a:lnTo>
                  <a:lnTo>
                    <a:pt x="26" y="40"/>
                  </a:lnTo>
                  <a:lnTo>
                    <a:pt x="45" y="24"/>
                  </a:lnTo>
                  <a:lnTo>
                    <a:pt x="71" y="40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0" name="Freeform 16"/>
            <p:cNvSpPr>
              <a:spLocks/>
            </p:cNvSpPr>
            <p:nvPr/>
          </p:nvSpPr>
          <p:spPr bwMode="auto">
            <a:xfrm>
              <a:off x="4803" y="2376"/>
              <a:ext cx="33" cy="56"/>
            </a:xfrm>
            <a:custGeom>
              <a:avLst/>
              <a:gdLst>
                <a:gd name="T0" fmla="*/ 33 w 33"/>
                <a:gd name="T1" fmla="*/ 16 h 56"/>
                <a:gd name="T2" fmla="*/ 33 w 33"/>
                <a:gd name="T3" fmla="*/ 0 h 56"/>
                <a:gd name="T4" fmla="*/ 20 w 33"/>
                <a:gd name="T5" fmla="*/ 8 h 56"/>
                <a:gd name="T6" fmla="*/ 0 w 33"/>
                <a:gd name="T7" fmla="*/ 24 h 56"/>
                <a:gd name="T8" fmla="*/ 0 w 33"/>
                <a:gd name="T9" fmla="*/ 40 h 56"/>
                <a:gd name="T10" fmla="*/ 0 w 33"/>
                <a:gd name="T11" fmla="*/ 56 h 56"/>
                <a:gd name="T12" fmla="*/ 13 w 33"/>
                <a:gd name="T13" fmla="*/ 56 h 56"/>
                <a:gd name="T14" fmla="*/ 13 w 33"/>
                <a:gd name="T15" fmla="*/ 40 h 56"/>
                <a:gd name="T16" fmla="*/ 26 w 33"/>
                <a:gd name="T17" fmla="*/ 16 h 56"/>
                <a:gd name="T18" fmla="*/ 33 w 33"/>
                <a:gd name="T19" fmla="*/ 1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56"/>
                <a:gd name="T32" fmla="*/ 33 w 3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56">
                  <a:moveTo>
                    <a:pt x="33" y="16"/>
                  </a:moveTo>
                  <a:lnTo>
                    <a:pt x="33" y="0"/>
                  </a:lnTo>
                  <a:lnTo>
                    <a:pt x="2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26" y="16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1" name="Freeform 17"/>
            <p:cNvSpPr>
              <a:spLocks/>
            </p:cNvSpPr>
            <p:nvPr/>
          </p:nvSpPr>
          <p:spPr bwMode="auto">
            <a:xfrm>
              <a:off x="4829" y="2368"/>
              <a:ext cx="13" cy="24"/>
            </a:xfrm>
            <a:custGeom>
              <a:avLst/>
              <a:gdLst>
                <a:gd name="T0" fmla="*/ 7 w 13"/>
                <a:gd name="T1" fmla="*/ 8 h 24"/>
                <a:gd name="T2" fmla="*/ 0 w 13"/>
                <a:gd name="T3" fmla="*/ 8 h 24"/>
                <a:gd name="T4" fmla="*/ 7 w 13"/>
                <a:gd name="T5" fmla="*/ 0 h 24"/>
                <a:gd name="T6" fmla="*/ 7 w 13"/>
                <a:gd name="T7" fmla="*/ 8 h 24"/>
                <a:gd name="T8" fmla="*/ 13 w 13"/>
                <a:gd name="T9" fmla="*/ 0 h 24"/>
                <a:gd name="T10" fmla="*/ 13 w 13"/>
                <a:gd name="T11" fmla="*/ 8 h 24"/>
                <a:gd name="T12" fmla="*/ 7 w 13"/>
                <a:gd name="T13" fmla="*/ 8 h 24"/>
                <a:gd name="T14" fmla="*/ 7 w 13"/>
                <a:gd name="T15" fmla="*/ 24 h 24"/>
                <a:gd name="T16" fmla="*/ 7 w 13"/>
                <a:gd name="T17" fmla="*/ 8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24"/>
                <a:gd name="T29" fmla="*/ 13 w 13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24">
                  <a:moveTo>
                    <a:pt x="7" y="8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13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24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2" name="Freeform 18"/>
            <p:cNvSpPr>
              <a:spLocks/>
            </p:cNvSpPr>
            <p:nvPr/>
          </p:nvSpPr>
          <p:spPr bwMode="auto">
            <a:xfrm>
              <a:off x="4849" y="2408"/>
              <a:ext cx="45" cy="64"/>
            </a:xfrm>
            <a:custGeom>
              <a:avLst/>
              <a:gdLst>
                <a:gd name="T0" fmla="*/ 6 w 45"/>
                <a:gd name="T1" fmla="*/ 0 h 64"/>
                <a:gd name="T2" fmla="*/ 0 w 45"/>
                <a:gd name="T3" fmla="*/ 48 h 64"/>
                <a:gd name="T4" fmla="*/ 13 w 45"/>
                <a:gd name="T5" fmla="*/ 56 h 64"/>
                <a:gd name="T6" fmla="*/ 32 w 45"/>
                <a:gd name="T7" fmla="*/ 64 h 64"/>
                <a:gd name="T8" fmla="*/ 45 w 45"/>
                <a:gd name="T9" fmla="*/ 56 h 64"/>
                <a:gd name="T10" fmla="*/ 45 w 45"/>
                <a:gd name="T11" fmla="*/ 40 h 64"/>
                <a:gd name="T12" fmla="*/ 39 w 45"/>
                <a:gd name="T13" fmla="*/ 40 h 64"/>
                <a:gd name="T14" fmla="*/ 13 w 45"/>
                <a:gd name="T15" fmla="*/ 24 h 64"/>
                <a:gd name="T16" fmla="*/ 6 w 45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"/>
                <a:gd name="T28" fmla="*/ 0 h 64"/>
                <a:gd name="T29" fmla="*/ 45 w 45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" h="64">
                  <a:moveTo>
                    <a:pt x="6" y="0"/>
                  </a:moveTo>
                  <a:lnTo>
                    <a:pt x="0" y="48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45" y="56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3" name="Freeform 19"/>
            <p:cNvSpPr>
              <a:spLocks/>
            </p:cNvSpPr>
            <p:nvPr/>
          </p:nvSpPr>
          <p:spPr bwMode="auto">
            <a:xfrm>
              <a:off x="4790" y="2448"/>
              <a:ext cx="182" cy="375"/>
            </a:xfrm>
            <a:custGeom>
              <a:avLst/>
              <a:gdLst>
                <a:gd name="T0" fmla="*/ 59 w 182"/>
                <a:gd name="T1" fmla="*/ 8 h 375"/>
                <a:gd name="T2" fmla="*/ 26 w 182"/>
                <a:gd name="T3" fmla="*/ 16 h 375"/>
                <a:gd name="T4" fmla="*/ 13 w 182"/>
                <a:gd name="T5" fmla="*/ 8 h 375"/>
                <a:gd name="T6" fmla="*/ 0 w 182"/>
                <a:gd name="T7" fmla="*/ 24 h 375"/>
                <a:gd name="T8" fmla="*/ 0 w 182"/>
                <a:gd name="T9" fmla="*/ 47 h 375"/>
                <a:gd name="T10" fmla="*/ 0 w 182"/>
                <a:gd name="T11" fmla="*/ 79 h 375"/>
                <a:gd name="T12" fmla="*/ 20 w 182"/>
                <a:gd name="T13" fmla="*/ 95 h 375"/>
                <a:gd name="T14" fmla="*/ 33 w 182"/>
                <a:gd name="T15" fmla="*/ 95 h 375"/>
                <a:gd name="T16" fmla="*/ 39 w 182"/>
                <a:gd name="T17" fmla="*/ 175 h 375"/>
                <a:gd name="T18" fmla="*/ 13 w 182"/>
                <a:gd name="T19" fmla="*/ 319 h 375"/>
                <a:gd name="T20" fmla="*/ 13 w 182"/>
                <a:gd name="T21" fmla="*/ 359 h 375"/>
                <a:gd name="T22" fmla="*/ 59 w 182"/>
                <a:gd name="T23" fmla="*/ 367 h 375"/>
                <a:gd name="T24" fmla="*/ 117 w 182"/>
                <a:gd name="T25" fmla="*/ 375 h 375"/>
                <a:gd name="T26" fmla="*/ 150 w 182"/>
                <a:gd name="T27" fmla="*/ 367 h 375"/>
                <a:gd name="T28" fmla="*/ 182 w 182"/>
                <a:gd name="T29" fmla="*/ 343 h 375"/>
                <a:gd name="T30" fmla="*/ 176 w 182"/>
                <a:gd name="T31" fmla="*/ 311 h 375"/>
                <a:gd name="T32" fmla="*/ 143 w 182"/>
                <a:gd name="T33" fmla="*/ 167 h 375"/>
                <a:gd name="T34" fmla="*/ 137 w 182"/>
                <a:gd name="T35" fmla="*/ 95 h 375"/>
                <a:gd name="T36" fmla="*/ 156 w 182"/>
                <a:gd name="T37" fmla="*/ 87 h 375"/>
                <a:gd name="T38" fmla="*/ 163 w 182"/>
                <a:gd name="T39" fmla="*/ 79 h 375"/>
                <a:gd name="T40" fmla="*/ 163 w 182"/>
                <a:gd name="T41" fmla="*/ 31 h 375"/>
                <a:gd name="T42" fmla="*/ 150 w 182"/>
                <a:gd name="T43" fmla="*/ 8 h 375"/>
                <a:gd name="T44" fmla="*/ 130 w 182"/>
                <a:gd name="T45" fmla="*/ 16 h 375"/>
                <a:gd name="T46" fmla="*/ 104 w 182"/>
                <a:gd name="T47" fmla="*/ 0 h 375"/>
                <a:gd name="T48" fmla="*/ 104 w 182"/>
                <a:gd name="T49" fmla="*/ 16 h 375"/>
                <a:gd name="T50" fmla="*/ 91 w 182"/>
                <a:gd name="T51" fmla="*/ 24 h 375"/>
                <a:gd name="T52" fmla="*/ 72 w 182"/>
                <a:gd name="T53" fmla="*/ 16 h 375"/>
                <a:gd name="T54" fmla="*/ 59 w 182"/>
                <a:gd name="T55" fmla="*/ 8 h 3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2"/>
                <a:gd name="T85" fmla="*/ 0 h 375"/>
                <a:gd name="T86" fmla="*/ 182 w 182"/>
                <a:gd name="T87" fmla="*/ 375 h 37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2" h="375">
                  <a:moveTo>
                    <a:pt x="59" y="8"/>
                  </a:moveTo>
                  <a:lnTo>
                    <a:pt x="26" y="16"/>
                  </a:lnTo>
                  <a:lnTo>
                    <a:pt x="13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0" y="79"/>
                  </a:lnTo>
                  <a:lnTo>
                    <a:pt x="20" y="95"/>
                  </a:lnTo>
                  <a:lnTo>
                    <a:pt x="33" y="95"/>
                  </a:lnTo>
                  <a:lnTo>
                    <a:pt x="39" y="175"/>
                  </a:lnTo>
                  <a:lnTo>
                    <a:pt x="13" y="319"/>
                  </a:lnTo>
                  <a:lnTo>
                    <a:pt x="13" y="359"/>
                  </a:lnTo>
                  <a:lnTo>
                    <a:pt x="59" y="367"/>
                  </a:lnTo>
                  <a:lnTo>
                    <a:pt x="117" y="375"/>
                  </a:lnTo>
                  <a:lnTo>
                    <a:pt x="150" y="367"/>
                  </a:lnTo>
                  <a:lnTo>
                    <a:pt x="182" y="343"/>
                  </a:lnTo>
                  <a:lnTo>
                    <a:pt x="176" y="311"/>
                  </a:lnTo>
                  <a:lnTo>
                    <a:pt x="143" y="167"/>
                  </a:lnTo>
                  <a:lnTo>
                    <a:pt x="137" y="95"/>
                  </a:lnTo>
                  <a:lnTo>
                    <a:pt x="156" y="87"/>
                  </a:lnTo>
                  <a:lnTo>
                    <a:pt x="163" y="79"/>
                  </a:lnTo>
                  <a:lnTo>
                    <a:pt x="163" y="31"/>
                  </a:lnTo>
                  <a:lnTo>
                    <a:pt x="150" y="8"/>
                  </a:lnTo>
                  <a:lnTo>
                    <a:pt x="130" y="16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91" y="24"/>
                  </a:lnTo>
                  <a:lnTo>
                    <a:pt x="72" y="16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4" name="Line 20"/>
            <p:cNvSpPr>
              <a:spLocks noChangeShapeType="1"/>
            </p:cNvSpPr>
            <p:nvPr/>
          </p:nvSpPr>
          <p:spPr bwMode="auto">
            <a:xfrm flipV="1">
              <a:off x="4927" y="2511"/>
              <a:ext cx="6" cy="32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5" name="Freeform 21"/>
            <p:cNvSpPr>
              <a:spLocks/>
            </p:cNvSpPr>
            <p:nvPr/>
          </p:nvSpPr>
          <p:spPr bwMode="auto">
            <a:xfrm>
              <a:off x="4797" y="2535"/>
              <a:ext cx="32" cy="32"/>
            </a:xfrm>
            <a:custGeom>
              <a:avLst/>
              <a:gdLst>
                <a:gd name="T0" fmla="*/ 0 w 32"/>
                <a:gd name="T1" fmla="*/ 0 h 32"/>
                <a:gd name="T2" fmla="*/ 6 w 32"/>
                <a:gd name="T3" fmla="*/ 24 h 32"/>
                <a:gd name="T4" fmla="*/ 13 w 32"/>
                <a:gd name="T5" fmla="*/ 32 h 32"/>
                <a:gd name="T6" fmla="*/ 32 w 32"/>
                <a:gd name="T7" fmla="*/ 24 h 32"/>
                <a:gd name="T8" fmla="*/ 26 w 32"/>
                <a:gd name="T9" fmla="*/ 8 h 32"/>
                <a:gd name="T10" fmla="*/ 13 w 32"/>
                <a:gd name="T11" fmla="*/ 8 h 32"/>
                <a:gd name="T12" fmla="*/ 0 w 32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32"/>
                <a:gd name="T23" fmla="*/ 32 w 3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32">
                  <a:moveTo>
                    <a:pt x="0" y="0"/>
                  </a:moveTo>
                  <a:lnTo>
                    <a:pt x="6" y="24"/>
                  </a:lnTo>
                  <a:lnTo>
                    <a:pt x="13" y="32"/>
                  </a:lnTo>
                  <a:lnTo>
                    <a:pt x="32" y="24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6" name="Freeform 22"/>
            <p:cNvSpPr>
              <a:spLocks/>
            </p:cNvSpPr>
            <p:nvPr/>
          </p:nvSpPr>
          <p:spPr bwMode="auto">
            <a:xfrm>
              <a:off x="4927" y="2527"/>
              <a:ext cx="26" cy="32"/>
            </a:xfrm>
            <a:custGeom>
              <a:avLst/>
              <a:gdLst>
                <a:gd name="T0" fmla="*/ 0 w 26"/>
                <a:gd name="T1" fmla="*/ 16 h 32"/>
                <a:gd name="T2" fmla="*/ 0 w 26"/>
                <a:gd name="T3" fmla="*/ 32 h 32"/>
                <a:gd name="T4" fmla="*/ 13 w 26"/>
                <a:gd name="T5" fmla="*/ 32 h 32"/>
                <a:gd name="T6" fmla="*/ 26 w 26"/>
                <a:gd name="T7" fmla="*/ 24 h 32"/>
                <a:gd name="T8" fmla="*/ 26 w 26"/>
                <a:gd name="T9" fmla="*/ 0 h 32"/>
                <a:gd name="T10" fmla="*/ 19 w 26"/>
                <a:gd name="T11" fmla="*/ 8 h 32"/>
                <a:gd name="T12" fmla="*/ 0 w 26"/>
                <a:gd name="T13" fmla="*/ 1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32"/>
                <a:gd name="T23" fmla="*/ 26 w 2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32">
                  <a:moveTo>
                    <a:pt x="0" y="16"/>
                  </a:moveTo>
                  <a:lnTo>
                    <a:pt x="0" y="32"/>
                  </a:lnTo>
                  <a:lnTo>
                    <a:pt x="13" y="32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7" name="Freeform 23"/>
            <p:cNvSpPr>
              <a:spLocks/>
            </p:cNvSpPr>
            <p:nvPr/>
          </p:nvSpPr>
          <p:spPr bwMode="auto">
            <a:xfrm>
              <a:off x="4803" y="2559"/>
              <a:ext cx="111" cy="104"/>
            </a:xfrm>
            <a:custGeom>
              <a:avLst/>
              <a:gdLst>
                <a:gd name="T0" fmla="*/ 0 w 111"/>
                <a:gd name="T1" fmla="*/ 0 h 104"/>
                <a:gd name="T2" fmla="*/ 7 w 111"/>
                <a:gd name="T3" fmla="*/ 48 h 104"/>
                <a:gd name="T4" fmla="*/ 59 w 111"/>
                <a:gd name="T5" fmla="*/ 88 h 104"/>
                <a:gd name="T6" fmla="*/ 72 w 111"/>
                <a:gd name="T7" fmla="*/ 96 h 104"/>
                <a:gd name="T8" fmla="*/ 91 w 111"/>
                <a:gd name="T9" fmla="*/ 104 h 104"/>
                <a:gd name="T10" fmla="*/ 111 w 111"/>
                <a:gd name="T11" fmla="*/ 88 h 104"/>
                <a:gd name="T12" fmla="*/ 91 w 111"/>
                <a:gd name="T13" fmla="*/ 80 h 104"/>
                <a:gd name="T14" fmla="*/ 85 w 111"/>
                <a:gd name="T15" fmla="*/ 72 h 104"/>
                <a:gd name="T16" fmla="*/ 91 w 111"/>
                <a:gd name="T17" fmla="*/ 64 h 104"/>
                <a:gd name="T18" fmla="*/ 91 w 111"/>
                <a:gd name="T19" fmla="*/ 56 h 104"/>
                <a:gd name="T20" fmla="*/ 78 w 111"/>
                <a:gd name="T21" fmla="*/ 64 h 104"/>
                <a:gd name="T22" fmla="*/ 65 w 111"/>
                <a:gd name="T23" fmla="*/ 64 h 104"/>
                <a:gd name="T24" fmla="*/ 26 w 111"/>
                <a:gd name="T25" fmla="*/ 32 h 104"/>
                <a:gd name="T26" fmla="*/ 26 w 111"/>
                <a:gd name="T27" fmla="*/ 0 h 104"/>
                <a:gd name="T28" fmla="*/ 0 w 111"/>
                <a:gd name="T29" fmla="*/ 0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104"/>
                <a:gd name="T47" fmla="*/ 111 w 111"/>
                <a:gd name="T48" fmla="*/ 104 h 1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104">
                  <a:moveTo>
                    <a:pt x="0" y="0"/>
                  </a:moveTo>
                  <a:lnTo>
                    <a:pt x="7" y="48"/>
                  </a:lnTo>
                  <a:lnTo>
                    <a:pt x="59" y="88"/>
                  </a:lnTo>
                  <a:lnTo>
                    <a:pt x="72" y="96"/>
                  </a:lnTo>
                  <a:lnTo>
                    <a:pt x="91" y="104"/>
                  </a:lnTo>
                  <a:lnTo>
                    <a:pt x="111" y="88"/>
                  </a:lnTo>
                  <a:lnTo>
                    <a:pt x="91" y="80"/>
                  </a:lnTo>
                  <a:lnTo>
                    <a:pt x="85" y="72"/>
                  </a:lnTo>
                  <a:lnTo>
                    <a:pt x="91" y="64"/>
                  </a:lnTo>
                  <a:lnTo>
                    <a:pt x="91" y="56"/>
                  </a:lnTo>
                  <a:lnTo>
                    <a:pt x="78" y="64"/>
                  </a:lnTo>
                  <a:lnTo>
                    <a:pt x="65" y="64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8" name="Freeform 24"/>
            <p:cNvSpPr>
              <a:spLocks/>
            </p:cNvSpPr>
            <p:nvPr/>
          </p:nvSpPr>
          <p:spPr bwMode="auto">
            <a:xfrm>
              <a:off x="4888" y="2551"/>
              <a:ext cx="65" cy="96"/>
            </a:xfrm>
            <a:custGeom>
              <a:avLst/>
              <a:gdLst>
                <a:gd name="T0" fmla="*/ 39 w 65"/>
                <a:gd name="T1" fmla="*/ 8 h 96"/>
                <a:gd name="T2" fmla="*/ 39 w 65"/>
                <a:gd name="T3" fmla="*/ 48 h 96"/>
                <a:gd name="T4" fmla="*/ 19 w 65"/>
                <a:gd name="T5" fmla="*/ 72 h 96"/>
                <a:gd name="T6" fmla="*/ 6 w 65"/>
                <a:gd name="T7" fmla="*/ 64 h 96"/>
                <a:gd name="T8" fmla="*/ 6 w 65"/>
                <a:gd name="T9" fmla="*/ 72 h 96"/>
                <a:gd name="T10" fmla="*/ 0 w 65"/>
                <a:gd name="T11" fmla="*/ 80 h 96"/>
                <a:gd name="T12" fmla="*/ 6 w 65"/>
                <a:gd name="T13" fmla="*/ 88 h 96"/>
                <a:gd name="T14" fmla="*/ 26 w 65"/>
                <a:gd name="T15" fmla="*/ 96 h 96"/>
                <a:gd name="T16" fmla="*/ 32 w 65"/>
                <a:gd name="T17" fmla="*/ 88 h 96"/>
                <a:gd name="T18" fmla="*/ 39 w 65"/>
                <a:gd name="T19" fmla="*/ 80 h 96"/>
                <a:gd name="T20" fmla="*/ 58 w 65"/>
                <a:gd name="T21" fmla="*/ 56 h 96"/>
                <a:gd name="T22" fmla="*/ 65 w 65"/>
                <a:gd name="T23" fmla="*/ 0 h 96"/>
                <a:gd name="T24" fmla="*/ 52 w 65"/>
                <a:gd name="T25" fmla="*/ 8 h 96"/>
                <a:gd name="T26" fmla="*/ 39 w 65"/>
                <a:gd name="T27" fmla="*/ 8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"/>
                <a:gd name="T43" fmla="*/ 0 h 96"/>
                <a:gd name="T44" fmla="*/ 65 w 65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" h="96">
                  <a:moveTo>
                    <a:pt x="39" y="8"/>
                  </a:moveTo>
                  <a:lnTo>
                    <a:pt x="39" y="48"/>
                  </a:lnTo>
                  <a:lnTo>
                    <a:pt x="19" y="72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26" y="96"/>
                  </a:lnTo>
                  <a:lnTo>
                    <a:pt x="32" y="88"/>
                  </a:lnTo>
                  <a:lnTo>
                    <a:pt x="39" y="80"/>
                  </a:lnTo>
                  <a:lnTo>
                    <a:pt x="58" y="56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99" name="Freeform 25"/>
            <p:cNvSpPr>
              <a:spLocks/>
            </p:cNvSpPr>
            <p:nvPr/>
          </p:nvSpPr>
          <p:spPr bwMode="auto">
            <a:xfrm>
              <a:off x="4836" y="2448"/>
              <a:ext cx="78" cy="47"/>
            </a:xfrm>
            <a:custGeom>
              <a:avLst/>
              <a:gdLst>
                <a:gd name="T0" fmla="*/ 13 w 78"/>
                <a:gd name="T1" fmla="*/ 8 h 47"/>
                <a:gd name="T2" fmla="*/ 0 w 78"/>
                <a:gd name="T3" fmla="*/ 16 h 47"/>
                <a:gd name="T4" fmla="*/ 0 w 78"/>
                <a:gd name="T5" fmla="*/ 31 h 47"/>
                <a:gd name="T6" fmla="*/ 19 w 78"/>
                <a:gd name="T7" fmla="*/ 47 h 47"/>
                <a:gd name="T8" fmla="*/ 32 w 78"/>
                <a:gd name="T9" fmla="*/ 47 h 47"/>
                <a:gd name="T10" fmla="*/ 45 w 78"/>
                <a:gd name="T11" fmla="*/ 31 h 47"/>
                <a:gd name="T12" fmla="*/ 52 w 78"/>
                <a:gd name="T13" fmla="*/ 47 h 47"/>
                <a:gd name="T14" fmla="*/ 65 w 78"/>
                <a:gd name="T15" fmla="*/ 47 h 47"/>
                <a:gd name="T16" fmla="*/ 78 w 78"/>
                <a:gd name="T17" fmla="*/ 31 h 47"/>
                <a:gd name="T18" fmla="*/ 71 w 78"/>
                <a:gd name="T19" fmla="*/ 8 h 47"/>
                <a:gd name="T20" fmla="*/ 58 w 78"/>
                <a:gd name="T21" fmla="*/ 0 h 47"/>
                <a:gd name="T22" fmla="*/ 58 w 78"/>
                <a:gd name="T23" fmla="*/ 16 h 47"/>
                <a:gd name="T24" fmla="*/ 45 w 78"/>
                <a:gd name="T25" fmla="*/ 24 h 47"/>
                <a:gd name="T26" fmla="*/ 26 w 78"/>
                <a:gd name="T27" fmla="*/ 16 h 47"/>
                <a:gd name="T28" fmla="*/ 13 w 78"/>
                <a:gd name="T29" fmla="*/ 8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47"/>
                <a:gd name="T47" fmla="*/ 78 w 78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47">
                  <a:moveTo>
                    <a:pt x="13" y="8"/>
                  </a:moveTo>
                  <a:lnTo>
                    <a:pt x="0" y="16"/>
                  </a:lnTo>
                  <a:lnTo>
                    <a:pt x="0" y="31"/>
                  </a:lnTo>
                  <a:lnTo>
                    <a:pt x="19" y="47"/>
                  </a:lnTo>
                  <a:lnTo>
                    <a:pt x="32" y="47"/>
                  </a:lnTo>
                  <a:lnTo>
                    <a:pt x="45" y="31"/>
                  </a:lnTo>
                  <a:lnTo>
                    <a:pt x="52" y="47"/>
                  </a:lnTo>
                  <a:lnTo>
                    <a:pt x="65" y="47"/>
                  </a:lnTo>
                  <a:lnTo>
                    <a:pt x="78" y="31"/>
                  </a:lnTo>
                  <a:lnTo>
                    <a:pt x="71" y="8"/>
                  </a:lnTo>
                  <a:lnTo>
                    <a:pt x="58" y="0"/>
                  </a:lnTo>
                  <a:lnTo>
                    <a:pt x="58" y="16"/>
                  </a:lnTo>
                  <a:lnTo>
                    <a:pt x="45" y="24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0" name="Freeform 26"/>
            <p:cNvSpPr>
              <a:spLocks/>
            </p:cNvSpPr>
            <p:nvPr/>
          </p:nvSpPr>
          <p:spPr bwMode="auto">
            <a:xfrm>
              <a:off x="4888" y="2823"/>
              <a:ext cx="6" cy="72"/>
            </a:xfrm>
            <a:custGeom>
              <a:avLst/>
              <a:gdLst>
                <a:gd name="T0" fmla="*/ 0 w 6"/>
                <a:gd name="T1" fmla="*/ 72 h 72"/>
                <a:gd name="T2" fmla="*/ 0 w 6"/>
                <a:gd name="T3" fmla="*/ 40 h 72"/>
                <a:gd name="T4" fmla="*/ 6 w 6"/>
                <a:gd name="T5" fmla="*/ 0 h 72"/>
                <a:gd name="T6" fmla="*/ 0 60000 65536"/>
                <a:gd name="T7" fmla="*/ 0 60000 65536"/>
                <a:gd name="T8" fmla="*/ 0 60000 65536"/>
                <a:gd name="T9" fmla="*/ 0 w 6"/>
                <a:gd name="T10" fmla="*/ 0 h 72"/>
                <a:gd name="T11" fmla="*/ 6 w 6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2">
                  <a:moveTo>
                    <a:pt x="0" y="72"/>
                  </a:moveTo>
                  <a:lnTo>
                    <a:pt x="0" y="40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1" name="Freeform 27"/>
            <p:cNvSpPr>
              <a:spLocks/>
            </p:cNvSpPr>
            <p:nvPr/>
          </p:nvSpPr>
          <p:spPr bwMode="auto">
            <a:xfrm>
              <a:off x="4855" y="2895"/>
              <a:ext cx="98" cy="48"/>
            </a:xfrm>
            <a:custGeom>
              <a:avLst/>
              <a:gdLst>
                <a:gd name="T0" fmla="*/ 7 w 98"/>
                <a:gd name="T1" fmla="*/ 0 h 48"/>
                <a:gd name="T2" fmla="*/ 0 w 98"/>
                <a:gd name="T3" fmla="*/ 24 h 48"/>
                <a:gd name="T4" fmla="*/ 7 w 98"/>
                <a:gd name="T5" fmla="*/ 40 h 48"/>
                <a:gd name="T6" fmla="*/ 20 w 98"/>
                <a:gd name="T7" fmla="*/ 48 h 48"/>
                <a:gd name="T8" fmla="*/ 46 w 98"/>
                <a:gd name="T9" fmla="*/ 48 h 48"/>
                <a:gd name="T10" fmla="*/ 52 w 98"/>
                <a:gd name="T11" fmla="*/ 32 h 48"/>
                <a:gd name="T12" fmla="*/ 59 w 98"/>
                <a:gd name="T13" fmla="*/ 40 h 48"/>
                <a:gd name="T14" fmla="*/ 78 w 98"/>
                <a:gd name="T15" fmla="*/ 40 h 48"/>
                <a:gd name="T16" fmla="*/ 98 w 98"/>
                <a:gd name="T17" fmla="*/ 32 h 48"/>
                <a:gd name="T18" fmla="*/ 91 w 98"/>
                <a:gd name="T19" fmla="*/ 16 h 48"/>
                <a:gd name="T20" fmla="*/ 78 w 98"/>
                <a:gd name="T21" fmla="*/ 16 h 48"/>
                <a:gd name="T22" fmla="*/ 65 w 98"/>
                <a:gd name="T23" fmla="*/ 0 h 48"/>
                <a:gd name="T24" fmla="*/ 46 w 98"/>
                <a:gd name="T25" fmla="*/ 8 h 48"/>
                <a:gd name="T26" fmla="*/ 33 w 98"/>
                <a:gd name="T27" fmla="*/ 0 h 48"/>
                <a:gd name="T28" fmla="*/ 26 w 98"/>
                <a:gd name="T29" fmla="*/ 8 h 48"/>
                <a:gd name="T30" fmla="*/ 7 w 98"/>
                <a:gd name="T31" fmla="*/ 0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8"/>
                <a:gd name="T49" fmla="*/ 0 h 48"/>
                <a:gd name="T50" fmla="*/ 98 w 98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8" h="48">
                  <a:moveTo>
                    <a:pt x="7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20" y="48"/>
                  </a:lnTo>
                  <a:lnTo>
                    <a:pt x="46" y="48"/>
                  </a:lnTo>
                  <a:lnTo>
                    <a:pt x="52" y="32"/>
                  </a:lnTo>
                  <a:lnTo>
                    <a:pt x="59" y="40"/>
                  </a:lnTo>
                  <a:lnTo>
                    <a:pt x="78" y="40"/>
                  </a:lnTo>
                  <a:lnTo>
                    <a:pt x="98" y="32"/>
                  </a:lnTo>
                  <a:lnTo>
                    <a:pt x="91" y="16"/>
                  </a:lnTo>
                  <a:lnTo>
                    <a:pt x="78" y="16"/>
                  </a:lnTo>
                  <a:lnTo>
                    <a:pt x="65" y="0"/>
                  </a:lnTo>
                  <a:lnTo>
                    <a:pt x="46" y="8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2" name="Freeform 28"/>
            <p:cNvSpPr>
              <a:spLocks/>
            </p:cNvSpPr>
            <p:nvPr/>
          </p:nvSpPr>
          <p:spPr bwMode="auto">
            <a:xfrm>
              <a:off x="4427" y="2863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0 w 39"/>
                <a:gd name="T5" fmla="*/ 48 h 48"/>
                <a:gd name="T6" fmla="*/ 13 w 39"/>
                <a:gd name="T7" fmla="*/ 48 h 48"/>
                <a:gd name="T8" fmla="*/ 19 w 39"/>
                <a:gd name="T9" fmla="*/ 48 h 48"/>
                <a:gd name="T10" fmla="*/ 26 w 39"/>
                <a:gd name="T11" fmla="*/ 48 h 48"/>
                <a:gd name="T12" fmla="*/ 39 w 39"/>
                <a:gd name="T13" fmla="*/ 48 h 48"/>
                <a:gd name="T14" fmla="*/ 39 w 39"/>
                <a:gd name="T15" fmla="*/ 32 h 48"/>
                <a:gd name="T16" fmla="*/ 39 w 39"/>
                <a:gd name="T17" fmla="*/ 0 h 48"/>
                <a:gd name="T18" fmla="*/ 32 w 39"/>
                <a:gd name="T19" fmla="*/ 0 h 48"/>
                <a:gd name="T20" fmla="*/ 0 w 39"/>
                <a:gd name="T21" fmla="*/ 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8"/>
                <a:gd name="T35" fmla="*/ 39 w 39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0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26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3" name="Freeform 29"/>
            <p:cNvSpPr>
              <a:spLocks/>
            </p:cNvSpPr>
            <p:nvPr/>
          </p:nvSpPr>
          <p:spPr bwMode="auto">
            <a:xfrm>
              <a:off x="4459" y="2567"/>
              <a:ext cx="20" cy="32"/>
            </a:xfrm>
            <a:custGeom>
              <a:avLst/>
              <a:gdLst>
                <a:gd name="T0" fmla="*/ 0 w 20"/>
                <a:gd name="T1" fmla="*/ 8 h 32"/>
                <a:gd name="T2" fmla="*/ 0 w 20"/>
                <a:gd name="T3" fmla="*/ 0 h 32"/>
                <a:gd name="T4" fmla="*/ 13 w 20"/>
                <a:gd name="T5" fmla="*/ 0 h 32"/>
                <a:gd name="T6" fmla="*/ 20 w 20"/>
                <a:gd name="T7" fmla="*/ 16 h 32"/>
                <a:gd name="T8" fmla="*/ 20 w 20"/>
                <a:gd name="T9" fmla="*/ 24 h 32"/>
                <a:gd name="T10" fmla="*/ 20 w 20"/>
                <a:gd name="T11" fmla="*/ 32 h 32"/>
                <a:gd name="T12" fmla="*/ 13 w 20"/>
                <a:gd name="T13" fmla="*/ 32 h 32"/>
                <a:gd name="T14" fmla="*/ 13 w 20"/>
                <a:gd name="T15" fmla="*/ 24 h 32"/>
                <a:gd name="T16" fmla="*/ 7 w 20"/>
                <a:gd name="T17" fmla="*/ 8 h 32"/>
                <a:gd name="T18" fmla="*/ 0 w 20"/>
                <a:gd name="T19" fmla="*/ 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32"/>
                <a:gd name="T32" fmla="*/ 20 w 20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32">
                  <a:moveTo>
                    <a:pt x="0" y="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0" y="16"/>
                  </a:lnTo>
                  <a:lnTo>
                    <a:pt x="20" y="24"/>
                  </a:lnTo>
                  <a:lnTo>
                    <a:pt x="20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7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4" name="Freeform 30"/>
            <p:cNvSpPr>
              <a:spLocks/>
            </p:cNvSpPr>
            <p:nvPr/>
          </p:nvSpPr>
          <p:spPr bwMode="auto">
            <a:xfrm>
              <a:off x="4414" y="2551"/>
              <a:ext cx="52" cy="64"/>
            </a:xfrm>
            <a:custGeom>
              <a:avLst/>
              <a:gdLst>
                <a:gd name="T0" fmla="*/ 13 w 52"/>
                <a:gd name="T1" fmla="*/ 24 h 64"/>
                <a:gd name="T2" fmla="*/ 7 w 52"/>
                <a:gd name="T3" fmla="*/ 24 h 64"/>
                <a:gd name="T4" fmla="*/ 0 w 52"/>
                <a:gd name="T5" fmla="*/ 32 h 64"/>
                <a:gd name="T6" fmla="*/ 0 w 52"/>
                <a:gd name="T7" fmla="*/ 40 h 64"/>
                <a:gd name="T8" fmla="*/ 7 w 52"/>
                <a:gd name="T9" fmla="*/ 40 h 64"/>
                <a:gd name="T10" fmla="*/ 13 w 52"/>
                <a:gd name="T11" fmla="*/ 56 h 64"/>
                <a:gd name="T12" fmla="*/ 32 w 52"/>
                <a:gd name="T13" fmla="*/ 64 h 64"/>
                <a:gd name="T14" fmla="*/ 39 w 52"/>
                <a:gd name="T15" fmla="*/ 64 h 64"/>
                <a:gd name="T16" fmla="*/ 45 w 52"/>
                <a:gd name="T17" fmla="*/ 48 h 64"/>
                <a:gd name="T18" fmla="*/ 52 w 52"/>
                <a:gd name="T19" fmla="*/ 32 h 64"/>
                <a:gd name="T20" fmla="*/ 45 w 52"/>
                <a:gd name="T21" fmla="*/ 8 h 64"/>
                <a:gd name="T22" fmla="*/ 26 w 52"/>
                <a:gd name="T23" fmla="*/ 0 h 64"/>
                <a:gd name="T24" fmla="*/ 13 w 52"/>
                <a:gd name="T25" fmla="*/ 16 h 64"/>
                <a:gd name="T26" fmla="*/ 13 w 52"/>
                <a:gd name="T27" fmla="*/ 2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64"/>
                <a:gd name="T44" fmla="*/ 52 w 52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64">
                  <a:moveTo>
                    <a:pt x="13" y="24"/>
                  </a:moveTo>
                  <a:lnTo>
                    <a:pt x="7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39" y="64"/>
                  </a:lnTo>
                  <a:lnTo>
                    <a:pt x="45" y="48"/>
                  </a:lnTo>
                  <a:lnTo>
                    <a:pt x="52" y="32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5" name="Freeform 31"/>
            <p:cNvSpPr>
              <a:spLocks/>
            </p:cNvSpPr>
            <p:nvPr/>
          </p:nvSpPr>
          <p:spPr bwMode="auto">
            <a:xfrm>
              <a:off x="4408" y="2535"/>
              <a:ext cx="58" cy="56"/>
            </a:xfrm>
            <a:custGeom>
              <a:avLst/>
              <a:gdLst>
                <a:gd name="T0" fmla="*/ 51 w 58"/>
                <a:gd name="T1" fmla="*/ 32 h 56"/>
                <a:gd name="T2" fmla="*/ 58 w 58"/>
                <a:gd name="T3" fmla="*/ 32 h 56"/>
                <a:gd name="T4" fmla="*/ 58 w 58"/>
                <a:gd name="T5" fmla="*/ 16 h 56"/>
                <a:gd name="T6" fmla="*/ 51 w 58"/>
                <a:gd name="T7" fmla="*/ 8 h 56"/>
                <a:gd name="T8" fmla="*/ 38 w 58"/>
                <a:gd name="T9" fmla="*/ 0 h 56"/>
                <a:gd name="T10" fmla="*/ 26 w 58"/>
                <a:gd name="T11" fmla="*/ 0 h 56"/>
                <a:gd name="T12" fmla="*/ 19 w 58"/>
                <a:gd name="T13" fmla="*/ 0 h 56"/>
                <a:gd name="T14" fmla="*/ 13 w 58"/>
                <a:gd name="T15" fmla="*/ 8 h 56"/>
                <a:gd name="T16" fmla="*/ 6 w 58"/>
                <a:gd name="T17" fmla="*/ 16 h 56"/>
                <a:gd name="T18" fmla="*/ 0 w 58"/>
                <a:gd name="T19" fmla="*/ 32 h 56"/>
                <a:gd name="T20" fmla="*/ 0 w 58"/>
                <a:gd name="T21" fmla="*/ 48 h 56"/>
                <a:gd name="T22" fmla="*/ 6 w 58"/>
                <a:gd name="T23" fmla="*/ 56 h 56"/>
                <a:gd name="T24" fmla="*/ 6 w 58"/>
                <a:gd name="T25" fmla="*/ 48 h 56"/>
                <a:gd name="T26" fmla="*/ 13 w 58"/>
                <a:gd name="T27" fmla="*/ 40 h 56"/>
                <a:gd name="T28" fmla="*/ 19 w 58"/>
                <a:gd name="T29" fmla="*/ 40 h 56"/>
                <a:gd name="T30" fmla="*/ 19 w 58"/>
                <a:gd name="T31" fmla="*/ 32 h 56"/>
                <a:gd name="T32" fmla="*/ 32 w 58"/>
                <a:gd name="T33" fmla="*/ 16 h 56"/>
                <a:gd name="T34" fmla="*/ 51 w 58"/>
                <a:gd name="T35" fmla="*/ 24 h 56"/>
                <a:gd name="T36" fmla="*/ 51 w 58"/>
                <a:gd name="T37" fmla="*/ 32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6"/>
                <a:gd name="T59" fmla="*/ 58 w 58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6">
                  <a:moveTo>
                    <a:pt x="51" y="32"/>
                  </a:moveTo>
                  <a:lnTo>
                    <a:pt x="58" y="32"/>
                  </a:lnTo>
                  <a:lnTo>
                    <a:pt x="58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6" y="56"/>
                  </a:lnTo>
                  <a:lnTo>
                    <a:pt x="6" y="48"/>
                  </a:lnTo>
                  <a:lnTo>
                    <a:pt x="13" y="40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32" y="16"/>
                  </a:lnTo>
                  <a:lnTo>
                    <a:pt x="51" y="24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6" name="Freeform 32"/>
            <p:cNvSpPr>
              <a:spLocks/>
            </p:cNvSpPr>
            <p:nvPr/>
          </p:nvSpPr>
          <p:spPr bwMode="auto">
            <a:xfrm>
              <a:off x="4388" y="2567"/>
              <a:ext cx="26" cy="40"/>
            </a:xfrm>
            <a:custGeom>
              <a:avLst/>
              <a:gdLst>
                <a:gd name="T0" fmla="*/ 26 w 26"/>
                <a:gd name="T1" fmla="*/ 8 h 40"/>
                <a:gd name="T2" fmla="*/ 20 w 26"/>
                <a:gd name="T3" fmla="*/ 0 h 40"/>
                <a:gd name="T4" fmla="*/ 13 w 26"/>
                <a:gd name="T5" fmla="*/ 8 h 40"/>
                <a:gd name="T6" fmla="*/ 0 w 26"/>
                <a:gd name="T7" fmla="*/ 16 h 40"/>
                <a:gd name="T8" fmla="*/ 0 w 26"/>
                <a:gd name="T9" fmla="*/ 24 h 40"/>
                <a:gd name="T10" fmla="*/ 0 w 26"/>
                <a:gd name="T11" fmla="*/ 40 h 40"/>
                <a:gd name="T12" fmla="*/ 7 w 26"/>
                <a:gd name="T13" fmla="*/ 32 h 40"/>
                <a:gd name="T14" fmla="*/ 13 w 26"/>
                <a:gd name="T15" fmla="*/ 24 h 40"/>
                <a:gd name="T16" fmla="*/ 20 w 26"/>
                <a:gd name="T17" fmla="*/ 16 h 40"/>
                <a:gd name="T18" fmla="*/ 26 w 26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40"/>
                <a:gd name="T32" fmla="*/ 26 w 26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40">
                  <a:moveTo>
                    <a:pt x="26" y="8"/>
                  </a:moveTo>
                  <a:lnTo>
                    <a:pt x="20" y="0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13" y="24"/>
                  </a:lnTo>
                  <a:lnTo>
                    <a:pt x="20" y="16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7" name="Freeform 33"/>
            <p:cNvSpPr>
              <a:spLocks/>
            </p:cNvSpPr>
            <p:nvPr/>
          </p:nvSpPr>
          <p:spPr bwMode="auto">
            <a:xfrm>
              <a:off x="4408" y="2559"/>
              <a:ext cx="6" cy="16"/>
            </a:xfrm>
            <a:custGeom>
              <a:avLst/>
              <a:gdLst>
                <a:gd name="T0" fmla="*/ 0 w 6"/>
                <a:gd name="T1" fmla="*/ 8 h 16"/>
                <a:gd name="T2" fmla="*/ 0 w 6"/>
                <a:gd name="T3" fmla="*/ 8 h 16"/>
                <a:gd name="T4" fmla="*/ 0 w 6"/>
                <a:gd name="T5" fmla="*/ 0 h 16"/>
                <a:gd name="T6" fmla="*/ 0 w 6"/>
                <a:gd name="T7" fmla="*/ 8 h 16"/>
                <a:gd name="T8" fmla="*/ 6 w 6"/>
                <a:gd name="T9" fmla="*/ 8 h 16"/>
                <a:gd name="T10" fmla="*/ 6 w 6"/>
                <a:gd name="T11" fmla="*/ 8 h 16"/>
                <a:gd name="T12" fmla="*/ 6 w 6"/>
                <a:gd name="T13" fmla="*/ 8 h 16"/>
                <a:gd name="T14" fmla="*/ 6 w 6"/>
                <a:gd name="T15" fmla="*/ 16 h 16"/>
                <a:gd name="T16" fmla="*/ 0 w 6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16"/>
                <a:gd name="T29" fmla="*/ 6 w 6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8" name="Freeform 34"/>
            <p:cNvSpPr>
              <a:spLocks/>
            </p:cNvSpPr>
            <p:nvPr/>
          </p:nvSpPr>
          <p:spPr bwMode="auto">
            <a:xfrm>
              <a:off x="4421" y="2591"/>
              <a:ext cx="25" cy="40"/>
            </a:xfrm>
            <a:custGeom>
              <a:avLst/>
              <a:gdLst>
                <a:gd name="T0" fmla="*/ 0 w 25"/>
                <a:gd name="T1" fmla="*/ 0 h 40"/>
                <a:gd name="T2" fmla="*/ 0 w 25"/>
                <a:gd name="T3" fmla="*/ 32 h 40"/>
                <a:gd name="T4" fmla="*/ 6 w 25"/>
                <a:gd name="T5" fmla="*/ 40 h 40"/>
                <a:gd name="T6" fmla="*/ 19 w 25"/>
                <a:gd name="T7" fmla="*/ 40 h 40"/>
                <a:gd name="T8" fmla="*/ 25 w 25"/>
                <a:gd name="T9" fmla="*/ 32 h 40"/>
                <a:gd name="T10" fmla="*/ 25 w 25"/>
                <a:gd name="T11" fmla="*/ 24 h 40"/>
                <a:gd name="T12" fmla="*/ 25 w 25"/>
                <a:gd name="T13" fmla="*/ 24 h 40"/>
                <a:gd name="T14" fmla="*/ 6 w 25"/>
                <a:gd name="T15" fmla="*/ 16 h 40"/>
                <a:gd name="T16" fmla="*/ 0 w 25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40"/>
                <a:gd name="T29" fmla="*/ 25 w 25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40">
                  <a:moveTo>
                    <a:pt x="0" y="0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9" y="40"/>
                  </a:lnTo>
                  <a:lnTo>
                    <a:pt x="25" y="32"/>
                  </a:lnTo>
                  <a:lnTo>
                    <a:pt x="25" y="24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09" name="Freeform 35"/>
            <p:cNvSpPr>
              <a:spLocks/>
            </p:cNvSpPr>
            <p:nvPr/>
          </p:nvSpPr>
          <p:spPr bwMode="auto">
            <a:xfrm>
              <a:off x="4382" y="2615"/>
              <a:ext cx="116" cy="248"/>
            </a:xfrm>
            <a:custGeom>
              <a:avLst/>
              <a:gdLst>
                <a:gd name="T0" fmla="*/ 39 w 116"/>
                <a:gd name="T1" fmla="*/ 8 h 248"/>
                <a:gd name="T2" fmla="*/ 19 w 116"/>
                <a:gd name="T3" fmla="*/ 16 h 248"/>
                <a:gd name="T4" fmla="*/ 6 w 116"/>
                <a:gd name="T5" fmla="*/ 8 h 248"/>
                <a:gd name="T6" fmla="*/ 0 w 116"/>
                <a:gd name="T7" fmla="*/ 16 h 248"/>
                <a:gd name="T8" fmla="*/ 0 w 116"/>
                <a:gd name="T9" fmla="*/ 32 h 248"/>
                <a:gd name="T10" fmla="*/ 0 w 116"/>
                <a:gd name="T11" fmla="*/ 56 h 248"/>
                <a:gd name="T12" fmla="*/ 13 w 116"/>
                <a:gd name="T13" fmla="*/ 64 h 248"/>
                <a:gd name="T14" fmla="*/ 19 w 116"/>
                <a:gd name="T15" fmla="*/ 64 h 248"/>
                <a:gd name="T16" fmla="*/ 26 w 116"/>
                <a:gd name="T17" fmla="*/ 112 h 248"/>
                <a:gd name="T18" fmla="*/ 13 w 116"/>
                <a:gd name="T19" fmla="*/ 208 h 248"/>
                <a:gd name="T20" fmla="*/ 6 w 116"/>
                <a:gd name="T21" fmla="*/ 240 h 248"/>
                <a:gd name="T22" fmla="*/ 39 w 116"/>
                <a:gd name="T23" fmla="*/ 248 h 248"/>
                <a:gd name="T24" fmla="*/ 77 w 116"/>
                <a:gd name="T25" fmla="*/ 248 h 248"/>
                <a:gd name="T26" fmla="*/ 97 w 116"/>
                <a:gd name="T27" fmla="*/ 240 h 248"/>
                <a:gd name="T28" fmla="*/ 116 w 116"/>
                <a:gd name="T29" fmla="*/ 224 h 248"/>
                <a:gd name="T30" fmla="*/ 116 w 116"/>
                <a:gd name="T31" fmla="*/ 208 h 248"/>
                <a:gd name="T32" fmla="*/ 90 w 116"/>
                <a:gd name="T33" fmla="*/ 112 h 248"/>
                <a:gd name="T34" fmla="*/ 90 w 116"/>
                <a:gd name="T35" fmla="*/ 64 h 248"/>
                <a:gd name="T36" fmla="*/ 97 w 116"/>
                <a:gd name="T37" fmla="*/ 56 h 248"/>
                <a:gd name="T38" fmla="*/ 103 w 116"/>
                <a:gd name="T39" fmla="*/ 48 h 248"/>
                <a:gd name="T40" fmla="*/ 103 w 116"/>
                <a:gd name="T41" fmla="*/ 24 h 248"/>
                <a:gd name="T42" fmla="*/ 97 w 116"/>
                <a:gd name="T43" fmla="*/ 8 h 248"/>
                <a:gd name="T44" fmla="*/ 84 w 116"/>
                <a:gd name="T45" fmla="*/ 8 h 248"/>
                <a:gd name="T46" fmla="*/ 64 w 116"/>
                <a:gd name="T47" fmla="*/ 0 h 248"/>
                <a:gd name="T48" fmla="*/ 64 w 116"/>
                <a:gd name="T49" fmla="*/ 8 h 248"/>
                <a:gd name="T50" fmla="*/ 58 w 116"/>
                <a:gd name="T51" fmla="*/ 16 h 248"/>
                <a:gd name="T52" fmla="*/ 45 w 116"/>
                <a:gd name="T53" fmla="*/ 16 h 248"/>
                <a:gd name="T54" fmla="*/ 39 w 116"/>
                <a:gd name="T55" fmla="*/ 8 h 2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6"/>
                <a:gd name="T85" fmla="*/ 0 h 248"/>
                <a:gd name="T86" fmla="*/ 116 w 116"/>
                <a:gd name="T87" fmla="*/ 248 h 24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6" h="248">
                  <a:moveTo>
                    <a:pt x="39" y="8"/>
                  </a:moveTo>
                  <a:lnTo>
                    <a:pt x="19" y="16"/>
                  </a:lnTo>
                  <a:lnTo>
                    <a:pt x="6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64"/>
                  </a:lnTo>
                  <a:lnTo>
                    <a:pt x="26" y="112"/>
                  </a:lnTo>
                  <a:lnTo>
                    <a:pt x="13" y="208"/>
                  </a:lnTo>
                  <a:lnTo>
                    <a:pt x="6" y="240"/>
                  </a:lnTo>
                  <a:lnTo>
                    <a:pt x="39" y="248"/>
                  </a:lnTo>
                  <a:lnTo>
                    <a:pt x="77" y="248"/>
                  </a:lnTo>
                  <a:lnTo>
                    <a:pt x="97" y="240"/>
                  </a:lnTo>
                  <a:lnTo>
                    <a:pt x="116" y="224"/>
                  </a:lnTo>
                  <a:lnTo>
                    <a:pt x="116" y="208"/>
                  </a:lnTo>
                  <a:lnTo>
                    <a:pt x="90" y="112"/>
                  </a:lnTo>
                  <a:lnTo>
                    <a:pt x="90" y="64"/>
                  </a:lnTo>
                  <a:lnTo>
                    <a:pt x="97" y="56"/>
                  </a:lnTo>
                  <a:lnTo>
                    <a:pt x="103" y="48"/>
                  </a:lnTo>
                  <a:lnTo>
                    <a:pt x="103" y="24"/>
                  </a:lnTo>
                  <a:lnTo>
                    <a:pt x="97" y="8"/>
                  </a:lnTo>
                  <a:lnTo>
                    <a:pt x="84" y="8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58" y="16"/>
                  </a:lnTo>
                  <a:lnTo>
                    <a:pt x="45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0" name="Line 36"/>
            <p:cNvSpPr>
              <a:spLocks noChangeShapeType="1"/>
            </p:cNvSpPr>
            <p:nvPr/>
          </p:nvSpPr>
          <p:spPr bwMode="auto">
            <a:xfrm flipV="1">
              <a:off x="4472" y="2655"/>
              <a:ext cx="1" cy="24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1" name="Freeform 37"/>
            <p:cNvSpPr>
              <a:spLocks/>
            </p:cNvSpPr>
            <p:nvPr/>
          </p:nvSpPr>
          <p:spPr bwMode="auto">
            <a:xfrm>
              <a:off x="4388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24 h 24"/>
                <a:gd name="T4" fmla="*/ 7 w 20"/>
                <a:gd name="T5" fmla="*/ 24 h 24"/>
                <a:gd name="T6" fmla="*/ 20 w 20"/>
                <a:gd name="T7" fmla="*/ 24 h 24"/>
                <a:gd name="T8" fmla="*/ 13 w 20"/>
                <a:gd name="T9" fmla="*/ 8 h 24"/>
                <a:gd name="T10" fmla="*/ 7 w 20"/>
                <a:gd name="T11" fmla="*/ 8 h 24"/>
                <a:gd name="T12" fmla="*/ 0 w 2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4"/>
                <a:gd name="T23" fmla="*/ 20 w 2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4">
                  <a:moveTo>
                    <a:pt x="0" y="0"/>
                  </a:moveTo>
                  <a:lnTo>
                    <a:pt x="0" y="24"/>
                  </a:lnTo>
                  <a:lnTo>
                    <a:pt x="7" y="24"/>
                  </a:lnTo>
                  <a:lnTo>
                    <a:pt x="20" y="24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2" name="Freeform 38"/>
            <p:cNvSpPr>
              <a:spLocks/>
            </p:cNvSpPr>
            <p:nvPr/>
          </p:nvSpPr>
          <p:spPr bwMode="auto">
            <a:xfrm>
              <a:off x="4472" y="2671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16 h 16"/>
                <a:gd name="T4" fmla="*/ 7 w 13"/>
                <a:gd name="T5" fmla="*/ 16 h 16"/>
                <a:gd name="T6" fmla="*/ 13 w 13"/>
                <a:gd name="T7" fmla="*/ 16 h 16"/>
                <a:gd name="T8" fmla="*/ 13 w 13"/>
                <a:gd name="T9" fmla="*/ 0 h 16"/>
                <a:gd name="T10" fmla="*/ 7 w 13"/>
                <a:gd name="T11" fmla="*/ 0 h 16"/>
                <a:gd name="T12" fmla="*/ 0 w 13"/>
                <a:gd name="T13" fmla="*/ 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"/>
                <a:gd name="T22" fmla="*/ 0 h 16"/>
                <a:gd name="T23" fmla="*/ 13 w 1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" h="16">
                  <a:moveTo>
                    <a:pt x="0" y="8"/>
                  </a:moveTo>
                  <a:lnTo>
                    <a:pt x="0" y="16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3" name="Freeform 39"/>
            <p:cNvSpPr>
              <a:spLocks/>
            </p:cNvSpPr>
            <p:nvPr/>
          </p:nvSpPr>
          <p:spPr bwMode="auto">
            <a:xfrm>
              <a:off x="4388" y="2695"/>
              <a:ext cx="71" cy="64"/>
            </a:xfrm>
            <a:custGeom>
              <a:avLst/>
              <a:gdLst>
                <a:gd name="T0" fmla="*/ 0 w 71"/>
                <a:gd name="T1" fmla="*/ 0 h 64"/>
                <a:gd name="T2" fmla="*/ 7 w 71"/>
                <a:gd name="T3" fmla="*/ 24 h 64"/>
                <a:gd name="T4" fmla="*/ 39 w 71"/>
                <a:gd name="T5" fmla="*/ 48 h 64"/>
                <a:gd name="T6" fmla="*/ 46 w 71"/>
                <a:gd name="T7" fmla="*/ 56 h 64"/>
                <a:gd name="T8" fmla="*/ 58 w 71"/>
                <a:gd name="T9" fmla="*/ 64 h 64"/>
                <a:gd name="T10" fmla="*/ 71 w 71"/>
                <a:gd name="T11" fmla="*/ 48 h 64"/>
                <a:gd name="T12" fmla="*/ 65 w 71"/>
                <a:gd name="T13" fmla="*/ 48 h 64"/>
                <a:gd name="T14" fmla="*/ 58 w 71"/>
                <a:gd name="T15" fmla="*/ 40 h 64"/>
                <a:gd name="T16" fmla="*/ 65 w 71"/>
                <a:gd name="T17" fmla="*/ 40 h 64"/>
                <a:gd name="T18" fmla="*/ 65 w 71"/>
                <a:gd name="T19" fmla="*/ 32 h 64"/>
                <a:gd name="T20" fmla="*/ 52 w 71"/>
                <a:gd name="T21" fmla="*/ 32 h 64"/>
                <a:gd name="T22" fmla="*/ 46 w 71"/>
                <a:gd name="T23" fmla="*/ 40 h 64"/>
                <a:gd name="T24" fmla="*/ 20 w 71"/>
                <a:gd name="T25" fmla="*/ 16 h 64"/>
                <a:gd name="T26" fmla="*/ 20 w 71"/>
                <a:gd name="T27" fmla="*/ 0 h 64"/>
                <a:gd name="T28" fmla="*/ 0 w 71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64"/>
                <a:gd name="T47" fmla="*/ 71 w 71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64">
                  <a:moveTo>
                    <a:pt x="0" y="0"/>
                  </a:moveTo>
                  <a:lnTo>
                    <a:pt x="7" y="24"/>
                  </a:lnTo>
                  <a:lnTo>
                    <a:pt x="39" y="48"/>
                  </a:lnTo>
                  <a:lnTo>
                    <a:pt x="46" y="56"/>
                  </a:lnTo>
                  <a:lnTo>
                    <a:pt x="58" y="64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8" y="40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20" y="16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4" name="Freeform 40"/>
            <p:cNvSpPr>
              <a:spLocks/>
            </p:cNvSpPr>
            <p:nvPr/>
          </p:nvSpPr>
          <p:spPr bwMode="auto">
            <a:xfrm>
              <a:off x="4446" y="2687"/>
              <a:ext cx="39" cy="56"/>
            </a:xfrm>
            <a:custGeom>
              <a:avLst/>
              <a:gdLst>
                <a:gd name="T0" fmla="*/ 26 w 39"/>
                <a:gd name="T1" fmla="*/ 0 h 56"/>
                <a:gd name="T2" fmla="*/ 26 w 39"/>
                <a:gd name="T3" fmla="*/ 32 h 56"/>
                <a:gd name="T4" fmla="*/ 13 w 39"/>
                <a:gd name="T5" fmla="*/ 40 h 56"/>
                <a:gd name="T6" fmla="*/ 7 w 39"/>
                <a:gd name="T7" fmla="*/ 40 h 56"/>
                <a:gd name="T8" fmla="*/ 7 w 39"/>
                <a:gd name="T9" fmla="*/ 48 h 56"/>
                <a:gd name="T10" fmla="*/ 0 w 39"/>
                <a:gd name="T11" fmla="*/ 48 h 56"/>
                <a:gd name="T12" fmla="*/ 7 w 39"/>
                <a:gd name="T13" fmla="*/ 56 h 56"/>
                <a:gd name="T14" fmla="*/ 13 w 39"/>
                <a:gd name="T15" fmla="*/ 56 h 56"/>
                <a:gd name="T16" fmla="*/ 20 w 39"/>
                <a:gd name="T17" fmla="*/ 56 h 56"/>
                <a:gd name="T18" fmla="*/ 26 w 39"/>
                <a:gd name="T19" fmla="*/ 48 h 56"/>
                <a:gd name="T20" fmla="*/ 39 w 39"/>
                <a:gd name="T21" fmla="*/ 32 h 56"/>
                <a:gd name="T22" fmla="*/ 39 w 39"/>
                <a:gd name="T23" fmla="*/ 0 h 56"/>
                <a:gd name="T24" fmla="*/ 33 w 39"/>
                <a:gd name="T25" fmla="*/ 0 h 56"/>
                <a:gd name="T26" fmla="*/ 26 w 39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26" y="0"/>
                  </a:moveTo>
                  <a:lnTo>
                    <a:pt x="26" y="32"/>
                  </a:lnTo>
                  <a:lnTo>
                    <a:pt x="13" y="40"/>
                  </a:lnTo>
                  <a:lnTo>
                    <a:pt x="7" y="40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20" y="56"/>
                  </a:lnTo>
                  <a:lnTo>
                    <a:pt x="26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5" name="Freeform 41"/>
            <p:cNvSpPr>
              <a:spLocks/>
            </p:cNvSpPr>
            <p:nvPr/>
          </p:nvSpPr>
          <p:spPr bwMode="auto">
            <a:xfrm>
              <a:off x="4408" y="2615"/>
              <a:ext cx="51" cy="32"/>
            </a:xfrm>
            <a:custGeom>
              <a:avLst/>
              <a:gdLst>
                <a:gd name="T0" fmla="*/ 13 w 51"/>
                <a:gd name="T1" fmla="*/ 8 h 32"/>
                <a:gd name="T2" fmla="*/ 0 w 51"/>
                <a:gd name="T3" fmla="*/ 8 h 32"/>
                <a:gd name="T4" fmla="*/ 0 w 51"/>
                <a:gd name="T5" fmla="*/ 24 h 32"/>
                <a:gd name="T6" fmla="*/ 19 w 51"/>
                <a:gd name="T7" fmla="*/ 32 h 32"/>
                <a:gd name="T8" fmla="*/ 26 w 51"/>
                <a:gd name="T9" fmla="*/ 32 h 32"/>
                <a:gd name="T10" fmla="*/ 32 w 51"/>
                <a:gd name="T11" fmla="*/ 24 h 32"/>
                <a:gd name="T12" fmla="*/ 38 w 51"/>
                <a:gd name="T13" fmla="*/ 32 h 32"/>
                <a:gd name="T14" fmla="*/ 45 w 51"/>
                <a:gd name="T15" fmla="*/ 32 h 32"/>
                <a:gd name="T16" fmla="*/ 51 w 51"/>
                <a:gd name="T17" fmla="*/ 16 h 32"/>
                <a:gd name="T18" fmla="*/ 51 w 51"/>
                <a:gd name="T19" fmla="*/ 8 h 32"/>
                <a:gd name="T20" fmla="*/ 38 w 51"/>
                <a:gd name="T21" fmla="*/ 0 h 32"/>
                <a:gd name="T22" fmla="*/ 38 w 51"/>
                <a:gd name="T23" fmla="*/ 8 h 32"/>
                <a:gd name="T24" fmla="*/ 32 w 51"/>
                <a:gd name="T25" fmla="*/ 16 h 32"/>
                <a:gd name="T26" fmla="*/ 19 w 51"/>
                <a:gd name="T27" fmla="*/ 16 h 32"/>
                <a:gd name="T28" fmla="*/ 13 w 51"/>
                <a:gd name="T29" fmla="*/ 8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"/>
                <a:gd name="T46" fmla="*/ 0 h 32"/>
                <a:gd name="T47" fmla="*/ 51 w 51"/>
                <a:gd name="T48" fmla="*/ 32 h 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" h="32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38" y="8"/>
                  </a:lnTo>
                  <a:lnTo>
                    <a:pt x="32" y="16"/>
                  </a:lnTo>
                  <a:lnTo>
                    <a:pt x="19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6" name="Freeform 42"/>
            <p:cNvSpPr>
              <a:spLocks/>
            </p:cNvSpPr>
            <p:nvPr/>
          </p:nvSpPr>
          <p:spPr bwMode="auto">
            <a:xfrm>
              <a:off x="4446" y="2863"/>
              <a:ext cx="1" cy="48"/>
            </a:xfrm>
            <a:custGeom>
              <a:avLst/>
              <a:gdLst>
                <a:gd name="T0" fmla="*/ 0 w 1"/>
                <a:gd name="T1" fmla="*/ 48 h 48"/>
                <a:gd name="T2" fmla="*/ 0 w 1"/>
                <a:gd name="T3" fmla="*/ 32 h 48"/>
                <a:gd name="T4" fmla="*/ 0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7" name="Freeform 43"/>
            <p:cNvSpPr>
              <a:spLocks/>
            </p:cNvSpPr>
            <p:nvPr/>
          </p:nvSpPr>
          <p:spPr bwMode="auto">
            <a:xfrm>
              <a:off x="4427" y="2911"/>
              <a:ext cx="58" cy="32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16 h 32"/>
                <a:gd name="T4" fmla="*/ 0 w 58"/>
                <a:gd name="T5" fmla="*/ 24 h 32"/>
                <a:gd name="T6" fmla="*/ 7 w 58"/>
                <a:gd name="T7" fmla="*/ 32 h 32"/>
                <a:gd name="T8" fmla="*/ 26 w 58"/>
                <a:gd name="T9" fmla="*/ 32 h 32"/>
                <a:gd name="T10" fmla="*/ 32 w 58"/>
                <a:gd name="T11" fmla="*/ 24 h 32"/>
                <a:gd name="T12" fmla="*/ 32 w 58"/>
                <a:gd name="T13" fmla="*/ 24 h 32"/>
                <a:gd name="T14" fmla="*/ 45 w 58"/>
                <a:gd name="T15" fmla="*/ 24 h 32"/>
                <a:gd name="T16" fmla="*/ 58 w 58"/>
                <a:gd name="T17" fmla="*/ 16 h 32"/>
                <a:gd name="T18" fmla="*/ 58 w 58"/>
                <a:gd name="T19" fmla="*/ 8 h 32"/>
                <a:gd name="T20" fmla="*/ 45 w 58"/>
                <a:gd name="T21" fmla="*/ 8 h 32"/>
                <a:gd name="T22" fmla="*/ 39 w 58"/>
                <a:gd name="T23" fmla="*/ 0 h 32"/>
                <a:gd name="T24" fmla="*/ 26 w 58"/>
                <a:gd name="T25" fmla="*/ 0 h 32"/>
                <a:gd name="T26" fmla="*/ 19 w 58"/>
                <a:gd name="T27" fmla="*/ 0 h 32"/>
                <a:gd name="T28" fmla="*/ 13 w 58"/>
                <a:gd name="T29" fmla="*/ 0 h 32"/>
                <a:gd name="T30" fmla="*/ 0 w 58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32"/>
                <a:gd name="T50" fmla="*/ 58 w 58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32">
                  <a:moveTo>
                    <a:pt x="0" y="0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45" y="24"/>
                  </a:lnTo>
                  <a:lnTo>
                    <a:pt x="58" y="16"/>
                  </a:lnTo>
                  <a:lnTo>
                    <a:pt x="58" y="8"/>
                  </a:lnTo>
                  <a:lnTo>
                    <a:pt x="45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8" name="Freeform 44"/>
            <p:cNvSpPr>
              <a:spLocks/>
            </p:cNvSpPr>
            <p:nvPr/>
          </p:nvSpPr>
          <p:spPr bwMode="auto">
            <a:xfrm>
              <a:off x="4628" y="2839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7 w 52"/>
                <a:gd name="T3" fmla="*/ 48 h 72"/>
                <a:gd name="T4" fmla="*/ 7 w 52"/>
                <a:gd name="T5" fmla="*/ 64 h 72"/>
                <a:gd name="T6" fmla="*/ 20 w 52"/>
                <a:gd name="T7" fmla="*/ 72 h 72"/>
                <a:gd name="T8" fmla="*/ 26 w 52"/>
                <a:gd name="T9" fmla="*/ 64 h 72"/>
                <a:gd name="T10" fmla="*/ 39 w 52"/>
                <a:gd name="T11" fmla="*/ 72 h 72"/>
                <a:gd name="T12" fmla="*/ 52 w 52"/>
                <a:gd name="T13" fmla="*/ 64 h 72"/>
                <a:gd name="T14" fmla="*/ 52 w 52"/>
                <a:gd name="T15" fmla="*/ 48 h 72"/>
                <a:gd name="T16" fmla="*/ 52 w 52"/>
                <a:gd name="T17" fmla="*/ 0 h 72"/>
                <a:gd name="T18" fmla="*/ 46 w 52"/>
                <a:gd name="T19" fmla="*/ 8 h 72"/>
                <a:gd name="T20" fmla="*/ 0 w 52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"/>
                <a:gd name="T34" fmla="*/ 0 h 72"/>
                <a:gd name="T35" fmla="*/ 52 w 5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" h="72">
                  <a:moveTo>
                    <a:pt x="0" y="0"/>
                  </a:moveTo>
                  <a:lnTo>
                    <a:pt x="7" y="48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9" y="72"/>
                  </a:lnTo>
                  <a:lnTo>
                    <a:pt x="52" y="64"/>
                  </a:lnTo>
                  <a:lnTo>
                    <a:pt x="52" y="48"/>
                  </a:lnTo>
                  <a:lnTo>
                    <a:pt x="52" y="0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19" name="Freeform 45"/>
            <p:cNvSpPr>
              <a:spLocks/>
            </p:cNvSpPr>
            <p:nvPr/>
          </p:nvSpPr>
          <p:spPr bwMode="auto">
            <a:xfrm>
              <a:off x="4667" y="2487"/>
              <a:ext cx="33" cy="40"/>
            </a:xfrm>
            <a:custGeom>
              <a:avLst/>
              <a:gdLst>
                <a:gd name="T0" fmla="*/ 0 w 33"/>
                <a:gd name="T1" fmla="*/ 8 h 40"/>
                <a:gd name="T2" fmla="*/ 7 w 33"/>
                <a:gd name="T3" fmla="*/ 0 h 40"/>
                <a:gd name="T4" fmla="*/ 20 w 33"/>
                <a:gd name="T5" fmla="*/ 0 h 40"/>
                <a:gd name="T6" fmla="*/ 33 w 33"/>
                <a:gd name="T7" fmla="*/ 16 h 40"/>
                <a:gd name="T8" fmla="*/ 33 w 33"/>
                <a:gd name="T9" fmla="*/ 24 h 40"/>
                <a:gd name="T10" fmla="*/ 33 w 33"/>
                <a:gd name="T11" fmla="*/ 40 h 40"/>
                <a:gd name="T12" fmla="*/ 20 w 33"/>
                <a:gd name="T13" fmla="*/ 40 h 40"/>
                <a:gd name="T14" fmla="*/ 20 w 33"/>
                <a:gd name="T15" fmla="*/ 32 h 40"/>
                <a:gd name="T16" fmla="*/ 13 w 33"/>
                <a:gd name="T17" fmla="*/ 8 h 40"/>
                <a:gd name="T18" fmla="*/ 0 w 33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40"/>
                <a:gd name="T32" fmla="*/ 33 w 33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40">
                  <a:moveTo>
                    <a:pt x="0" y="8"/>
                  </a:moveTo>
                  <a:lnTo>
                    <a:pt x="7" y="0"/>
                  </a:lnTo>
                  <a:lnTo>
                    <a:pt x="20" y="0"/>
                  </a:lnTo>
                  <a:lnTo>
                    <a:pt x="33" y="16"/>
                  </a:lnTo>
                  <a:lnTo>
                    <a:pt x="33" y="24"/>
                  </a:lnTo>
                  <a:lnTo>
                    <a:pt x="33" y="40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0" name="Freeform 46"/>
            <p:cNvSpPr>
              <a:spLocks/>
            </p:cNvSpPr>
            <p:nvPr/>
          </p:nvSpPr>
          <p:spPr bwMode="auto">
            <a:xfrm>
              <a:off x="4622" y="2464"/>
              <a:ext cx="52" cy="79"/>
            </a:xfrm>
            <a:custGeom>
              <a:avLst/>
              <a:gdLst>
                <a:gd name="T0" fmla="*/ 6 w 52"/>
                <a:gd name="T1" fmla="*/ 31 h 79"/>
                <a:gd name="T2" fmla="*/ 0 w 52"/>
                <a:gd name="T3" fmla="*/ 31 h 79"/>
                <a:gd name="T4" fmla="*/ 0 w 52"/>
                <a:gd name="T5" fmla="*/ 31 h 79"/>
                <a:gd name="T6" fmla="*/ 0 w 52"/>
                <a:gd name="T7" fmla="*/ 47 h 79"/>
                <a:gd name="T8" fmla="*/ 6 w 52"/>
                <a:gd name="T9" fmla="*/ 47 h 79"/>
                <a:gd name="T10" fmla="*/ 13 w 52"/>
                <a:gd name="T11" fmla="*/ 71 h 79"/>
                <a:gd name="T12" fmla="*/ 32 w 52"/>
                <a:gd name="T13" fmla="*/ 79 h 79"/>
                <a:gd name="T14" fmla="*/ 45 w 52"/>
                <a:gd name="T15" fmla="*/ 79 h 79"/>
                <a:gd name="T16" fmla="*/ 52 w 52"/>
                <a:gd name="T17" fmla="*/ 63 h 79"/>
                <a:gd name="T18" fmla="*/ 52 w 52"/>
                <a:gd name="T19" fmla="*/ 39 h 79"/>
                <a:gd name="T20" fmla="*/ 52 w 52"/>
                <a:gd name="T21" fmla="*/ 15 h 79"/>
                <a:gd name="T22" fmla="*/ 26 w 52"/>
                <a:gd name="T23" fmla="*/ 0 h 79"/>
                <a:gd name="T24" fmla="*/ 6 w 52"/>
                <a:gd name="T25" fmla="*/ 15 h 79"/>
                <a:gd name="T26" fmla="*/ 6 w 52"/>
                <a:gd name="T27" fmla="*/ 31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9"/>
                <a:gd name="T44" fmla="*/ 52 w 52"/>
                <a:gd name="T45" fmla="*/ 79 h 7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9">
                  <a:moveTo>
                    <a:pt x="6" y="31"/>
                  </a:moveTo>
                  <a:lnTo>
                    <a:pt x="0" y="31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13" y="71"/>
                  </a:lnTo>
                  <a:lnTo>
                    <a:pt x="32" y="79"/>
                  </a:lnTo>
                  <a:lnTo>
                    <a:pt x="45" y="79"/>
                  </a:lnTo>
                  <a:lnTo>
                    <a:pt x="52" y="63"/>
                  </a:lnTo>
                  <a:lnTo>
                    <a:pt x="52" y="39"/>
                  </a:lnTo>
                  <a:lnTo>
                    <a:pt x="52" y="15"/>
                  </a:lnTo>
                  <a:lnTo>
                    <a:pt x="26" y="0"/>
                  </a:lnTo>
                  <a:lnTo>
                    <a:pt x="6" y="15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1" name="Freeform 47"/>
            <p:cNvSpPr>
              <a:spLocks/>
            </p:cNvSpPr>
            <p:nvPr/>
          </p:nvSpPr>
          <p:spPr bwMode="auto">
            <a:xfrm>
              <a:off x="4609" y="2448"/>
              <a:ext cx="71" cy="63"/>
            </a:xfrm>
            <a:custGeom>
              <a:avLst/>
              <a:gdLst>
                <a:gd name="T0" fmla="*/ 65 w 71"/>
                <a:gd name="T1" fmla="*/ 39 h 63"/>
                <a:gd name="T2" fmla="*/ 71 w 71"/>
                <a:gd name="T3" fmla="*/ 31 h 63"/>
                <a:gd name="T4" fmla="*/ 71 w 71"/>
                <a:gd name="T5" fmla="*/ 16 h 63"/>
                <a:gd name="T6" fmla="*/ 58 w 71"/>
                <a:gd name="T7" fmla="*/ 8 h 63"/>
                <a:gd name="T8" fmla="*/ 52 w 71"/>
                <a:gd name="T9" fmla="*/ 0 h 63"/>
                <a:gd name="T10" fmla="*/ 32 w 71"/>
                <a:gd name="T11" fmla="*/ 0 h 63"/>
                <a:gd name="T12" fmla="*/ 19 w 71"/>
                <a:gd name="T13" fmla="*/ 0 h 63"/>
                <a:gd name="T14" fmla="*/ 19 w 71"/>
                <a:gd name="T15" fmla="*/ 8 h 63"/>
                <a:gd name="T16" fmla="*/ 6 w 71"/>
                <a:gd name="T17" fmla="*/ 16 h 63"/>
                <a:gd name="T18" fmla="*/ 0 w 71"/>
                <a:gd name="T19" fmla="*/ 31 h 63"/>
                <a:gd name="T20" fmla="*/ 0 w 71"/>
                <a:gd name="T21" fmla="*/ 55 h 63"/>
                <a:gd name="T22" fmla="*/ 13 w 71"/>
                <a:gd name="T23" fmla="*/ 63 h 63"/>
                <a:gd name="T24" fmla="*/ 13 w 71"/>
                <a:gd name="T25" fmla="*/ 47 h 63"/>
                <a:gd name="T26" fmla="*/ 13 w 71"/>
                <a:gd name="T27" fmla="*/ 47 h 63"/>
                <a:gd name="T28" fmla="*/ 19 w 71"/>
                <a:gd name="T29" fmla="*/ 47 h 63"/>
                <a:gd name="T30" fmla="*/ 19 w 71"/>
                <a:gd name="T31" fmla="*/ 31 h 63"/>
                <a:gd name="T32" fmla="*/ 39 w 71"/>
                <a:gd name="T33" fmla="*/ 16 h 63"/>
                <a:gd name="T34" fmla="*/ 65 w 71"/>
                <a:gd name="T35" fmla="*/ 31 h 63"/>
                <a:gd name="T36" fmla="*/ 65 w 71"/>
                <a:gd name="T37" fmla="*/ 39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1"/>
                <a:gd name="T58" fmla="*/ 0 h 63"/>
                <a:gd name="T59" fmla="*/ 71 w 71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1" h="63">
                  <a:moveTo>
                    <a:pt x="65" y="39"/>
                  </a:moveTo>
                  <a:lnTo>
                    <a:pt x="71" y="31"/>
                  </a:lnTo>
                  <a:lnTo>
                    <a:pt x="71" y="16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1"/>
                  </a:lnTo>
                  <a:lnTo>
                    <a:pt x="0" y="55"/>
                  </a:lnTo>
                  <a:lnTo>
                    <a:pt x="13" y="63"/>
                  </a:lnTo>
                  <a:lnTo>
                    <a:pt x="13" y="47"/>
                  </a:lnTo>
                  <a:lnTo>
                    <a:pt x="19" y="47"/>
                  </a:lnTo>
                  <a:lnTo>
                    <a:pt x="19" y="31"/>
                  </a:lnTo>
                  <a:lnTo>
                    <a:pt x="39" y="16"/>
                  </a:lnTo>
                  <a:lnTo>
                    <a:pt x="65" y="31"/>
                  </a:lnTo>
                  <a:lnTo>
                    <a:pt x="65" y="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2" name="Freeform 48"/>
            <p:cNvSpPr>
              <a:spLocks/>
            </p:cNvSpPr>
            <p:nvPr/>
          </p:nvSpPr>
          <p:spPr bwMode="auto">
            <a:xfrm>
              <a:off x="4583" y="2487"/>
              <a:ext cx="32" cy="40"/>
            </a:xfrm>
            <a:custGeom>
              <a:avLst/>
              <a:gdLst>
                <a:gd name="T0" fmla="*/ 32 w 32"/>
                <a:gd name="T1" fmla="*/ 8 h 40"/>
                <a:gd name="T2" fmla="*/ 26 w 32"/>
                <a:gd name="T3" fmla="*/ 0 h 40"/>
                <a:gd name="T4" fmla="*/ 19 w 32"/>
                <a:gd name="T5" fmla="*/ 8 h 40"/>
                <a:gd name="T6" fmla="*/ 6 w 32"/>
                <a:gd name="T7" fmla="*/ 16 h 40"/>
                <a:gd name="T8" fmla="*/ 0 w 32"/>
                <a:gd name="T9" fmla="*/ 32 h 40"/>
                <a:gd name="T10" fmla="*/ 6 w 32"/>
                <a:gd name="T11" fmla="*/ 40 h 40"/>
                <a:gd name="T12" fmla="*/ 13 w 32"/>
                <a:gd name="T13" fmla="*/ 40 h 40"/>
                <a:gd name="T14" fmla="*/ 13 w 32"/>
                <a:gd name="T15" fmla="*/ 32 h 40"/>
                <a:gd name="T16" fmla="*/ 19 w 32"/>
                <a:gd name="T17" fmla="*/ 16 h 40"/>
                <a:gd name="T18" fmla="*/ 32 w 32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40"/>
                <a:gd name="T32" fmla="*/ 32 w 32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40">
                  <a:moveTo>
                    <a:pt x="32" y="8"/>
                  </a:moveTo>
                  <a:lnTo>
                    <a:pt x="26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6" y="40"/>
                  </a:lnTo>
                  <a:lnTo>
                    <a:pt x="13" y="40"/>
                  </a:lnTo>
                  <a:lnTo>
                    <a:pt x="13" y="32"/>
                  </a:lnTo>
                  <a:lnTo>
                    <a:pt x="19" y="1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3" name="Freeform 49"/>
            <p:cNvSpPr>
              <a:spLocks/>
            </p:cNvSpPr>
            <p:nvPr/>
          </p:nvSpPr>
          <p:spPr bwMode="auto">
            <a:xfrm>
              <a:off x="4609" y="2479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8 h 16"/>
                <a:gd name="T4" fmla="*/ 0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0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4" name="Freeform 50"/>
            <p:cNvSpPr>
              <a:spLocks/>
            </p:cNvSpPr>
            <p:nvPr/>
          </p:nvSpPr>
          <p:spPr bwMode="auto">
            <a:xfrm>
              <a:off x="4622" y="2511"/>
              <a:ext cx="39" cy="48"/>
            </a:xfrm>
            <a:custGeom>
              <a:avLst/>
              <a:gdLst>
                <a:gd name="T0" fmla="*/ 6 w 39"/>
                <a:gd name="T1" fmla="*/ 0 h 48"/>
                <a:gd name="T2" fmla="*/ 0 w 39"/>
                <a:gd name="T3" fmla="*/ 40 h 48"/>
                <a:gd name="T4" fmla="*/ 13 w 39"/>
                <a:gd name="T5" fmla="*/ 48 h 48"/>
                <a:gd name="T6" fmla="*/ 26 w 39"/>
                <a:gd name="T7" fmla="*/ 48 h 48"/>
                <a:gd name="T8" fmla="*/ 39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3 w 39"/>
                <a:gd name="T15" fmla="*/ 24 h 48"/>
                <a:gd name="T16" fmla="*/ 6 w 39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48"/>
                <a:gd name="T29" fmla="*/ 39 w 39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48">
                  <a:moveTo>
                    <a:pt x="6" y="0"/>
                  </a:moveTo>
                  <a:lnTo>
                    <a:pt x="0" y="40"/>
                  </a:lnTo>
                  <a:lnTo>
                    <a:pt x="13" y="48"/>
                  </a:lnTo>
                  <a:lnTo>
                    <a:pt x="26" y="48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5" name="Freeform 51"/>
            <p:cNvSpPr>
              <a:spLocks/>
            </p:cNvSpPr>
            <p:nvPr/>
          </p:nvSpPr>
          <p:spPr bwMode="auto">
            <a:xfrm>
              <a:off x="4576" y="2543"/>
              <a:ext cx="149" cy="304"/>
            </a:xfrm>
            <a:custGeom>
              <a:avLst/>
              <a:gdLst>
                <a:gd name="T0" fmla="*/ 46 w 149"/>
                <a:gd name="T1" fmla="*/ 8 h 304"/>
                <a:gd name="T2" fmla="*/ 20 w 149"/>
                <a:gd name="T3" fmla="*/ 16 h 304"/>
                <a:gd name="T4" fmla="*/ 13 w 149"/>
                <a:gd name="T5" fmla="*/ 8 h 304"/>
                <a:gd name="T6" fmla="*/ 0 w 149"/>
                <a:gd name="T7" fmla="*/ 16 h 304"/>
                <a:gd name="T8" fmla="*/ 0 w 149"/>
                <a:gd name="T9" fmla="*/ 40 h 304"/>
                <a:gd name="T10" fmla="*/ 0 w 149"/>
                <a:gd name="T11" fmla="*/ 64 h 304"/>
                <a:gd name="T12" fmla="*/ 13 w 149"/>
                <a:gd name="T13" fmla="*/ 80 h 304"/>
                <a:gd name="T14" fmla="*/ 26 w 149"/>
                <a:gd name="T15" fmla="*/ 80 h 304"/>
                <a:gd name="T16" fmla="*/ 33 w 149"/>
                <a:gd name="T17" fmla="*/ 144 h 304"/>
                <a:gd name="T18" fmla="*/ 13 w 149"/>
                <a:gd name="T19" fmla="*/ 256 h 304"/>
                <a:gd name="T20" fmla="*/ 13 w 149"/>
                <a:gd name="T21" fmla="*/ 288 h 304"/>
                <a:gd name="T22" fmla="*/ 46 w 149"/>
                <a:gd name="T23" fmla="*/ 296 h 304"/>
                <a:gd name="T24" fmla="*/ 98 w 149"/>
                <a:gd name="T25" fmla="*/ 304 h 304"/>
                <a:gd name="T26" fmla="*/ 124 w 149"/>
                <a:gd name="T27" fmla="*/ 296 h 304"/>
                <a:gd name="T28" fmla="*/ 149 w 149"/>
                <a:gd name="T29" fmla="*/ 280 h 304"/>
                <a:gd name="T30" fmla="*/ 143 w 149"/>
                <a:gd name="T31" fmla="*/ 248 h 304"/>
                <a:gd name="T32" fmla="*/ 111 w 149"/>
                <a:gd name="T33" fmla="*/ 136 h 304"/>
                <a:gd name="T34" fmla="*/ 111 w 149"/>
                <a:gd name="T35" fmla="*/ 72 h 304"/>
                <a:gd name="T36" fmla="*/ 124 w 149"/>
                <a:gd name="T37" fmla="*/ 72 h 304"/>
                <a:gd name="T38" fmla="*/ 130 w 149"/>
                <a:gd name="T39" fmla="*/ 64 h 304"/>
                <a:gd name="T40" fmla="*/ 130 w 149"/>
                <a:gd name="T41" fmla="*/ 24 h 304"/>
                <a:gd name="T42" fmla="*/ 117 w 149"/>
                <a:gd name="T43" fmla="*/ 8 h 304"/>
                <a:gd name="T44" fmla="*/ 104 w 149"/>
                <a:gd name="T45" fmla="*/ 16 h 304"/>
                <a:gd name="T46" fmla="*/ 85 w 149"/>
                <a:gd name="T47" fmla="*/ 0 h 304"/>
                <a:gd name="T48" fmla="*/ 85 w 149"/>
                <a:gd name="T49" fmla="*/ 8 h 304"/>
                <a:gd name="T50" fmla="*/ 72 w 149"/>
                <a:gd name="T51" fmla="*/ 16 h 304"/>
                <a:gd name="T52" fmla="*/ 59 w 149"/>
                <a:gd name="T53" fmla="*/ 16 h 304"/>
                <a:gd name="T54" fmla="*/ 46 w 149"/>
                <a:gd name="T55" fmla="*/ 8 h 3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9"/>
                <a:gd name="T85" fmla="*/ 0 h 304"/>
                <a:gd name="T86" fmla="*/ 149 w 149"/>
                <a:gd name="T87" fmla="*/ 304 h 3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9" h="304">
                  <a:moveTo>
                    <a:pt x="46" y="8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13" y="80"/>
                  </a:lnTo>
                  <a:lnTo>
                    <a:pt x="26" y="80"/>
                  </a:lnTo>
                  <a:lnTo>
                    <a:pt x="33" y="144"/>
                  </a:lnTo>
                  <a:lnTo>
                    <a:pt x="13" y="256"/>
                  </a:lnTo>
                  <a:lnTo>
                    <a:pt x="13" y="288"/>
                  </a:lnTo>
                  <a:lnTo>
                    <a:pt x="46" y="296"/>
                  </a:lnTo>
                  <a:lnTo>
                    <a:pt x="98" y="304"/>
                  </a:lnTo>
                  <a:lnTo>
                    <a:pt x="124" y="296"/>
                  </a:lnTo>
                  <a:lnTo>
                    <a:pt x="149" y="280"/>
                  </a:lnTo>
                  <a:lnTo>
                    <a:pt x="143" y="248"/>
                  </a:lnTo>
                  <a:lnTo>
                    <a:pt x="111" y="136"/>
                  </a:lnTo>
                  <a:lnTo>
                    <a:pt x="111" y="72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0" y="24"/>
                  </a:lnTo>
                  <a:lnTo>
                    <a:pt x="117" y="8"/>
                  </a:lnTo>
                  <a:lnTo>
                    <a:pt x="104" y="16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72" y="16"/>
                  </a:lnTo>
                  <a:lnTo>
                    <a:pt x="59" y="16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6" name="Line 52"/>
            <p:cNvSpPr>
              <a:spLocks noChangeShapeType="1"/>
            </p:cNvSpPr>
            <p:nvPr/>
          </p:nvSpPr>
          <p:spPr bwMode="auto">
            <a:xfrm flipV="1">
              <a:off x="4687" y="2599"/>
              <a:ext cx="1" cy="16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7" name="Freeform 53"/>
            <p:cNvSpPr>
              <a:spLocks/>
            </p:cNvSpPr>
            <p:nvPr/>
          </p:nvSpPr>
          <p:spPr bwMode="auto">
            <a:xfrm>
              <a:off x="4583" y="2615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8 h 24"/>
                <a:gd name="T10" fmla="*/ 6 w 19"/>
                <a:gd name="T11" fmla="*/ 8 h 24"/>
                <a:gd name="T12" fmla="*/ 0 w 19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0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8" name="Freeform 54"/>
            <p:cNvSpPr>
              <a:spLocks/>
            </p:cNvSpPr>
            <p:nvPr/>
          </p:nvSpPr>
          <p:spPr bwMode="auto">
            <a:xfrm>
              <a:off x="4687" y="2607"/>
              <a:ext cx="19" cy="24"/>
            </a:xfrm>
            <a:custGeom>
              <a:avLst/>
              <a:gdLst>
                <a:gd name="T0" fmla="*/ 0 w 19"/>
                <a:gd name="T1" fmla="*/ 8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0 h 24"/>
                <a:gd name="T10" fmla="*/ 13 w 19"/>
                <a:gd name="T11" fmla="*/ 8 h 24"/>
                <a:gd name="T12" fmla="*/ 0 w 19"/>
                <a:gd name="T13" fmla="*/ 8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8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29" name="Freeform 55"/>
            <p:cNvSpPr>
              <a:spLocks/>
            </p:cNvSpPr>
            <p:nvPr/>
          </p:nvSpPr>
          <p:spPr bwMode="auto">
            <a:xfrm>
              <a:off x="4583" y="2639"/>
              <a:ext cx="91" cy="72"/>
            </a:xfrm>
            <a:custGeom>
              <a:avLst/>
              <a:gdLst>
                <a:gd name="T0" fmla="*/ 0 w 91"/>
                <a:gd name="T1" fmla="*/ 0 h 72"/>
                <a:gd name="T2" fmla="*/ 6 w 91"/>
                <a:gd name="T3" fmla="*/ 32 h 72"/>
                <a:gd name="T4" fmla="*/ 45 w 91"/>
                <a:gd name="T5" fmla="*/ 64 h 72"/>
                <a:gd name="T6" fmla="*/ 58 w 91"/>
                <a:gd name="T7" fmla="*/ 72 h 72"/>
                <a:gd name="T8" fmla="*/ 78 w 91"/>
                <a:gd name="T9" fmla="*/ 72 h 72"/>
                <a:gd name="T10" fmla="*/ 91 w 91"/>
                <a:gd name="T11" fmla="*/ 64 h 72"/>
                <a:gd name="T12" fmla="*/ 78 w 91"/>
                <a:gd name="T13" fmla="*/ 56 h 72"/>
                <a:gd name="T14" fmla="*/ 71 w 91"/>
                <a:gd name="T15" fmla="*/ 56 h 72"/>
                <a:gd name="T16" fmla="*/ 78 w 91"/>
                <a:gd name="T17" fmla="*/ 48 h 72"/>
                <a:gd name="T18" fmla="*/ 78 w 91"/>
                <a:gd name="T19" fmla="*/ 40 h 72"/>
                <a:gd name="T20" fmla="*/ 65 w 91"/>
                <a:gd name="T21" fmla="*/ 40 h 72"/>
                <a:gd name="T22" fmla="*/ 58 w 91"/>
                <a:gd name="T23" fmla="*/ 48 h 72"/>
                <a:gd name="T24" fmla="*/ 26 w 91"/>
                <a:gd name="T25" fmla="*/ 24 h 72"/>
                <a:gd name="T26" fmla="*/ 19 w 91"/>
                <a:gd name="T27" fmla="*/ 0 h 72"/>
                <a:gd name="T28" fmla="*/ 0 w 91"/>
                <a:gd name="T29" fmla="*/ 0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72"/>
                <a:gd name="T47" fmla="*/ 91 w 9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72">
                  <a:moveTo>
                    <a:pt x="0" y="0"/>
                  </a:moveTo>
                  <a:lnTo>
                    <a:pt x="6" y="32"/>
                  </a:lnTo>
                  <a:lnTo>
                    <a:pt x="45" y="64"/>
                  </a:lnTo>
                  <a:lnTo>
                    <a:pt x="58" y="72"/>
                  </a:lnTo>
                  <a:lnTo>
                    <a:pt x="78" y="72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71" y="56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65" y="40"/>
                  </a:lnTo>
                  <a:lnTo>
                    <a:pt x="58" y="48"/>
                  </a:lnTo>
                  <a:lnTo>
                    <a:pt x="26" y="2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0" name="Freeform 56"/>
            <p:cNvSpPr>
              <a:spLocks/>
            </p:cNvSpPr>
            <p:nvPr/>
          </p:nvSpPr>
          <p:spPr bwMode="auto">
            <a:xfrm>
              <a:off x="4654" y="2631"/>
              <a:ext cx="52" cy="72"/>
            </a:xfrm>
            <a:custGeom>
              <a:avLst/>
              <a:gdLst>
                <a:gd name="T0" fmla="*/ 33 w 52"/>
                <a:gd name="T1" fmla="*/ 0 h 72"/>
                <a:gd name="T2" fmla="*/ 33 w 52"/>
                <a:gd name="T3" fmla="*/ 32 h 72"/>
                <a:gd name="T4" fmla="*/ 20 w 52"/>
                <a:gd name="T5" fmla="*/ 48 h 72"/>
                <a:gd name="T6" fmla="*/ 7 w 52"/>
                <a:gd name="T7" fmla="*/ 48 h 72"/>
                <a:gd name="T8" fmla="*/ 7 w 52"/>
                <a:gd name="T9" fmla="*/ 56 h 72"/>
                <a:gd name="T10" fmla="*/ 0 w 52"/>
                <a:gd name="T11" fmla="*/ 64 h 72"/>
                <a:gd name="T12" fmla="*/ 7 w 52"/>
                <a:gd name="T13" fmla="*/ 64 h 72"/>
                <a:gd name="T14" fmla="*/ 20 w 52"/>
                <a:gd name="T15" fmla="*/ 72 h 72"/>
                <a:gd name="T16" fmla="*/ 26 w 52"/>
                <a:gd name="T17" fmla="*/ 64 h 72"/>
                <a:gd name="T18" fmla="*/ 33 w 52"/>
                <a:gd name="T19" fmla="*/ 56 h 72"/>
                <a:gd name="T20" fmla="*/ 46 w 52"/>
                <a:gd name="T21" fmla="*/ 40 h 72"/>
                <a:gd name="T22" fmla="*/ 52 w 52"/>
                <a:gd name="T23" fmla="*/ 0 h 72"/>
                <a:gd name="T24" fmla="*/ 46 w 52"/>
                <a:gd name="T25" fmla="*/ 0 h 72"/>
                <a:gd name="T26" fmla="*/ 33 w 52"/>
                <a:gd name="T27" fmla="*/ 0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2"/>
                <a:gd name="T44" fmla="*/ 52 w 52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2">
                  <a:moveTo>
                    <a:pt x="33" y="0"/>
                  </a:moveTo>
                  <a:lnTo>
                    <a:pt x="33" y="32"/>
                  </a:lnTo>
                  <a:lnTo>
                    <a:pt x="20" y="48"/>
                  </a:lnTo>
                  <a:lnTo>
                    <a:pt x="7" y="48"/>
                  </a:lnTo>
                  <a:lnTo>
                    <a:pt x="7" y="56"/>
                  </a:lnTo>
                  <a:lnTo>
                    <a:pt x="0" y="64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3" y="56"/>
                  </a:lnTo>
                  <a:lnTo>
                    <a:pt x="46" y="4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1" name="Freeform 57"/>
            <p:cNvSpPr>
              <a:spLocks/>
            </p:cNvSpPr>
            <p:nvPr/>
          </p:nvSpPr>
          <p:spPr bwMode="auto">
            <a:xfrm>
              <a:off x="4609" y="2543"/>
              <a:ext cx="65" cy="40"/>
            </a:xfrm>
            <a:custGeom>
              <a:avLst/>
              <a:gdLst>
                <a:gd name="T0" fmla="*/ 13 w 65"/>
                <a:gd name="T1" fmla="*/ 8 h 40"/>
                <a:gd name="T2" fmla="*/ 0 w 65"/>
                <a:gd name="T3" fmla="*/ 8 h 40"/>
                <a:gd name="T4" fmla="*/ 0 w 65"/>
                <a:gd name="T5" fmla="*/ 24 h 40"/>
                <a:gd name="T6" fmla="*/ 19 w 65"/>
                <a:gd name="T7" fmla="*/ 40 h 40"/>
                <a:gd name="T8" fmla="*/ 32 w 65"/>
                <a:gd name="T9" fmla="*/ 40 h 40"/>
                <a:gd name="T10" fmla="*/ 39 w 65"/>
                <a:gd name="T11" fmla="*/ 24 h 40"/>
                <a:gd name="T12" fmla="*/ 45 w 65"/>
                <a:gd name="T13" fmla="*/ 40 h 40"/>
                <a:gd name="T14" fmla="*/ 58 w 65"/>
                <a:gd name="T15" fmla="*/ 40 h 40"/>
                <a:gd name="T16" fmla="*/ 65 w 65"/>
                <a:gd name="T17" fmla="*/ 24 h 40"/>
                <a:gd name="T18" fmla="*/ 65 w 65"/>
                <a:gd name="T19" fmla="*/ 8 h 40"/>
                <a:gd name="T20" fmla="*/ 52 w 65"/>
                <a:gd name="T21" fmla="*/ 0 h 40"/>
                <a:gd name="T22" fmla="*/ 52 w 65"/>
                <a:gd name="T23" fmla="*/ 8 h 40"/>
                <a:gd name="T24" fmla="*/ 39 w 65"/>
                <a:gd name="T25" fmla="*/ 16 h 40"/>
                <a:gd name="T26" fmla="*/ 26 w 65"/>
                <a:gd name="T27" fmla="*/ 16 h 40"/>
                <a:gd name="T28" fmla="*/ 13 w 65"/>
                <a:gd name="T29" fmla="*/ 8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0"/>
                <a:gd name="T47" fmla="*/ 65 w 65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0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40"/>
                  </a:lnTo>
                  <a:lnTo>
                    <a:pt x="32" y="40"/>
                  </a:lnTo>
                  <a:lnTo>
                    <a:pt x="39" y="24"/>
                  </a:lnTo>
                  <a:lnTo>
                    <a:pt x="45" y="40"/>
                  </a:lnTo>
                  <a:lnTo>
                    <a:pt x="58" y="40"/>
                  </a:lnTo>
                  <a:lnTo>
                    <a:pt x="65" y="24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9" y="16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2" name="Freeform 58"/>
            <p:cNvSpPr>
              <a:spLocks/>
            </p:cNvSpPr>
            <p:nvPr/>
          </p:nvSpPr>
          <p:spPr bwMode="auto">
            <a:xfrm>
              <a:off x="4654" y="2847"/>
              <a:ext cx="7" cy="56"/>
            </a:xfrm>
            <a:custGeom>
              <a:avLst/>
              <a:gdLst>
                <a:gd name="T0" fmla="*/ 0 w 7"/>
                <a:gd name="T1" fmla="*/ 56 h 56"/>
                <a:gd name="T2" fmla="*/ 0 w 7"/>
                <a:gd name="T3" fmla="*/ 32 h 56"/>
                <a:gd name="T4" fmla="*/ 7 w 7"/>
                <a:gd name="T5" fmla="*/ 0 h 56"/>
                <a:gd name="T6" fmla="*/ 0 60000 65536"/>
                <a:gd name="T7" fmla="*/ 0 60000 65536"/>
                <a:gd name="T8" fmla="*/ 0 60000 65536"/>
                <a:gd name="T9" fmla="*/ 0 w 7"/>
                <a:gd name="T10" fmla="*/ 0 h 56"/>
                <a:gd name="T11" fmla="*/ 7 w 7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56">
                  <a:moveTo>
                    <a:pt x="0" y="56"/>
                  </a:moveTo>
                  <a:lnTo>
                    <a:pt x="0" y="32"/>
                  </a:lnTo>
                  <a:lnTo>
                    <a:pt x="7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3" name="Freeform 59"/>
            <p:cNvSpPr>
              <a:spLocks/>
            </p:cNvSpPr>
            <p:nvPr/>
          </p:nvSpPr>
          <p:spPr bwMode="auto">
            <a:xfrm>
              <a:off x="4628" y="2903"/>
              <a:ext cx="78" cy="40"/>
            </a:xfrm>
            <a:custGeom>
              <a:avLst/>
              <a:gdLst>
                <a:gd name="T0" fmla="*/ 7 w 78"/>
                <a:gd name="T1" fmla="*/ 0 h 40"/>
                <a:gd name="T2" fmla="*/ 0 w 78"/>
                <a:gd name="T3" fmla="*/ 16 h 40"/>
                <a:gd name="T4" fmla="*/ 7 w 78"/>
                <a:gd name="T5" fmla="*/ 32 h 40"/>
                <a:gd name="T6" fmla="*/ 13 w 78"/>
                <a:gd name="T7" fmla="*/ 40 h 40"/>
                <a:gd name="T8" fmla="*/ 39 w 78"/>
                <a:gd name="T9" fmla="*/ 40 h 40"/>
                <a:gd name="T10" fmla="*/ 39 w 78"/>
                <a:gd name="T11" fmla="*/ 32 h 40"/>
                <a:gd name="T12" fmla="*/ 46 w 78"/>
                <a:gd name="T13" fmla="*/ 32 h 40"/>
                <a:gd name="T14" fmla="*/ 65 w 78"/>
                <a:gd name="T15" fmla="*/ 32 h 40"/>
                <a:gd name="T16" fmla="*/ 78 w 78"/>
                <a:gd name="T17" fmla="*/ 24 h 40"/>
                <a:gd name="T18" fmla="*/ 72 w 78"/>
                <a:gd name="T19" fmla="*/ 16 h 40"/>
                <a:gd name="T20" fmla="*/ 65 w 78"/>
                <a:gd name="T21" fmla="*/ 8 h 40"/>
                <a:gd name="T22" fmla="*/ 52 w 78"/>
                <a:gd name="T23" fmla="*/ 0 h 40"/>
                <a:gd name="T24" fmla="*/ 39 w 78"/>
                <a:gd name="T25" fmla="*/ 8 h 40"/>
                <a:gd name="T26" fmla="*/ 26 w 78"/>
                <a:gd name="T27" fmla="*/ 0 h 40"/>
                <a:gd name="T28" fmla="*/ 20 w 78"/>
                <a:gd name="T29" fmla="*/ 8 h 40"/>
                <a:gd name="T30" fmla="*/ 7 w 78"/>
                <a:gd name="T31" fmla="*/ 0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40"/>
                <a:gd name="T50" fmla="*/ 78 w 78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40">
                  <a:moveTo>
                    <a:pt x="7" y="0"/>
                  </a:moveTo>
                  <a:lnTo>
                    <a:pt x="0" y="16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46" y="32"/>
                  </a:lnTo>
                  <a:lnTo>
                    <a:pt x="65" y="32"/>
                  </a:lnTo>
                  <a:lnTo>
                    <a:pt x="78" y="24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9" y="8"/>
                  </a:lnTo>
                  <a:lnTo>
                    <a:pt x="26" y="0"/>
                  </a:lnTo>
                  <a:lnTo>
                    <a:pt x="2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4" name="Freeform 60"/>
            <p:cNvSpPr>
              <a:spLocks/>
            </p:cNvSpPr>
            <p:nvPr/>
          </p:nvSpPr>
          <p:spPr bwMode="auto">
            <a:xfrm>
              <a:off x="4232" y="2879"/>
              <a:ext cx="39" cy="40"/>
            </a:xfrm>
            <a:custGeom>
              <a:avLst/>
              <a:gdLst>
                <a:gd name="T0" fmla="*/ 0 w 39"/>
                <a:gd name="T1" fmla="*/ 0 h 40"/>
                <a:gd name="T2" fmla="*/ 0 w 39"/>
                <a:gd name="T3" fmla="*/ 24 h 40"/>
                <a:gd name="T4" fmla="*/ 0 w 39"/>
                <a:gd name="T5" fmla="*/ 40 h 40"/>
                <a:gd name="T6" fmla="*/ 13 w 39"/>
                <a:gd name="T7" fmla="*/ 40 h 40"/>
                <a:gd name="T8" fmla="*/ 20 w 39"/>
                <a:gd name="T9" fmla="*/ 40 h 40"/>
                <a:gd name="T10" fmla="*/ 26 w 39"/>
                <a:gd name="T11" fmla="*/ 40 h 40"/>
                <a:gd name="T12" fmla="*/ 39 w 39"/>
                <a:gd name="T13" fmla="*/ 40 h 40"/>
                <a:gd name="T14" fmla="*/ 33 w 39"/>
                <a:gd name="T15" fmla="*/ 24 h 40"/>
                <a:gd name="T16" fmla="*/ 39 w 39"/>
                <a:gd name="T17" fmla="*/ 0 h 40"/>
                <a:gd name="T18" fmla="*/ 33 w 39"/>
                <a:gd name="T19" fmla="*/ 0 h 40"/>
                <a:gd name="T20" fmla="*/ 0 w 39"/>
                <a:gd name="T21" fmla="*/ 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0"/>
                <a:gd name="T35" fmla="*/ 39 w 3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0">
                  <a:moveTo>
                    <a:pt x="0" y="0"/>
                  </a:moveTo>
                  <a:lnTo>
                    <a:pt x="0" y="24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9" y="40"/>
                  </a:lnTo>
                  <a:lnTo>
                    <a:pt x="33" y="24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5" name="Freeform 61"/>
            <p:cNvSpPr>
              <a:spLocks/>
            </p:cNvSpPr>
            <p:nvPr/>
          </p:nvSpPr>
          <p:spPr bwMode="auto">
            <a:xfrm>
              <a:off x="4265" y="2647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0 h 24"/>
                <a:gd name="T4" fmla="*/ 6 w 19"/>
                <a:gd name="T5" fmla="*/ 0 h 24"/>
                <a:gd name="T6" fmla="*/ 19 w 19"/>
                <a:gd name="T7" fmla="*/ 8 h 24"/>
                <a:gd name="T8" fmla="*/ 19 w 19"/>
                <a:gd name="T9" fmla="*/ 16 h 24"/>
                <a:gd name="T10" fmla="*/ 19 w 19"/>
                <a:gd name="T11" fmla="*/ 24 h 24"/>
                <a:gd name="T12" fmla="*/ 13 w 19"/>
                <a:gd name="T13" fmla="*/ 24 h 24"/>
                <a:gd name="T14" fmla="*/ 6 w 19"/>
                <a:gd name="T15" fmla="*/ 16 h 24"/>
                <a:gd name="T16" fmla="*/ 6 w 19"/>
                <a:gd name="T17" fmla="*/ 8 h 24"/>
                <a:gd name="T18" fmla="*/ 0 w 19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9" y="8"/>
                  </a:lnTo>
                  <a:lnTo>
                    <a:pt x="19" y="1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6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6" name="Freeform 62"/>
            <p:cNvSpPr>
              <a:spLocks/>
            </p:cNvSpPr>
            <p:nvPr/>
          </p:nvSpPr>
          <p:spPr bwMode="auto">
            <a:xfrm>
              <a:off x="4226" y="2631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13 w 39"/>
                <a:gd name="T11" fmla="*/ 40 h 56"/>
                <a:gd name="T12" fmla="*/ 26 w 39"/>
                <a:gd name="T13" fmla="*/ 56 h 56"/>
                <a:gd name="T14" fmla="*/ 32 w 39"/>
                <a:gd name="T15" fmla="*/ 48 h 56"/>
                <a:gd name="T16" fmla="*/ 39 w 39"/>
                <a:gd name="T17" fmla="*/ 40 h 56"/>
                <a:gd name="T18" fmla="*/ 39 w 39"/>
                <a:gd name="T19" fmla="*/ 24 h 56"/>
                <a:gd name="T20" fmla="*/ 39 w 39"/>
                <a:gd name="T21" fmla="*/ 8 h 56"/>
                <a:gd name="T22" fmla="*/ 19 w 39"/>
                <a:gd name="T23" fmla="*/ 0 h 56"/>
                <a:gd name="T24" fmla="*/ 6 w 39"/>
                <a:gd name="T25" fmla="*/ 8 h 56"/>
                <a:gd name="T26" fmla="*/ 6 w 39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3" y="40"/>
                  </a:lnTo>
                  <a:lnTo>
                    <a:pt x="26" y="56"/>
                  </a:lnTo>
                  <a:lnTo>
                    <a:pt x="32" y="48"/>
                  </a:lnTo>
                  <a:lnTo>
                    <a:pt x="39" y="40"/>
                  </a:lnTo>
                  <a:lnTo>
                    <a:pt x="39" y="24"/>
                  </a:lnTo>
                  <a:lnTo>
                    <a:pt x="39" y="8"/>
                  </a:lnTo>
                  <a:lnTo>
                    <a:pt x="19" y="0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7" name="Freeform 63"/>
            <p:cNvSpPr>
              <a:spLocks/>
            </p:cNvSpPr>
            <p:nvPr/>
          </p:nvSpPr>
          <p:spPr bwMode="auto">
            <a:xfrm>
              <a:off x="4219" y="2615"/>
              <a:ext cx="52" cy="48"/>
            </a:xfrm>
            <a:custGeom>
              <a:avLst/>
              <a:gdLst>
                <a:gd name="T0" fmla="*/ 46 w 52"/>
                <a:gd name="T1" fmla="*/ 32 h 48"/>
                <a:gd name="T2" fmla="*/ 52 w 52"/>
                <a:gd name="T3" fmla="*/ 24 h 48"/>
                <a:gd name="T4" fmla="*/ 52 w 52"/>
                <a:gd name="T5" fmla="*/ 16 h 48"/>
                <a:gd name="T6" fmla="*/ 46 w 52"/>
                <a:gd name="T7" fmla="*/ 8 h 48"/>
                <a:gd name="T8" fmla="*/ 33 w 52"/>
                <a:gd name="T9" fmla="*/ 8 h 48"/>
                <a:gd name="T10" fmla="*/ 20 w 52"/>
                <a:gd name="T11" fmla="*/ 0 h 48"/>
                <a:gd name="T12" fmla="*/ 13 w 52"/>
                <a:gd name="T13" fmla="*/ 8 h 48"/>
                <a:gd name="T14" fmla="*/ 13 w 52"/>
                <a:gd name="T15" fmla="*/ 8 h 48"/>
                <a:gd name="T16" fmla="*/ 7 w 52"/>
                <a:gd name="T17" fmla="*/ 16 h 48"/>
                <a:gd name="T18" fmla="*/ 0 w 52"/>
                <a:gd name="T19" fmla="*/ 24 h 48"/>
                <a:gd name="T20" fmla="*/ 0 w 52"/>
                <a:gd name="T21" fmla="*/ 40 h 48"/>
                <a:gd name="T22" fmla="*/ 7 w 52"/>
                <a:gd name="T23" fmla="*/ 48 h 48"/>
                <a:gd name="T24" fmla="*/ 7 w 52"/>
                <a:gd name="T25" fmla="*/ 40 h 48"/>
                <a:gd name="T26" fmla="*/ 7 w 52"/>
                <a:gd name="T27" fmla="*/ 32 h 48"/>
                <a:gd name="T28" fmla="*/ 13 w 52"/>
                <a:gd name="T29" fmla="*/ 40 h 48"/>
                <a:gd name="T30" fmla="*/ 13 w 52"/>
                <a:gd name="T31" fmla="*/ 24 h 48"/>
                <a:gd name="T32" fmla="*/ 26 w 52"/>
                <a:gd name="T33" fmla="*/ 16 h 48"/>
                <a:gd name="T34" fmla="*/ 46 w 52"/>
                <a:gd name="T35" fmla="*/ 24 h 48"/>
                <a:gd name="T36" fmla="*/ 46 w 52"/>
                <a:gd name="T37" fmla="*/ 32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2"/>
                <a:gd name="T58" fmla="*/ 0 h 48"/>
                <a:gd name="T59" fmla="*/ 52 w 5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2" h="48">
                  <a:moveTo>
                    <a:pt x="46" y="32"/>
                  </a:moveTo>
                  <a:lnTo>
                    <a:pt x="52" y="24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13" y="24"/>
                  </a:lnTo>
                  <a:lnTo>
                    <a:pt x="26" y="16"/>
                  </a:lnTo>
                  <a:lnTo>
                    <a:pt x="46" y="24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8" name="Freeform 64"/>
            <p:cNvSpPr>
              <a:spLocks/>
            </p:cNvSpPr>
            <p:nvPr/>
          </p:nvSpPr>
          <p:spPr bwMode="auto">
            <a:xfrm>
              <a:off x="4200" y="2647"/>
              <a:ext cx="19" cy="24"/>
            </a:xfrm>
            <a:custGeom>
              <a:avLst/>
              <a:gdLst>
                <a:gd name="T0" fmla="*/ 19 w 19"/>
                <a:gd name="T1" fmla="*/ 8 h 24"/>
                <a:gd name="T2" fmla="*/ 19 w 19"/>
                <a:gd name="T3" fmla="*/ 0 h 24"/>
                <a:gd name="T4" fmla="*/ 13 w 19"/>
                <a:gd name="T5" fmla="*/ 0 h 24"/>
                <a:gd name="T6" fmla="*/ 0 w 19"/>
                <a:gd name="T7" fmla="*/ 8 h 24"/>
                <a:gd name="T8" fmla="*/ 0 w 19"/>
                <a:gd name="T9" fmla="*/ 16 h 24"/>
                <a:gd name="T10" fmla="*/ 0 w 19"/>
                <a:gd name="T11" fmla="*/ 24 h 24"/>
                <a:gd name="T12" fmla="*/ 6 w 19"/>
                <a:gd name="T13" fmla="*/ 24 h 24"/>
                <a:gd name="T14" fmla="*/ 6 w 19"/>
                <a:gd name="T15" fmla="*/ 16 h 24"/>
                <a:gd name="T16" fmla="*/ 13 w 19"/>
                <a:gd name="T17" fmla="*/ 8 h 24"/>
                <a:gd name="T18" fmla="*/ 19 w 19"/>
                <a:gd name="T19" fmla="*/ 8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19" y="8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13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39" name="Freeform 65"/>
            <p:cNvSpPr>
              <a:spLocks/>
            </p:cNvSpPr>
            <p:nvPr/>
          </p:nvSpPr>
          <p:spPr bwMode="auto">
            <a:xfrm>
              <a:off x="4213" y="2639"/>
              <a:ext cx="13" cy="16"/>
            </a:xfrm>
            <a:custGeom>
              <a:avLst/>
              <a:gdLst>
                <a:gd name="T0" fmla="*/ 6 w 13"/>
                <a:gd name="T1" fmla="*/ 8 h 16"/>
                <a:gd name="T2" fmla="*/ 0 w 13"/>
                <a:gd name="T3" fmla="*/ 8 h 16"/>
                <a:gd name="T4" fmla="*/ 6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6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6" y="8"/>
                  </a:moveTo>
                  <a:lnTo>
                    <a:pt x="0" y="8"/>
                  </a:lnTo>
                  <a:lnTo>
                    <a:pt x="6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0" name="Freeform 66"/>
            <p:cNvSpPr>
              <a:spLocks/>
            </p:cNvSpPr>
            <p:nvPr/>
          </p:nvSpPr>
          <p:spPr bwMode="auto">
            <a:xfrm>
              <a:off x="4226" y="2663"/>
              <a:ext cx="26" cy="32"/>
            </a:xfrm>
            <a:custGeom>
              <a:avLst/>
              <a:gdLst>
                <a:gd name="T0" fmla="*/ 6 w 26"/>
                <a:gd name="T1" fmla="*/ 0 h 32"/>
                <a:gd name="T2" fmla="*/ 0 w 26"/>
                <a:gd name="T3" fmla="*/ 24 h 32"/>
                <a:gd name="T4" fmla="*/ 6 w 26"/>
                <a:gd name="T5" fmla="*/ 32 h 32"/>
                <a:gd name="T6" fmla="*/ 19 w 26"/>
                <a:gd name="T7" fmla="*/ 32 h 32"/>
                <a:gd name="T8" fmla="*/ 26 w 26"/>
                <a:gd name="T9" fmla="*/ 24 h 32"/>
                <a:gd name="T10" fmla="*/ 26 w 26"/>
                <a:gd name="T11" fmla="*/ 24 h 32"/>
                <a:gd name="T12" fmla="*/ 26 w 26"/>
                <a:gd name="T13" fmla="*/ 24 h 32"/>
                <a:gd name="T14" fmla="*/ 13 w 26"/>
                <a:gd name="T15" fmla="*/ 8 h 32"/>
                <a:gd name="T16" fmla="*/ 6 w 26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32"/>
                <a:gd name="T29" fmla="*/ 26 w 26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32">
                  <a:moveTo>
                    <a:pt x="6" y="0"/>
                  </a:moveTo>
                  <a:lnTo>
                    <a:pt x="0" y="2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26" y="24"/>
                  </a:lnTo>
                  <a:lnTo>
                    <a:pt x="1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1" name="Freeform 67"/>
            <p:cNvSpPr>
              <a:spLocks/>
            </p:cNvSpPr>
            <p:nvPr/>
          </p:nvSpPr>
          <p:spPr bwMode="auto">
            <a:xfrm>
              <a:off x="4193" y="2687"/>
              <a:ext cx="111" cy="192"/>
            </a:xfrm>
            <a:custGeom>
              <a:avLst/>
              <a:gdLst>
                <a:gd name="T0" fmla="*/ 33 w 111"/>
                <a:gd name="T1" fmla="*/ 0 h 192"/>
                <a:gd name="T2" fmla="*/ 13 w 111"/>
                <a:gd name="T3" fmla="*/ 8 h 192"/>
                <a:gd name="T4" fmla="*/ 7 w 111"/>
                <a:gd name="T5" fmla="*/ 0 h 192"/>
                <a:gd name="T6" fmla="*/ 0 w 111"/>
                <a:gd name="T7" fmla="*/ 8 h 192"/>
                <a:gd name="T8" fmla="*/ 0 w 111"/>
                <a:gd name="T9" fmla="*/ 24 h 192"/>
                <a:gd name="T10" fmla="*/ 0 w 111"/>
                <a:gd name="T11" fmla="*/ 40 h 192"/>
                <a:gd name="T12" fmla="*/ 7 w 111"/>
                <a:gd name="T13" fmla="*/ 48 h 192"/>
                <a:gd name="T14" fmla="*/ 20 w 111"/>
                <a:gd name="T15" fmla="*/ 48 h 192"/>
                <a:gd name="T16" fmla="*/ 26 w 111"/>
                <a:gd name="T17" fmla="*/ 88 h 192"/>
                <a:gd name="T18" fmla="*/ 7 w 111"/>
                <a:gd name="T19" fmla="*/ 160 h 192"/>
                <a:gd name="T20" fmla="*/ 7 w 111"/>
                <a:gd name="T21" fmla="*/ 184 h 192"/>
                <a:gd name="T22" fmla="*/ 33 w 111"/>
                <a:gd name="T23" fmla="*/ 192 h 192"/>
                <a:gd name="T24" fmla="*/ 72 w 111"/>
                <a:gd name="T25" fmla="*/ 192 h 192"/>
                <a:gd name="T26" fmla="*/ 91 w 111"/>
                <a:gd name="T27" fmla="*/ 184 h 192"/>
                <a:gd name="T28" fmla="*/ 111 w 111"/>
                <a:gd name="T29" fmla="*/ 176 h 192"/>
                <a:gd name="T30" fmla="*/ 104 w 111"/>
                <a:gd name="T31" fmla="*/ 160 h 192"/>
                <a:gd name="T32" fmla="*/ 85 w 111"/>
                <a:gd name="T33" fmla="*/ 80 h 192"/>
                <a:gd name="T34" fmla="*/ 85 w 111"/>
                <a:gd name="T35" fmla="*/ 40 h 192"/>
                <a:gd name="T36" fmla="*/ 91 w 111"/>
                <a:gd name="T37" fmla="*/ 40 h 192"/>
                <a:gd name="T38" fmla="*/ 98 w 111"/>
                <a:gd name="T39" fmla="*/ 40 h 192"/>
                <a:gd name="T40" fmla="*/ 98 w 111"/>
                <a:gd name="T41" fmla="*/ 16 h 192"/>
                <a:gd name="T42" fmla="*/ 85 w 111"/>
                <a:gd name="T43" fmla="*/ 0 h 192"/>
                <a:gd name="T44" fmla="*/ 78 w 111"/>
                <a:gd name="T45" fmla="*/ 0 h 192"/>
                <a:gd name="T46" fmla="*/ 59 w 111"/>
                <a:gd name="T47" fmla="*/ 0 h 192"/>
                <a:gd name="T48" fmla="*/ 59 w 111"/>
                <a:gd name="T49" fmla="*/ 0 h 192"/>
                <a:gd name="T50" fmla="*/ 52 w 111"/>
                <a:gd name="T51" fmla="*/ 8 h 192"/>
                <a:gd name="T52" fmla="*/ 39 w 111"/>
                <a:gd name="T53" fmla="*/ 8 h 192"/>
                <a:gd name="T54" fmla="*/ 33 w 111"/>
                <a:gd name="T55" fmla="*/ 0 h 1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"/>
                <a:gd name="T85" fmla="*/ 0 h 192"/>
                <a:gd name="T86" fmla="*/ 111 w 111"/>
                <a:gd name="T87" fmla="*/ 192 h 19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" h="192">
                  <a:moveTo>
                    <a:pt x="33" y="0"/>
                  </a:moveTo>
                  <a:lnTo>
                    <a:pt x="13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20" y="48"/>
                  </a:lnTo>
                  <a:lnTo>
                    <a:pt x="26" y="88"/>
                  </a:lnTo>
                  <a:lnTo>
                    <a:pt x="7" y="160"/>
                  </a:lnTo>
                  <a:lnTo>
                    <a:pt x="7" y="184"/>
                  </a:lnTo>
                  <a:lnTo>
                    <a:pt x="33" y="192"/>
                  </a:lnTo>
                  <a:lnTo>
                    <a:pt x="72" y="192"/>
                  </a:lnTo>
                  <a:lnTo>
                    <a:pt x="91" y="184"/>
                  </a:lnTo>
                  <a:lnTo>
                    <a:pt x="111" y="176"/>
                  </a:lnTo>
                  <a:lnTo>
                    <a:pt x="104" y="160"/>
                  </a:lnTo>
                  <a:lnTo>
                    <a:pt x="85" y="80"/>
                  </a:lnTo>
                  <a:lnTo>
                    <a:pt x="85" y="40"/>
                  </a:lnTo>
                  <a:lnTo>
                    <a:pt x="91" y="40"/>
                  </a:lnTo>
                  <a:lnTo>
                    <a:pt x="98" y="40"/>
                  </a:lnTo>
                  <a:lnTo>
                    <a:pt x="98" y="16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59" y="0"/>
                  </a:lnTo>
                  <a:lnTo>
                    <a:pt x="52" y="8"/>
                  </a:lnTo>
                  <a:lnTo>
                    <a:pt x="39" y="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2" name="Line 68"/>
            <p:cNvSpPr>
              <a:spLocks noChangeShapeType="1"/>
            </p:cNvSpPr>
            <p:nvPr/>
          </p:nvSpPr>
          <p:spPr bwMode="auto">
            <a:xfrm flipV="1">
              <a:off x="4278" y="2719"/>
              <a:ext cx="1" cy="8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3" name="Freeform 69"/>
            <p:cNvSpPr>
              <a:spLocks/>
            </p:cNvSpPr>
            <p:nvPr/>
          </p:nvSpPr>
          <p:spPr bwMode="auto">
            <a:xfrm>
              <a:off x="4193" y="2727"/>
              <a:ext cx="20" cy="16"/>
            </a:xfrm>
            <a:custGeom>
              <a:avLst/>
              <a:gdLst>
                <a:gd name="T0" fmla="*/ 0 w 20"/>
                <a:gd name="T1" fmla="*/ 0 h 16"/>
                <a:gd name="T2" fmla="*/ 7 w 20"/>
                <a:gd name="T3" fmla="*/ 16 h 16"/>
                <a:gd name="T4" fmla="*/ 13 w 20"/>
                <a:gd name="T5" fmla="*/ 16 h 16"/>
                <a:gd name="T6" fmla="*/ 20 w 20"/>
                <a:gd name="T7" fmla="*/ 16 h 16"/>
                <a:gd name="T8" fmla="*/ 20 w 20"/>
                <a:gd name="T9" fmla="*/ 8 h 16"/>
                <a:gd name="T10" fmla="*/ 7 w 20"/>
                <a:gd name="T11" fmla="*/ 8 h 16"/>
                <a:gd name="T12" fmla="*/ 0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0" y="0"/>
                  </a:moveTo>
                  <a:lnTo>
                    <a:pt x="7" y="16"/>
                  </a:lnTo>
                  <a:lnTo>
                    <a:pt x="13" y="16"/>
                  </a:lnTo>
                  <a:lnTo>
                    <a:pt x="20" y="16"/>
                  </a:lnTo>
                  <a:lnTo>
                    <a:pt x="20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4" name="Freeform 70"/>
            <p:cNvSpPr>
              <a:spLocks/>
            </p:cNvSpPr>
            <p:nvPr/>
          </p:nvSpPr>
          <p:spPr bwMode="auto">
            <a:xfrm>
              <a:off x="4271" y="2727"/>
              <a:ext cx="20" cy="16"/>
            </a:xfrm>
            <a:custGeom>
              <a:avLst/>
              <a:gdLst>
                <a:gd name="T0" fmla="*/ 7 w 20"/>
                <a:gd name="T1" fmla="*/ 0 h 16"/>
                <a:gd name="T2" fmla="*/ 0 w 20"/>
                <a:gd name="T3" fmla="*/ 16 h 16"/>
                <a:gd name="T4" fmla="*/ 13 w 20"/>
                <a:gd name="T5" fmla="*/ 16 h 16"/>
                <a:gd name="T6" fmla="*/ 20 w 20"/>
                <a:gd name="T7" fmla="*/ 8 h 16"/>
                <a:gd name="T8" fmla="*/ 20 w 20"/>
                <a:gd name="T9" fmla="*/ 0 h 16"/>
                <a:gd name="T10" fmla="*/ 13 w 20"/>
                <a:gd name="T11" fmla="*/ 0 h 16"/>
                <a:gd name="T12" fmla="*/ 7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7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5" name="Freeform 71"/>
            <p:cNvSpPr>
              <a:spLocks/>
            </p:cNvSpPr>
            <p:nvPr/>
          </p:nvSpPr>
          <p:spPr bwMode="auto">
            <a:xfrm>
              <a:off x="4200" y="2743"/>
              <a:ext cx="65" cy="48"/>
            </a:xfrm>
            <a:custGeom>
              <a:avLst/>
              <a:gdLst>
                <a:gd name="T0" fmla="*/ 0 w 65"/>
                <a:gd name="T1" fmla="*/ 0 h 48"/>
                <a:gd name="T2" fmla="*/ 6 w 65"/>
                <a:gd name="T3" fmla="*/ 24 h 48"/>
                <a:gd name="T4" fmla="*/ 32 w 65"/>
                <a:gd name="T5" fmla="*/ 40 h 48"/>
                <a:gd name="T6" fmla="*/ 45 w 65"/>
                <a:gd name="T7" fmla="*/ 48 h 48"/>
                <a:gd name="T8" fmla="*/ 52 w 65"/>
                <a:gd name="T9" fmla="*/ 48 h 48"/>
                <a:gd name="T10" fmla="*/ 65 w 65"/>
                <a:gd name="T11" fmla="*/ 40 h 48"/>
                <a:gd name="T12" fmla="*/ 58 w 65"/>
                <a:gd name="T13" fmla="*/ 40 h 48"/>
                <a:gd name="T14" fmla="*/ 52 w 65"/>
                <a:gd name="T15" fmla="*/ 32 h 48"/>
                <a:gd name="T16" fmla="*/ 52 w 65"/>
                <a:gd name="T17" fmla="*/ 32 h 48"/>
                <a:gd name="T18" fmla="*/ 58 w 65"/>
                <a:gd name="T19" fmla="*/ 32 h 48"/>
                <a:gd name="T20" fmla="*/ 45 w 65"/>
                <a:gd name="T21" fmla="*/ 32 h 48"/>
                <a:gd name="T22" fmla="*/ 39 w 65"/>
                <a:gd name="T23" fmla="*/ 32 h 48"/>
                <a:gd name="T24" fmla="*/ 19 w 65"/>
                <a:gd name="T25" fmla="*/ 16 h 48"/>
                <a:gd name="T26" fmla="*/ 13 w 65"/>
                <a:gd name="T27" fmla="*/ 0 h 48"/>
                <a:gd name="T28" fmla="*/ 0 w 65"/>
                <a:gd name="T29" fmla="*/ 0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8"/>
                <a:gd name="T47" fmla="*/ 65 w 65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8">
                  <a:moveTo>
                    <a:pt x="0" y="0"/>
                  </a:moveTo>
                  <a:lnTo>
                    <a:pt x="6" y="24"/>
                  </a:lnTo>
                  <a:lnTo>
                    <a:pt x="32" y="40"/>
                  </a:lnTo>
                  <a:lnTo>
                    <a:pt x="45" y="48"/>
                  </a:lnTo>
                  <a:lnTo>
                    <a:pt x="52" y="48"/>
                  </a:lnTo>
                  <a:lnTo>
                    <a:pt x="65" y="40"/>
                  </a:lnTo>
                  <a:lnTo>
                    <a:pt x="58" y="40"/>
                  </a:lnTo>
                  <a:lnTo>
                    <a:pt x="52" y="32"/>
                  </a:lnTo>
                  <a:lnTo>
                    <a:pt x="58" y="32"/>
                  </a:lnTo>
                  <a:lnTo>
                    <a:pt x="45" y="32"/>
                  </a:lnTo>
                  <a:lnTo>
                    <a:pt x="39" y="32"/>
                  </a:lnTo>
                  <a:lnTo>
                    <a:pt x="19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6" name="Freeform 72"/>
            <p:cNvSpPr>
              <a:spLocks/>
            </p:cNvSpPr>
            <p:nvPr/>
          </p:nvSpPr>
          <p:spPr bwMode="auto">
            <a:xfrm>
              <a:off x="4252" y="2735"/>
              <a:ext cx="39" cy="48"/>
            </a:xfrm>
            <a:custGeom>
              <a:avLst/>
              <a:gdLst>
                <a:gd name="T0" fmla="*/ 19 w 39"/>
                <a:gd name="T1" fmla="*/ 8 h 48"/>
                <a:gd name="T2" fmla="*/ 19 w 39"/>
                <a:gd name="T3" fmla="*/ 24 h 48"/>
                <a:gd name="T4" fmla="*/ 13 w 39"/>
                <a:gd name="T5" fmla="*/ 40 h 48"/>
                <a:gd name="T6" fmla="*/ 6 w 39"/>
                <a:gd name="T7" fmla="*/ 40 h 48"/>
                <a:gd name="T8" fmla="*/ 0 w 39"/>
                <a:gd name="T9" fmla="*/ 40 h 48"/>
                <a:gd name="T10" fmla="*/ 0 w 39"/>
                <a:gd name="T11" fmla="*/ 40 h 48"/>
                <a:gd name="T12" fmla="*/ 6 w 39"/>
                <a:gd name="T13" fmla="*/ 48 h 48"/>
                <a:gd name="T14" fmla="*/ 13 w 39"/>
                <a:gd name="T15" fmla="*/ 48 h 48"/>
                <a:gd name="T16" fmla="*/ 19 w 39"/>
                <a:gd name="T17" fmla="*/ 48 h 48"/>
                <a:gd name="T18" fmla="*/ 19 w 39"/>
                <a:gd name="T19" fmla="*/ 40 h 48"/>
                <a:gd name="T20" fmla="*/ 32 w 39"/>
                <a:gd name="T21" fmla="*/ 32 h 48"/>
                <a:gd name="T22" fmla="*/ 39 w 39"/>
                <a:gd name="T23" fmla="*/ 0 h 48"/>
                <a:gd name="T24" fmla="*/ 32 w 39"/>
                <a:gd name="T25" fmla="*/ 8 h 48"/>
                <a:gd name="T26" fmla="*/ 19 w 39"/>
                <a:gd name="T27" fmla="*/ 8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48"/>
                <a:gd name="T44" fmla="*/ 39 w 39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48">
                  <a:moveTo>
                    <a:pt x="19" y="8"/>
                  </a:moveTo>
                  <a:lnTo>
                    <a:pt x="19" y="24"/>
                  </a:lnTo>
                  <a:lnTo>
                    <a:pt x="13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19" y="40"/>
                  </a:lnTo>
                  <a:lnTo>
                    <a:pt x="32" y="32"/>
                  </a:lnTo>
                  <a:lnTo>
                    <a:pt x="39" y="0"/>
                  </a:lnTo>
                  <a:lnTo>
                    <a:pt x="32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7" name="Freeform 73"/>
            <p:cNvSpPr>
              <a:spLocks/>
            </p:cNvSpPr>
            <p:nvPr/>
          </p:nvSpPr>
          <p:spPr bwMode="auto">
            <a:xfrm>
              <a:off x="4219" y="2687"/>
              <a:ext cx="46" cy="24"/>
            </a:xfrm>
            <a:custGeom>
              <a:avLst/>
              <a:gdLst>
                <a:gd name="T0" fmla="*/ 7 w 46"/>
                <a:gd name="T1" fmla="*/ 0 h 24"/>
                <a:gd name="T2" fmla="*/ 0 w 46"/>
                <a:gd name="T3" fmla="*/ 0 h 24"/>
                <a:gd name="T4" fmla="*/ 0 w 46"/>
                <a:gd name="T5" fmla="*/ 8 h 24"/>
                <a:gd name="T6" fmla="*/ 13 w 46"/>
                <a:gd name="T7" fmla="*/ 24 h 24"/>
                <a:gd name="T8" fmla="*/ 20 w 46"/>
                <a:gd name="T9" fmla="*/ 24 h 24"/>
                <a:gd name="T10" fmla="*/ 26 w 46"/>
                <a:gd name="T11" fmla="*/ 16 h 24"/>
                <a:gd name="T12" fmla="*/ 33 w 46"/>
                <a:gd name="T13" fmla="*/ 24 h 24"/>
                <a:gd name="T14" fmla="*/ 39 w 46"/>
                <a:gd name="T15" fmla="*/ 16 h 24"/>
                <a:gd name="T16" fmla="*/ 46 w 46"/>
                <a:gd name="T17" fmla="*/ 8 h 24"/>
                <a:gd name="T18" fmla="*/ 46 w 46"/>
                <a:gd name="T19" fmla="*/ 0 h 24"/>
                <a:gd name="T20" fmla="*/ 33 w 46"/>
                <a:gd name="T21" fmla="*/ 0 h 24"/>
                <a:gd name="T22" fmla="*/ 33 w 46"/>
                <a:gd name="T23" fmla="*/ 0 h 24"/>
                <a:gd name="T24" fmla="*/ 26 w 46"/>
                <a:gd name="T25" fmla="*/ 8 h 24"/>
                <a:gd name="T26" fmla="*/ 13 w 46"/>
                <a:gd name="T27" fmla="*/ 8 h 24"/>
                <a:gd name="T28" fmla="*/ 7 w 46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24"/>
                <a:gd name="T47" fmla="*/ 46 w 46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24">
                  <a:moveTo>
                    <a:pt x="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6" y="16"/>
                  </a:lnTo>
                  <a:lnTo>
                    <a:pt x="33" y="24"/>
                  </a:lnTo>
                  <a:lnTo>
                    <a:pt x="39" y="16"/>
                  </a:lnTo>
                  <a:lnTo>
                    <a:pt x="46" y="8"/>
                  </a:lnTo>
                  <a:lnTo>
                    <a:pt x="46" y="0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8" name="Freeform 74"/>
            <p:cNvSpPr>
              <a:spLocks/>
            </p:cNvSpPr>
            <p:nvPr/>
          </p:nvSpPr>
          <p:spPr bwMode="auto">
            <a:xfrm>
              <a:off x="4252" y="2879"/>
              <a:ext cx="1" cy="40"/>
            </a:xfrm>
            <a:custGeom>
              <a:avLst/>
              <a:gdLst>
                <a:gd name="T0" fmla="*/ 0 w 1"/>
                <a:gd name="T1" fmla="*/ 40 h 40"/>
                <a:gd name="T2" fmla="*/ 0 w 1"/>
                <a:gd name="T3" fmla="*/ 24 h 40"/>
                <a:gd name="T4" fmla="*/ 0 w 1"/>
                <a:gd name="T5" fmla="*/ 0 h 40"/>
                <a:gd name="T6" fmla="*/ 0 60000 65536"/>
                <a:gd name="T7" fmla="*/ 0 60000 65536"/>
                <a:gd name="T8" fmla="*/ 0 60000 65536"/>
                <a:gd name="T9" fmla="*/ 0 w 1"/>
                <a:gd name="T10" fmla="*/ 0 h 40"/>
                <a:gd name="T11" fmla="*/ 1 w 1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0">
                  <a:moveTo>
                    <a:pt x="0" y="40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49" name="Freeform 75"/>
            <p:cNvSpPr>
              <a:spLocks/>
            </p:cNvSpPr>
            <p:nvPr/>
          </p:nvSpPr>
          <p:spPr bwMode="auto">
            <a:xfrm>
              <a:off x="4232" y="2919"/>
              <a:ext cx="52" cy="24"/>
            </a:xfrm>
            <a:custGeom>
              <a:avLst/>
              <a:gdLst>
                <a:gd name="T0" fmla="*/ 0 w 52"/>
                <a:gd name="T1" fmla="*/ 0 h 24"/>
                <a:gd name="T2" fmla="*/ 0 w 52"/>
                <a:gd name="T3" fmla="*/ 8 h 24"/>
                <a:gd name="T4" fmla="*/ 0 w 52"/>
                <a:gd name="T5" fmla="*/ 16 h 24"/>
                <a:gd name="T6" fmla="*/ 7 w 52"/>
                <a:gd name="T7" fmla="*/ 24 h 24"/>
                <a:gd name="T8" fmla="*/ 26 w 52"/>
                <a:gd name="T9" fmla="*/ 24 h 24"/>
                <a:gd name="T10" fmla="*/ 26 w 52"/>
                <a:gd name="T11" fmla="*/ 16 h 24"/>
                <a:gd name="T12" fmla="*/ 33 w 52"/>
                <a:gd name="T13" fmla="*/ 16 h 24"/>
                <a:gd name="T14" fmla="*/ 46 w 52"/>
                <a:gd name="T15" fmla="*/ 16 h 24"/>
                <a:gd name="T16" fmla="*/ 52 w 52"/>
                <a:gd name="T17" fmla="*/ 16 h 24"/>
                <a:gd name="T18" fmla="*/ 52 w 52"/>
                <a:gd name="T19" fmla="*/ 8 h 24"/>
                <a:gd name="T20" fmla="*/ 46 w 52"/>
                <a:gd name="T21" fmla="*/ 8 h 24"/>
                <a:gd name="T22" fmla="*/ 39 w 52"/>
                <a:gd name="T23" fmla="*/ 0 h 24"/>
                <a:gd name="T24" fmla="*/ 26 w 52"/>
                <a:gd name="T25" fmla="*/ 0 h 24"/>
                <a:gd name="T26" fmla="*/ 20 w 52"/>
                <a:gd name="T27" fmla="*/ 0 h 24"/>
                <a:gd name="T28" fmla="*/ 13 w 52"/>
                <a:gd name="T29" fmla="*/ 0 h 24"/>
                <a:gd name="T30" fmla="*/ 0 w 52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"/>
                <a:gd name="T49" fmla="*/ 0 h 24"/>
                <a:gd name="T50" fmla="*/ 52 w 52"/>
                <a:gd name="T51" fmla="*/ 24 h 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" h="24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33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222" name="Rectangle 76"/>
          <p:cNvSpPr>
            <a:spLocks noChangeArrowheads="1"/>
          </p:cNvSpPr>
          <p:nvPr/>
        </p:nvSpPr>
        <p:spPr bwMode="auto">
          <a:xfrm>
            <a:off x="6508750" y="4819650"/>
            <a:ext cx="949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E4BB0C"/>
                </a:solidFill>
                <a:latin typeface="Times" pitchFamily="18" charset="0"/>
              </a:rPr>
              <a:t>Output</a:t>
            </a:r>
            <a:endParaRPr lang="en-US">
              <a:solidFill>
                <a:srgbClr val="E4BB0C"/>
              </a:solidFill>
            </a:endParaRPr>
          </a:p>
        </p:txBody>
      </p:sp>
      <p:grpSp>
        <p:nvGrpSpPr>
          <p:cNvPr id="9223" name="Group 156"/>
          <p:cNvGrpSpPr>
            <a:grpSpLocks/>
          </p:cNvGrpSpPr>
          <p:nvPr/>
        </p:nvGrpSpPr>
        <p:grpSpPr bwMode="auto">
          <a:xfrm>
            <a:off x="2819400" y="3576638"/>
            <a:ext cx="1154113" cy="976312"/>
            <a:chOff x="1974" y="2320"/>
            <a:chExt cx="727" cy="615"/>
          </a:xfrm>
        </p:grpSpPr>
        <p:sp>
          <p:nvSpPr>
            <p:cNvPr id="9232" name="Freeform 96"/>
            <p:cNvSpPr>
              <a:spLocks/>
            </p:cNvSpPr>
            <p:nvPr/>
          </p:nvSpPr>
          <p:spPr bwMode="auto">
            <a:xfrm>
              <a:off x="2013" y="2871"/>
              <a:ext cx="104" cy="48"/>
            </a:xfrm>
            <a:custGeom>
              <a:avLst/>
              <a:gdLst>
                <a:gd name="T0" fmla="*/ 0 w 104"/>
                <a:gd name="T1" fmla="*/ 8 h 48"/>
                <a:gd name="T2" fmla="*/ 0 w 104"/>
                <a:gd name="T3" fmla="*/ 32 h 48"/>
                <a:gd name="T4" fmla="*/ 0 w 104"/>
                <a:gd name="T5" fmla="*/ 40 h 48"/>
                <a:gd name="T6" fmla="*/ 13 w 104"/>
                <a:gd name="T7" fmla="*/ 48 h 48"/>
                <a:gd name="T8" fmla="*/ 33 w 104"/>
                <a:gd name="T9" fmla="*/ 48 h 48"/>
                <a:gd name="T10" fmla="*/ 52 w 104"/>
                <a:gd name="T11" fmla="*/ 48 h 48"/>
                <a:gd name="T12" fmla="*/ 52 w 104"/>
                <a:gd name="T13" fmla="*/ 40 h 48"/>
                <a:gd name="T14" fmla="*/ 72 w 104"/>
                <a:gd name="T15" fmla="*/ 40 h 48"/>
                <a:gd name="T16" fmla="*/ 85 w 104"/>
                <a:gd name="T17" fmla="*/ 40 h 48"/>
                <a:gd name="T18" fmla="*/ 104 w 104"/>
                <a:gd name="T19" fmla="*/ 40 h 48"/>
                <a:gd name="T20" fmla="*/ 104 w 104"/>
                <a:gd name="T21" fmla="*/ 32 h 48"/>
                <a:gd name="T22" fmla="*/ 104 w 104"/>
                <a:gd name="T23" fmla="*/ 16 h 48"/>
                <a:gd name="T24" fmla="*/ 91 w 104"/>
                <a:gd name="T25" fmla="*/ 16 h 48"/>
                <a:gd name="T26" fmla="*/ 78 w 104"/>
                <a:gd name="T27" fmla="*/ 8 h 48"/>
                <a:gd name="T28" fmla="*/ 72 w 104"/>
                <a:gd name="T29" fmla="*/ 0 h 48"/>
                <a:gd name="T30" fmla="*/ 59 w 104"/>
                <a:gd name="T31" fmla="*/ 8 h 48"/>
                <a:gd name="T32" fmla="*/ 39 w 104"/>
                <a:gd name="T33" fmla="*/ 0 h 48"/>
                <a:gd name="T34" fmla="*/ 33 w 104"/>
                <a:gd name="T35" fmla="*/ 8 h 48"/>
                <a:gd name="T36" fmla="*/ 13 w 104"/>
                <a:gd name="T37" fmla="*/ 8 h 48"/>
                <a:gd name="T38" fmla="*/ 0 w 104"/>
                <a:gd name="T39" fmla="*/ 8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48"/>
                <a:gd name="T62" fmla="*/ 104 w 104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48">
                  <a:moveTo>
                    <a:pt x="0" y="8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13" y="48"/>
                  </a:lnTo>
                  <a:lnTo>
                    <a:pt x="33" y="48"/>
                  </a:lnTo>
                  <a:lnTo>
                    <a:pt x="52" y="48"/>
                  </a:lnTo>
                  <a:lnTo>
                    <a:pt x="52" y="40"/>
                  </a:lnTo>
                  <a:lnTo>
                    <a:pt x="72" y="40"/>
                  </a:lnTo>
                  <a:lnTo>
                    <a:pt x="85" y="40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16"/>
                  </a:lnTo>
                  <a:lnTo>
                    <a:pt x="91" y="16"/>
                  </a:lnTo>
                  <a:lnTo>
                    <a:pt x="78" y="8"/>
                  </a:lnTo>
                  <a:lnTo>
                    <a:pt x="72" y="0"/>
                  </a:lnTo>
                  <a:lnTo>
                    <a:pt x="59" y="8"/>
                  </a:lnTo>
                  <a:lnTo>
                    <a:pt x="39" y="0"/>
                  </a:lnTo>
                  <a:lnTo>
                    <a:pt x="33" y="8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Oval 97"/>
            <p:cNvSpPr>
              <a:spLocks noChangeArrowheads="1"/>
            </p:cNvSpPr>
            <p:nvPr/>
          </p:nvSpPr>
          <p:spPr bwMode="auto">
            <a:xfrm>
              <a:off x="2016" y="2890"/>
              <a:ext cx="7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4" name="Oval 98"/>
            <p:cNvSpPr>
              <a:spLocks noChangeArrowheads="1"/>
            </p:cNvSpPr>
            <p:nvPr/>
          </p:nvSpPr>
          <p:spPr bwMode="auto">
            <a:xfrm>
              <a:off x="2062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Freeform 99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13 w 20"/>
                <a:gd name="T11" fmla="*/ 3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6" name="Freeform 100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Freeform 101"/>
            <p:cNvSpPr>
              <a:spLocks/>
            </p:cNvSpPr>
            <p:nvPr/>
          </p:nvSpPr>
          <p:spPr bwMode="auto">
            <a:xfrm>
              <a:off x="2000" y="2671"/>
              <a:ext cx="91" cy="208"/>
            </a:xfrm>
            <a:custGeom>
              <a:avLst/>
              <a:gdLst>
                <a:gd name="T0" fmla="*/ 7 w 91"/>
                <a:gd name="T1" fmla="*/ 0 h 208"/>
                <a:gd name="T2" fmla="*/ 0 w 91"/>
                <a:gd name="T3" fmla="*/ 32 h 208"/>
                <a:gd name="T4" fmla="*/ 7 w 91"/>
                <a:gd name="T5" fmla="*/ 64 h 208"/>
                <a:gd name="T6" fmla="*/ 7 w 91"/>
                <a:gd name="T7" fmla="*/ 152 h 208"/>
                <a:gd name="T8" fmla="*/ 7 w 91"/>
                <a:gd name="T9" fmla="*/ 200 h 208"/>
                <a:gd name="T10" fmla="*/ 20 w 91"/>
                <a:gd name="T11" fmla="*/ 208 h 208"/>
                <a:gd name="T12" fmla="*/ 26 w 91"/>
                <a:gd name="T13" fmla="*/ 208 h 208"/>
                <a:gd name="T14" fmla="*/ 46 w 91"/>
                <a:gd name="T15" fmla="*/ 208 h 208"/>
                <a:gd name="T16" fmla="*/ 52 w 91"/>
                <a:gd name="T17" fmla="*/ 200 h 208"/>
                <a:gd name="T18" fmla="*/ 78 w 91"/>
                <a:gd name="T19" fmla="*/ 208 h 208"/>
                <a:gd name="T20" fmla="*/ 85 w 91"/>
                <a:gd name="T21" fmla="*/ 208 h 208"/>
                <a:gd name="T22" fmla="*/ 91 w 91"/>
                <a:gd name="T23" fmla="*/ 200 h 208"/>
                <a:gd name="T24" fmla="*/ 91 w 91"/>
                <a:gd name="T25" fmla="*/ 144 h 208"/>
                <a:gd name="T26" fmla="*/ 91 w 91"/>
                <a:gd name="T27" fmla="*/ 112 h 208"/>
                <a:gd name="T28" fmla="*/ 85 w 91"/>
                <a:gd name="T29" fmla="*/ 0 h 208"/>
                <a:gd name="T30" fmla="*/ 78 w 91"/>
                <a:gd name="T31" fmla="*/ 8 h 208"/>
                <a:gd name="T32" fmla="*/ 52 w 91"/>
                <a:gd name="T33" fmla="*/ 16 h 208"/>
                <a:gd name="T34" fmla="*/ 26 w 91"/>
                <a:gd name="T35" fmla="*/ 16 h 208"/>
                <a:gd name="T36" fmla="*/ 7 w 91"/>
                <a:gd name="T37" fmla="*/ 0 h 2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208"/>
                <a:gd name="T59" fmla="*/ 91 w 91"/>
                <a:gd name="T60" fmla="*/ 208 h 2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208">
                  <a:moveTo>
                    <a:pt x="7" y="0"/>
                  </a:moveTo>
                  <a:lnTo>
                    <a:pt x="0" y="32"/>
                  </a:lnTo>
                  <a:lnTo>
                    <a:pt x="7" y="64"/>
                  </a:lnTo>
                  <a:lnTo>
                    <a:pt x="7" y="152"/>
                  </a:lnTo>
                  <a:lnTo>
                    <a:pt x="7" y="200"/>
                  </a:lnTo>
                  <a:lnTo>
                    <a:pt x="20" y="208"/>
                  </a:lnTo>
                  <a:lnTo>
                    <a:pt x="26" y="208"/>
                  </a:lnTo>
                  <a:lnTo>
                    <a:pt x="46" y="208"/>
                  </a:lnTo>
                  <a:lnTo>
                    <a:pt x="52" y="200"/>
                  </a:lnTo>
                  <a:lnTo>
                    <a:pt x="78" y="208"/>
                  </a:lnTo>
                  <a:lnTo>
                    <a:pt x="85" y="208"/>
                  </a:lnTo>
                  <a:lnTo>
                    <a:pt x="91" y="200"/>
                  </a:lnTo>
                  <a:lnTo>
                    <a:pt x="91" y="144"/>
                  </a:lnTo>
                  <a:lnTo>
                    <a:pt x="91" y="112"/>
                  </a:lnTo>
                  <a:lnTo>
                    <a:pt x="85" y="0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26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8" name="Freeform 102"/>
            <p:cNvSpPr>
              <a:spLocks/>
            </p:cNvSpPr>
            <p:nvPr/>
          </p:nvSpPr>
          <p:spPr bwMode="auto">
            <a:xfrm>
              <a:off x="2052" y="2743"/>
              <a:ext cx="7" cy="128"/>
            </a:xfrm>
            <a:custGeom>
              <a:avLst/>
              <a:gdLst>
                <a:gd name="T0" fmla="*/ 0 w 7"/>
                <a:gd name="T1" fmla="*/ 128 h 128"/>
                <a:gd name="T2" fmla="*/ 7 w 7"/>
                <a:gd name="T3" fmla="*/ 48 h 128"/>
                <a:gd name="T4" fmla="*/ 7 w 7"/>
                <a:gd name="T5" fmla="*/ 0 h 128"/>
                <a:gd name="T6" fmla="*/ 0 60000 65536"/>
                <a:gd name="T7" fmla="*/ 0 60000 65536"/>
                <a:gd name="T8" fmla="*/ 0 60000 65536"/>
                <a:gd name="T9" fmla="*/ 0 w 7"/>
                <a:gd name="T10" fmla="*/ 0 h 128"/>
                <a:gd name="T11" fmla="*/ 7 w 7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28">
                  <a:moveTo>
                    <a:pt x="0" y="128"/>
                  </a:moveTo>
                  <a:lnTo>
                    <a:pt x="7" y="48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9" name="Freeform 103"/>
            <p:cNvSpPr>
              <a:spLocks/>
            </p:cNvSpPr>
            <p:nvPr/>
          </p:nvSpPr>
          <p:spPr bwMode="auto">
            <a:xfrm>
              <a:off x="2013" y="2456"/>
              <a:ext cx="52" cy="71"/>
            </a:xfrm>
            <a:custGeom>
              <a:avLst/>
              <a:gdLst>
                <a:gd name="T0" fmla="*/ 7 w 52"/>
                <a:gd name="T1" fmla="*/ 23 h 71"/>
                <a:gd name="T2" fmla="*/ 0 w 52"/>
                <a:gd name="T3" fmla="*/ 23 h 71"/>
                <a:gd name="T4" fmla="*/ 0 w 52"/>
                <a:gd name="T5" fmla="*/ 31 h 71"/>
                <a:gd name="T6" fmla="*/ 0 w 52"/>
                <a:gd name="T7" fmla="*/ 39 h 71"/>
                <a:gd name="T8" fmla="*/ 7 w 52"/>
                <a:gd name="T9" fmla="*/ 39 h 71"/>
                <a:gd name="T10" fmla="*/ 13 w 52"/>
                <a:gd name="T11" fmla="*/ 55 h 71"/>
                <a:gd name="T12" fmla="*/ 26 w 52"/>
                <a:gd name="T13" fmla="*/ 71 h 71"/>
                <a:gd name="T14" fmla="*/ 46 w 52"/>
                <a:gd name="T15" fmla="*/ 71 h 71"/>
                <a:gd name="T16" fmla="*/ 52 w 52"/>
                <a:gd name="T17" fmla="*/ 55 h 71"/>
                <a:gd name="T18" fmla="*/ 52 w 52"/>
                <a:gd name="T19" fmla="*/ 47 h 71"/>
                <a:gd name="T20" fmla="*/ 52 w 52"/>
                <a:gd name="T21" fmla="*/ 16 h 71"/>
                <a:gd name="T22" fmla="*/ 46 w 52"/>
                <a:gd name="T23" fmla="*/ 0 h 71"/>
                <a:gd name="T24" fmla="*/ 20 w 52"/>
                <a:gd name="T25" fmla="*/ 16 h 71"/>
                <a:gd name="T26" fmla="*/ 7 w 52"/>
                <a:gd name="T27" fmla="*/ 8 h 71"/>
                <a:gd name="T28" fmla="*/ 7 w 52"/>
                <a:gd name="T29" fmla="*/ 23 h 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71"/>
                <a:gd name="T47" fmla="*/ 52 w 52"/>
                <a:gd name="T48" fmla="*/ 71 h 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71">
                  <a:moveTo>
                    <a:pt x="7" y="23"/>
                  </a:move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3" y="55"/>
                  </a:lnTo>
                  <a:lnTo>
                    <a:pt x="26" y="71"/>
                  </a:lnTo>
                  <a:lnTo>
                    <a:pt x="46" y="71"/>
                  </a:lnTo>
                  <a:lnTo>
                    <a:pt x="52" y="55"/>
                  </a:lnTo>
                  <a:lnTo>
                    <a:pt x="52" y="47"/>
                  </a:lnTo>
                  <a:lnTo>
                    <a:pt x="52" y="16"/>
                  </a:lnTo>
                  <a:lnTo>
                    <a:pt x="46" y="0"/>
                  </a:lnTo>
                  <a:lnTo>
                    <a:pt x="20" y="16"/>
                  </a:lnTo>
                  <a:lnTo>
                    <a:pt x="7" y="8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Freeform 104"/>
            <p:cNvSpPr>
              <a:spLocks/>
            </p:cNvSpPr>
            <p:nvPr/>
          </p:nvSpPr>
          <p:spPr bwMode="auto">
            <a:xfrm>
              <a:off x="2000" y="2432"/>
              <a:ext cx="72" cy="63"/>
            </a:xfrm>
            <a:custGeom>
              <a:avLst/>
              <a:gdLst>
                <a:gd name="T0" fmla="*/ 65 w 72"/>
                <a:gd name="T1" fmla="*/ 40 h 63"/>
                <a:gd name="T2" fmla="*/ 72 w 72"/>
                <a:gd name="T3" fmla="*/ 32 h 63"/>
                <a:gd name="T4" fmla="*/ 72 w 72"/>
                <a:gd name="T5" fmla="*/ 16 h 63"/>
                <a:gd name="T6" fmla="*/ 65 w 72"/>
                <a:gd name="T7" fmla="*/ 8 h 63"/>
                <a:gd name="T8" fmla="*/ 52 w 72"/>
                <a:gd name="T9" fmla="*/ 0 h 63"/>
                <a:gd name="T10" fmla="*/ 33 w 72"/>
                <a:gd name="T11" fmla="*/ 0 h 63"/>
                <a:gd name="T12" fmla="*/ 20 w 72"/>
                <a:gd name="T13" fmla="*/ 0 h 63"/>
                <a:gd name="T14" fmla="*/ 13 w 72"/>
                <a:gd name="T15" fmla="*/ 8 h 63"/>
                <a:gd name="T16" fmla="*/ 7 w 72"/>
                <a:gd name="T17" fmla="*/ 0 h 63"/>
                <a:gd name="T18" fmla="*/ 13 w 72"/>
                <a:gd name="T19" fmla="*/ 8 h 63"/>
                <a:gd name="T20" fmla="*/ 7 w 72"/>
                <a:gd name="T21" fmla="*/ 8 h 63"/>
                <a:gd name="T22" fmla="*/ 7 w 72"/>
                <a:gd name="T23" fmla="*/ 8 h 63"/>
                <a:gd name="T24" fmla="*/ 0 w 72"/>
                <a:gd name="T25" fmla="*/ 16 h 63"/>
                <a:gd name="T26" fmla="*/ 0 w 72"/>
                <a:gd name="T27" fmla="*/ 40 h 63"/>
                <a:gd name="T28" fmla="*/ 13 w 72"/>
                <a:gd name="T29" fmla="*/ 63 h 63"/>
                <a:gd name="T30" fmla="*/ 13 w 72"/>
                <a:gd name="T31" fmla="*/ 55 h 63"/>
                <a:gd name="T32" fmla="*/ 13 w 72"/>
                <a:gd name="T33" fmla="*/ 47 h 63"/>
                <a:gd name="T34" fmla="*/ 20 w 72"/>
                <a:gd name="T35" fmla="*/ 47 h 63"/>
                <a:gd name="T36" fmla="*/ 20 w 72"/>
                <a:gd name="T37" fmla="*/ 32 h 63"/>
                <a:gd name="T38" fmla="*/ 33 w 72"/>
                <a:gd name="T39" fmla="*/ 40 h 63"/>
                <a:gd name="T40" fmla="*/ 59 w 72"/>
                <a:gd name="T41" fmla="*/ 24 h 63"/>
                <a:gd name="T42" fmla="*/ 65 w 72"/>
                <a:gd name="T43" fmla="*/ 40 h 6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"/>
                <a:gd name="T67" fmla="*/ 0 h 63"/>
                <a:gd name="T68" fmla="*/ 72 w 72"/>
                <a:gd name="T69" fmla="*/ 63 h 6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" h="63">
                  <a:moveTo>
                    <a:pt x="65" y="40"/>
                  </a:moveTo>
                  <a:lnTo>
                    <a:pt x="72" y="32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3" y="47"/>
                  </a:lnTo>
                  <a:lnTo>
                    <a:pt x="20" y="47"/>
                  </a:lnTo>
                  <a:lnTo>
                    <a:pt x="20" y="32"/>
                  </a:lnTo>
                  <a:lnTo>
                    <a:pt x="33" y="40"/>
                  </a:lnTo>
                  <a:lnTo>
                    <a:pt x="59" y="24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1" name="Freeform 105"/>
            <p:cNvSpPr>
              <a:spLocks/>
            </p:cNvSpPr>
            <p:nvPr/>
          </p:nvSpPr>
          <p:spPr bwMode="auto">
            <a:xfrm>
              <a:off x="2020" y="2495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13 w 39"/>
                <a:gd name="T5" fmla="*/ 40 h 48"/>
                <a:gd name="T6" fmla="*/ 26 w 39"/>
                <a:gd name="T7" fmla="*/ 48 h 48"/>
                <a:gd name="T8" fmla="*/ 32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9 w 39"/>
                <a:gd name="T15" fmla="*/ 32 h 48"/>
                <a:gd name="T16" fmla="*/ 6 w 39"/>
                <a:gd name="T17" fmla="*/ 16 h 48"/>
                <a:gd name="T18" fmla="*/ 0 w 39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48"/>
                <a:gd name="T32" fmla="*/ 39 w 39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13" y="40"/>
                  </a:lnTo>
                  <a:lnTo>
                    <a:pt x="26" y="48"/>
                  </a:lnTo>
                  <a:lnTo>
                    <a:pt x="32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9" y="32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2" name="Freeform 106"/>
            <p:cNvSpPr>
              <a:spLocks/>
            </p:cNvSpPr>
            <p:nvPr/>
          </p:nvSpPr>
          <p:spPr bwMode="auto">
            <a:xfrm>
              <a:off x="1974" y="2527"/>
              <a:ext cx="130" cy="160"/>
            </a:xfrm>
            <a:custGeom>
              <a:avLst/>
              <a:gdLst>
                <a:gd name="T0" fmla="*/ 46 w 130"/>
                <a:gd name="T1" fmla="*/ 0 h 160"/>
                <a:gd name="T2" fmla="*/ 26 w 130"/>
                <a:gd name="T3" fmla="*/ 8 h 160"/>
                <a:gd name="T4" fmla="*/ 13 w 130"/>
                <a:gd name="T5" fmla="*/ 24 h 160"/>
                <a:gd name="T6" fmla="*/ 0 w 130"/>
                <a:gd name="T7" fmla="*/ 56 h 160"/>
                <a:gd name="T8" fmla="*/ 0 w 130"/>
                <a:gd name="T9" fmla="*/ 96 h 160"/>
                <a:gd name="T10" fmla="*/ 13 w 130"/>
                <a:gd name="T11" fmla="*/ 104 h 160"/>
                <a:gd name="T12" fmla="*/ 26 w 130"/>
                <a:gd name="T13" fmla="*/ 96 h 160"/>
                <a:gd name="T14" fmla="*/ 26 w 130"/>
                <a:gd name="T15" fmla="*/ 80 h 160"/>
                <a:gd name="T16" fmla="*/ 26 w 130"/>
                <a:gd name="T17" fmla="*/ 144 h 160"/>
                <a:gd name="T18" fmla="*/ 52 w 130"/>
                <a:gd name="T19" fmla="*/ 160 h 160"/>
                <a:gd name="T20" fmla="*/ 78 w 130"/>
                <a:gd name="T21" fmla="*/ 160 h 160"/>
                <a:gd name="T22" fmla="*/ 104 w 130"/>
                <a:gd name="T23" fmla="*/ 160 h 160"/>
                <a:gd name="T24" fmla="*/ 117 w 130"/>
                <a:gd name="T25" fmla="*/ 144 h 160"/>
                <a:gd name="T26" fmla="*/ 111 w 130"/>
                <a:gd name="T27" fmla="*/ 80 h 160"/>
                <a:gd name="T28" fmla="*/ 124 w 130"/>
                <a:gd name="T29" fmla="*/ 88 h 160"/>
                <a:gd name="T30" fmla="*/ 130 w 130"/>
                <a:gd name="T31" fmla="*/ 80 h 160"/>
                <a:gd name="T32" fmla="*/ 124 w 130"/>
                <a:gd name="T33" fmla="*/ 40 h 160"/>
                <a:gd name="T34" fmla="*/ 111 w 130"/>
                <a:gd name="T35" fmla="*/ 16 h 160"/>
                <a:gd name="T36" fmla="*/ 98 w 130"/>
                <a:gd name="T37" fmla="*/ 0 h 160"/>
                <a:gd name="T38" fmla="*/ 78 w 130"/>
                <a:gd name="T39" fmla="*/ 0 h 160"/>
                <a:gd name="T40" fmla="*/ 78 w 130"/>
                <a:gd name="T41" fmla="*/ 8 h 160"/>
                <a:gd name="T42" fmla="*/ 72 w 130"/>
                <a:gd name="T43" fmla="*/ 16 h 160"/>
                <a:gd name="T44" fmla="*/ 59 w 130"/>
                <a:gd name="T45" fmla="*/ 8 h 160"/>
                <a:gd name="T46" fmla="*/ 46 w 130"/>
                <a:gd name="T47" fmla="*/ 0 h 1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0"/>
                <a:gd name="T73" fmla="*/ 0 h 160"/>
                <a:gd name="T74" fmla="*/ 130 w 130"/>
                <a:gd name="T75" fmla="*/ 160 h 1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0" h="160">
                  <a:moveTo>
                    <a:pt x="46" y="0"/>
                  </a:moveTo>
                  <a:lnTo>
                    <a:pt x="26" y="8"/>
                  </a:lnTo>
                  <a:lnTo>
                    <a:pt x="13" y="24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13" y="104"/>
                  </a:lnTo>
                  <a:lnTo>
                    <a:pt x="26" y="96"/>
                  </a:lnTo>
                  <a:lnTo>
                    <a:pt x="26" y="80"/>
                  </a:lnTo>
                  <a:lnTo>
                    <a:pt x="26" y="144"/>
                  </a:lnTo>
                  <a:lnTo>
                    <a:pt x="52" y="160"/>
                  </a:lnTo>
                  <a:lnTo>
                    <a:pt x="78" y="160"/>
                  </a:lnTo>
                  <a:lnTo>
                    <a:pt x="104" y="160"/>
                  </a:lnTo>
                  <a:lnTo>
                    <a:pt x="117" y="144"/>
                  </a:lnTo>
                  <a:lnTo>
                    <a:pt x="111" y="80"/>
                  </a:lnTo>
                  <a:lnTo>
                    <a:pt x="124" y="88"/>
                  </a:lnTo>
                  <a:lnTo>
                    <a:pt x="130" y="80"/>
                  </a:lnTo>
                  <a:lnTo>
                    <a:pt x="124" y="40"/>
                  </a:lnTo>
                  <a:lnTo>
                    <a:pt x="111" y="16"/>
                  </a:lnTo>
                  <a:lnTo>
                    <a:pt x="98" y="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72" y="16"/>
                  </a:lnTo>
                  <a:lnTo>
                    <a:pt x="59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3" name="Line 107"/>
            <p:cNvSpPr>
              <a:spLocks noChangeShapeType="1"/>
            </p:cNvSpPr>
            <p:nvPr/>
          </p:nvSpPr>
          <p:spPr bwMode="auto">
            <a:xfrm flipV="1">
              <a:off x="2085" y="2591"/>
              <a:ext cx="1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4" name="Freeform 108"/>
            <p:cNvSpPr>
              <a:spLocks/>
            </p:cNvSpPr>
            <p:nvPr/>
          </p:nvSpPr>
          <p:spPr bwMode="auto">
            <a:xfrm>
              <a:off x="1974" y="2623"/>
              <a:ext cx="39" cy="88"/>
            </a:xfrm>
            <a:custGeom>
              <a:avLst/>
              <a:gdLst>
                <a:gd name="T0" fmla="*/ 26 w 39"/>
                <a:gd name="T1" fmla="*/ 0 h 88"/>
                <a:gd name="T2" fmla="*/ 26 w 39"/>
                <a:gd name="T3" fmla="*/ 32 h 88"/>
                <a:gd name="T4" fmla="*/ 39 w 39"/>
                <a:gd name="T5" fmla="*/ 72 h 88"/>
                <a:gd name="T6" fmla="*/ 33 w 39"/>
                <a:gd name="T7" fmla="*/ 88 h 88"/>
                <a:gd name="T8" fmla="*/ 7 w 39"/>
                <a:gd name="T9" fmla="*/ 40 h 88"/>
                <a:gd name="T10" fmla="*/ 0 w 39"/>
                <a:gd name="T11" fmla="*/ 0 h 88"/>
                <a:gd name="T12" fmla="*/ 13 w 39"/>
                <a:gd name="T13" fmla="*/ 8 h 88"/>
                <a:gd name="T14" fmla="*/ 26 w 3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88"/>
                <a:gd name="T26" fmla="*/ 39 w 3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88">
                  <a:moveTo>
                    <a:pt x="26" y="0"/>
                  </a:moveTo>
                  <a:lnTo>
                    <a:pt x="26" y="32"/>
                  </a:lnTo>
                  <a:lnTo>
                    <a:pt x="39" y="72"/>
                  </a:lnTo>
                  <a:lnTo>
                    <a:pt x="33" y="8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5" name="Freeform 109"/>
            <p:cNvSpPr>
              <a:spLocks/>
            </p:cNvSpPr>
            <p:nvPr/>
          </p:nvSpPr>
          <p:spPr bwMode="auto">
            <a:xfrm>
              <a:off x="2085" y="2607"/>
              <a:ext cx="19" cy="88"/>
            </a:xfrm>
            <a:custGeom>
              <a:avLst/>
              <a:gdLst>
                <a:gd name="T0" fmla="*/ 19 w 19"/>
                <a:gd name="T1" fmla="*/ 0 h 88"/>
                <a:gd name="T2" fmla="*/ 19 w 19"/>
                <a:gd name="T3" fmla="*/ 40 h 88"/>
                <a:gd name="T4" fmla="*/ 6 w 19"/>
                <a:gd name="T5" fmla="*/ 88 h 88"/>
                <a:gd name="T6" fmla="*/ 0 w 19"/>
                <a:gd name="T7" fmla="*/ 72 h 88"/>
                <a:gd name="T8" fmla="*/ 6 w 19"/>
                <a:gd name="T9" fmla="*/ 64 h 88"/>
                <a:gd name="T10" fmla="*/ 0 w 19"/>
                <a:gd name="T11" fmla="*/ 0 h 88"/>
                <a:gd name="T12" fmla="*/ 13 w 19"/>
                <a:gd name="T13" fmla="*/ 8 h 88"/>
                <a:gd name="T14" fmla="*/ 19 w 1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88"/>
                <a:gd name="T26" fmla="*/ 19 w 1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88">
                  <a:moveTo>
                    <a:pt x="19" y="0"/>
                  </a:moveTo>
                  <a:lnTo>
                    <a:pt x="19" y="40"/>
                  </a:lnTo>
                  <a:lnTo>
                    <a:pt x="6" y="88"/>
                  </a:lnTo>
                  <a:lnTo>
                    <a:pt x="0" y="72"/>
                  </a:lnTo>
                  <a:lnTo>
                    <a:pt x="6" y="64"/>
                  </a:lnTo>
                  <a:lnTo>
                    <a:pt x="0" y="0"/>
                  </a:lnTo>
                  <a:lnTo>
                    <a:pt x="13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6" name="Freeform 110"/>
            <p:cNvSpPr>
              <a:spLocks/>
            </p:cNvSpPr>
            <p:nvPr/>
          </p:nvSpPr>
          <p:spPr bwMode="auto">
            <a:xfrm>
              <a:off x="2228" y="2871"/>
              <a:ext cx="136" cy="64"/>
            </a:xfrm>
            <a:custGeom>
              <a:avLst/>
              <a:gdLst>
                <a:gd name="T0" fmla="*/ 6 w 136"/>
                <a:gd name="T1" fmla="*/ 16 h 64"/>
                <a:gd name="T2" fmla="*/ 0 w 136"/>
                <a:gd name="T3" fmla="*/ 40 h 64"/>
                <a:gd name="T4" fmla="*/ 0 w 136"/>
                <a:gd name="T5" fmla="*/ 48 h 64"/>
                <a:gd name="T6" fmla="*/ 19 w 136"/>
                <a:gd name="T7" fmla="*/ 56 h 64"/>
                <a:gd name="T8" fmla="*/ 38 w 136"/>
                <a:gd name="T9" fmla="*/ 64 h 64"/>
                <a:gd name="T10" fmla="*/ 64 w 136"/>
                <a:gd name="T11" fmla="*/ 56 h 64"/>
                <a:gd name="T12" fmla="*/ 71 w 136"/>
                <a:gd name="T13" fmla="*/ 48 h 64"/>
                <a:gd name="T14" fmla="*/ 97 w 136"/>
                <a:gd name="T15" fmla="*/ 48 h 64"/>
                <a:gd name="T16" fmla="*/ 103 w 136"/>
                <a:gd name="T17" fmla="*/ 48 h 64"/>
                <a:gd name="T18" fmla="*/ 129 w 136"/>
                <a:gd name="T19" fmla="*/ 48 h 64"/>
                <a:gd name="T20" fmla="*/ 136 w 136"/>
                <a:gd name="T21" fmla="*/ 40 h 64"/>
                <a:gd name="T22" fmla="*/ 129 w 136"/>
                <a:gd name="T23" fmla="*/ 24 h 64"/>
                <a:gd name="T24" fmla="*/ 116 w 136"/>
                <a:gd name="T25" fmla="*/ 16 h 64"/>
                <a:gd name="T26" fmla="*/ 103 w 136"/>
                <a:gd name="T27" fmla="*/ 8 h 64"/>
                <a:gd name="T28" fmla="*/ 90 w 136"/>
                <a:gd name="T29" fmla="*/ 0 h 64"/>
                <a:gd name="T30" fmla="*/ 77 w 136"/>
                <a:gd name="T31" fmla="*/ 8 h 64"/>
                <a:gd name="T32" fmla="*/ 51 w 136"/>
                <a:gd name="T33" fmla="*/ 8 h 64"/>
                <a:gd name="T34" fmla="*/ 38 w 136"/>
                <a:gd name="T35" fmla="*/ 8 h 64"/>
                <a:gd name="T36" fmla="*/ 19 w 136"/>
                <a:gd name="T37" fmla="*/ 16 h 64"/>
                <a:gd name="T38" fmla="*/ 6 w 136"/>
                <a:gd name="T39" fmla="*/ 16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6"/>
                <a:gd name="T61" fmla="*/ 0 h 64"/>
                <a:gd name="T62" fmla="*/ 136 w 136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6" h="64">
                  <a:moveTo>
                    <a:pt x="6" y="16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19" y="56"/>
                  </a:lnTo>
                  <a:lnTo>
                    <a:pt x="38" y="64"/>
                  </a:lnTo>
                  <a:lnTo>
                    <a:pt x="64" y="56"/>
                  </a:lnTo>
                  <a:lnTo>
                    <a:pt x="71" y="48"/>
                  </a:lnTo>
                  <a:lnTo>
                    <a:pt x="97" y="48"/>
                  </a:lnTo>
                  <a:lnTo>
                    <a:pt x="103" y="48"/>
                  </a:lnTo>
                  <a:lnTo>
                    <a:pt x="129" y="48"/>
                  </a:lnTo>
                  <a:lnTo>
                    <a:pt x="136" y="40"/>
                  </a:lnTo>
                  <a:lnTo>
                    <a:pt x="129" y="24"/>
                  </a:lnTo>
                  <a:lnTo>
                    <a:pt x="116" y="16"/>
                  </a:lnTo>
                  <a:lnTo>
                    <a:pt x="103" y="8"/>
                  </a:lnTo>
                  <a:lnTo>
                    <a:pt x="90" y="0"/>
                  </a:lnTo>
                  <a:lnTo>
                    <a:pt x="77" y="8"/>
                  </a:lnTo>
                  <a:lnTo>
                    <a:pt x="51" y="8"/>
                  </a:lnTo>
                  <a:lnTo>
                    <a:pt x="38" y="8"/>
                  </a:lnTo>
                  <a:lnTo>
                    <a:pt x="19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7" name="Oval 111"/>
            <p:cNvSpPr>
              <a:spLocks noChangeArrowheads="1"/>
            </p:cNvSpPr>
            <p:nvPr/>
          </p:nvSpPr>
          <p:spPr bwMode="auto">
            <a:xfrm>
              <a:off x="2237" y="2890"/>
              <a:ext cx="1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Oval 112"/>
            <p:cNvSpPr>
              <a:spLocks noChangeArrowheads="1"/>
            </p:cNvSpPr>
            <p:nvPr/>
          </p:nvSpPr>
          <p:spPr bwMode="auto">
            <a:xfrm>
              <a:off x="2289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Freeform 113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20 w 20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40"/>
                <a:gd name="T20" fmla="*/ 20 w 20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Freeform 114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0"/>
                <a:gd name="T17" fmla="*/ 20 w 2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Freeform 115"/>
            <p:cNvSpPr>
              <a:spLocks/>
            </p:cNvSpPr>
            <p:nvPr/>
          </p:nvSpPr>
          <p:spPr bwMode="auto">
            <a:xfrm>
              <a:off x="2215" y="2623"/>
              <a:ext cx="116" cy="264"/>
            </a:xfrm>
            <a:custGeom>
              <a:avLst/>
              <a:gdLst>
                <a:gd name="T0" fmla="*/ 6 w 116"/>
                <a:gd name="T1" fmla="*/ 0 h 264"/>
                <a:gd name="T2" fmla="*/ 0 w 116"/>
                <a:gd name="T3" fmla="*/ 40 h 264"/>
                <a:gd name="T4" fmla="*/ 6 w 116"/>
                <a:gd name="T5" fmla="*/ 80 h 264"/>
                <a:gd name="T6" fmla="*/ 13 w 116"/>
                <a:gd name="T7" fmla="*/ 184 h 264"/>
                <a:gd name="T8" fmla="*/ 13 w 116"/>
                <a:gd name="T9" fmla="*/ 248 h 264"/>
                <a:gd name="T10" fmla="*/ 19 w 116"/>
                <a:gd name="T11" fmla="*/ 264 h 264"/>
                <a:gd name="T12" fmla="*/ 32 w 116"/>
                <a:gd name="T13" fmla="*/ 264 h 264"/>
                <a:gd name="T14" fmla="*/ 58 w 116"/>
                <a:gd name="T15" fmla="*/ 256 h 264"/>
                <a:gd name="T16" fmla="*/ 64 w 116"/>
                <a:gd name="T17" fmla="*/ 248 h 264"/>
                <a:gd name="T18" fmla="*/ 90 w 116"/>
                <a:gd name="T19" fmla="*/ 256 h 264"/>
                <a:gd name="T20" fmla="*/ 103 w 116"/>
                <a:gd name="T21" fmla="*/ 256 h 264"/>
                <a:gd name="T22" fmla="*/ 110 w 116"/>
                <a:gd name="T23" fmla="*/ 240 h 264"/>
                <a:gd name="T24" fmla="*/ 116 w 116"/>
                <a:gd name="T25" fmla="*/ 176 h 264"/>
                <a:gd name="T26" fmla="*/ 116 w 116"/>
                <a:gd name="T27" fmla="*/ 136 h 264"/>
                <a:gd name="T28" fmla="*/ 110 w 116"/>
                <a:gd name="T29" fmla="*/ 0 h 264"/>
                <a:gd name="T30" fmla="*/ 97 w 116"/>
                <a:gd name="T31" fmla="*/ 8 h 264"/>
                <a:gd name="T32" fmla="*/ 64 w 116"/>
                <a:gd name="T33" fmla="*/ 16 h 264"/>
                <a:gd name="T34" fmla="*/ 32 w 116"/>
                <a:gd name="T35" fmla="*/ 16 h 264"/>
                <a:gd name="T36" fmla="*/ 6 w 116"/>
                <a:gd name="T37" fmla="*/ 0 h 2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264"/>
                <a:gd name="T59" fmla="*/ 116 w 116"/>
                <a:gd name="T60" fmla="*/ 264 h 2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264">
                  <a:moveTo>
                    <a:pt x="6" y="0"/>
                  </a:moveTo>
                  <a:lnTo>
                    <a:pt x="0" y="40"/>
                  </a:lnTo>
                  <a:lnTo>
                    <a:pt x="6" y="80"/>
                  </a:lnTo>
                  <a:lnTo>
                    <a:pt x="13" y="184"/>
                  </a:lnTo>
                  <a:lnTo>
                    <a:pt x="13" y="248"/>
                  </a:lnTo>
                  <a:lnTo>
                    <a:pt x="19" y="264"/>
                  </a:lnTo>
                  <a:lnTo>
                    <a:pt x="32" y="264"/>
                  </a:lnTo>
                  <a:lnTo>
                    <a:pt x="58" y="256"/>
                  </a:lnTo>
                  <a:lnTo>
                    <a:pt x="64" y="248"/>
                  </a:lnTo>
                  <a:lnTo>
                    <a:pt x="90" y="256"/>
                  </a:lnTo>
                  <a:lnTo>
                    <a:pt x="103" y="256"/>
                  </a:lnTo>
                  <a:lnTo>
                    <a:pt x="110" y="240"/>
                  </a:lnTo>
                  <a:lnTo>
                    <a:pt x="116" y="176"/>
                  </a:lnTo>
                  <a:lnTo>
                    <a:pt x="116" y="136"/>
                  </a:lnTo>
                  <a:lnTo>
                    <a:pt x="110" y="0"/>
                  </a:lnTo>
                  <a:lnTo>
                    <a:pt x="97" y="8"/>
                  </a:lnTo>
                  <a:lnTo>
                    <a:pt x="64" y="16"/>
                  </a:lnTo>
                  <a:lnTo>
                    <a:pt x="32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2" name="Freeform 116"/>
            <p:cNvSpPr>
              <a:spLocks/>
            </p:cNvSpPr>
            <p:nvPr/>
          </p:nvSpPr>
          <p:spPr bwMode="auto">
            <a:xfrm>
              <a:off x="2279" y="2703"/>
              <a:ext cx="7" cy="168"/>
            </a:xfrm>
            <a:custGeom>
              <a:avLst/>
              <a:gdLst>
                <a:gd name="T0" fmla="*/ 0 w 7"/>
                <a:gd name="T1" fmla="*/ 168 h 168"/>
                <a:gd name="T2" fmla="*/ 7 w 7"/>
                <a:gd name="T3" fmla="*/ 64 h 168"/>
                <a:gd name="T4" fmla="*/ 7 w 7"/>
                <a:gd name="T5" fmla="*/ 0 h 168"/>
                <a:gd name="T6" fmla="*/ 0 60000 65536"/>
                <a:gd name="T7" fmla="*/ 0 60000 65536"/>
                <a:gd name="T8" fmla="*/ 0 60000 65536"/>
                <a:gd name="T9" fmla="*/ 0 w 7"/>
                <a:gd name="T10" fmla="*/ 0 h 168"/>
                <a:gd name="T11" fmla="*/ 7 w 7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68">
                  <a:moveTo>
                    <a:pt x="0" y="168"/>
                  </a:moveTo>
                  <a:lnTo>
                    <a:pt x="7" y="64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3" name="Freeform 117"/>
            <p:cNvSpPr>
              <a:spLocks/>
            </p:cNvSpPr>
            <p:nvPr/>
          </p:nvSpPr>
          <p:spPr bwMode="auto">
            <a:xfrm>
              <a:off x="2228" y="2344"/>
              <a:ext cx="71" cy="96"/>
            </a:xfrm>
            <a:custGeom>
              <a:avLst/>
              <a:gdLst>
                <a:gd name="T0" fmla="*/ 13 w 71"/>
                <a:gd name="T1" fmla="*/ 40 h 96"/>
                <a:gd name="T2" fmla="*/ 6 w 71"/>
                <a:gd name="T3" fmla="*/ 40 h 96"/>
                <a:gd name="T4" fmla="*/ 0 w 71"/>
                <a:gd name="T5" fmla="*/ 48 h 96"/>
                <a:gd name="T6" fmla="*/ 0 w 71"/>
                <a:gd name="T7" fmla="*/ 56 h 96"/>
                <a:gd name="T8" fmla="*/ 13 w 71"/>
                <a:gd name="T9" fmla="*/ 64 h 96"/>
                <a:gd name="T10" fmla="*/ 19 w 71"/>
                <a:gd name="T11" fmla="*/ 80 h 96"/>
                <a:gd name="T12" fmla="*/ 38 w 71"/>
                <a:gd name="T13" fmla="*/ 96 h 96"/>
                <a:gd name="T14" fmla="*/ 58 w 71"/>
                <a:gd name="T15" fmla="*/ 96 h 96"/>
                <a:gd name="T16" fmla="*/ 64 w 71"/>
                <a:gd name="T17" fmla="*/ 80 h 96"/>
                <a:gd name="T18" fmla="*/ 71 w 71"/>
                <a:gd name="T19" fmla="*/ 64 h 96"/>
                <a:gd name="T20" fmla="*/ 71 w 71"/>
                <a:gd name="T21" fmla="*/ 32 h 96"/>
                <a:gd name="T22" fmla="*/ 64 w 71"/>
                <a:gd name="T23" fmla="*/ 0 h 96"/>
                <a:gd name="T24" fmla="*/ 25 w 71"/>
                <a:gd name="T25" fmla="*/ 24 h 96"/>
                <a:gd name="T26" fmla="*/ 13 w 71"/>
                <a:gd name="T27" fmla="*/ 24 h 96"/>
                <a:gd name="T28" fmla="*/ 13 w 71"/>
                <a:gd name="T29" fmla="*/ 40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96"/>
                <a:gd name="T47" fmla="*/ 71 w 71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96">
                  <a:moveTo>
                    <a:pt x="13" y="40"/>
                  </a:moveTo>
                  <a:lnTo>
                    <a:pt x="6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80"/>
                  </a:lnTo>
                  <a:lnTo>
                    <a:pt x="38" y="96"/>
                  </a:lnTo>
                  <a:lnTo>
                    <a:pt x="58" y="96"/>
                  </a:lnTo>
                  <a:lnTo>
                    <a:pt x="64" y="80"/>
                  </a:lnTo>
                  <a:lnTo>
                    <a:pt x="71" y="64"/>
                  </a:lnTo>
                  <a:lnTo>
                    <a:pt x="71" y="32"/>
                  </a:lnTo>
                  <a:lnTo>
                    <a:pt x="64" y="0"/>
                  </a:lnTo>
                  <a:lnTo>
                    <a:pt x="25" y="24"/>
                  </a:lnTo>
                  <a:lnTo>
                    <a:pt x="13" y="24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Freeform 118"/>
            <p:cNvSpPr>
              <a:spLocks/>
            </p:cNvSpPr>
            <p:nvPr/>
          </p:nvSpPr>
          <p:spPr bwMode="auto">
            <a:xfrm>
              <a:off x="2215" y="2320"/>
              <a:ext cx="90" cy="80"/>
            </a:xfrm>
            <a:custGeom>
              <a:avLst/>
              <a:gdLst>
                <a:gd name="T0" fmla="*/ 84 w 90"/>
                <a:gd name="T1" fmla="*/ 56 h 80"/>
                <a:gd name="T2" fmla="*/ 84 w 90"/>
                <a:gd name="T3" fmla="*/ 40 h 80"/>
                <a:gd name="T4" fmla="*/ 90 w 90"/>
                <a:gd name="T5" fmla="*/ 24 h 80"/>
                <a:gd name="T6" fmla="*/ 77 w 90"/>
                <a:gd name="T7" fmla="*/ 8 h 80"/>
                <a:gd name="T8" fmla="*/ 64 w 90"/>
                <a:gd name="T9" fmla="*/ 0 h 80"/>
                <a:gd name="T10" fmla="*/ 38 w 90"/>
                <a:gd name="T11" fmla="*/ 0 h 80"/>
                <a:gd name="T12" fmla="*/ 19 w 90"/>
                <a:gd name="T13" fmla="*/ 0 h 80"/>
                <a:gd name="T14" fmla="*/ 13 w 90"/>
                <a:gd name="T15" fmla="*/ 8 h 80"/>
                <a:gd name="T16" fmla="*/ 6 w 90"/>
                <a:gd name="T17" fmla="*/ 0 h 80"/>
                <a:gd name="T18" fmla="*/ 13 w 90"/>
                <a:gd name="T19" fmla="*/ 8 h 80"/>
                <a:gd name="T20" fmla="*/ 6 w 90"/>
                <a:gd name="T21" fmla="*/ 8 h 80"/>
                <a:gd name="T22" fmla="*/ 13 w 90"/>
                <a:gd name="T23" fmla="*/ 16 h 80"/>
                <a:gd name="T24" fmla="*/ 0 w 90"/>
                <a:gd name="T25" fmla="*/ 24 h 80"/>
                <a:gd name="T26" fmla="*/ 0 w 90"/>
                <a:gd name="T27" fmla="*/ 56 h 80"/>
                <a:gd name="T28" fmla="*/ 13 w 90"/>
                <a:gd name="T29" fmla="*/ 80 h 80"/>
                <a:gd name="T30" fmla="*/ 13 w 90"/>
                <a:gd name="T31" fmla="*/ 72 h 80"/>
                <a:gd name="T32" fmla="*/ 19 w 90"/>
                <a:gd name="T33" fmla="*/ 64 h 80"/>
                <a:gd name="T34" fmla="*/ 26 w 90"/>
                <a:gd name="T35" fmla="*/ 64 h 80"/>
                <a:gd name="T36" fmla="*/ 26 w 90"/>
                <a:gd name="T37" fmla="*/ 48 h 80"/>
                <a:gd name="T38" fmla="*/ 38 w 90"/>
                <a:gd name="T39" fmla="*/ 48 h 80"/>
                <a:gd name="T40" fmla="*/ 77 w 90"/>
                <a:gd name="T41" fmla="*/ 24 h 80"/>
                <a:gd name="T42" fmla="*/ 84 w 90"/>
                <a:gd name="T43" fmla="*/ 56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80"/>
                <a:gd name="T68" fmla="*/ 90 w 9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80">
                  <a:moveTo>
                    <a:pt x="84" y="56"/>
                  </a:moveTo>
                  <a:lnTo>
                    <a:pt x="84" y="40"/>
                  </a:lnTo>
                  <a:lnTo>
                    <a:pt x="90" y="24"/>
                  </a:lnTo>
                  <a:lnTo>
                    <a:pt x="77" y="8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56"/>
                  </a:lnTo>
                  <a:lnTo>
                    <a:pt x="13" y="80"/>
                  </a:lnTo>
                  <a:lnTo>
                    <a:pt x="13" y="72"/>
                  </a:lnTo>
                  <a:lnTo>
                    <a:pt x="19" y="64"/>
                  </a:lnTo>
                  <a:lnTo>
                    <a:pt x="26" y="64"/>
                  </a:lnTo>
                  <a:lnTo>
                    <a:pt x="26" y="48"/>
                  </a:lnTo>
                  <a:lnTo>
                    <a:pt x="38" y="48"/>
                  </a:lnTo>
                  <a:lnTo>
                    <a:pt x="77" y="24"/>
                  </a:lnTo>
                  <a:lnTo>
                    <a:pt x="84" y="5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Freeform 119"/>
            <p:cNvSpPr>
              <a:spLocks/>
            </p:cNvSpPr>
            <p:nvPr/>
          </p:nvSpPr>
          <p:spPr bwMode="auto">
            <a:xfrm>
              <a:off x="2234" y="2408"/>
              <a:ext cx="52" cy="48"/>
            </a:xfrm>
            <a:custGeom>
              <a:avLst/>
              <a:gdLst>
                <a:gd name="T0" fmla="*/ 7 w 52"/>
                <a:gd name="T1" fmla="*/ 0 h 48"/>
                <a:gd name="T2" fmla="*/ 0 w 52"/>
                <a:gd name="T3" fmla="*/ 32 h 48"/>
                <a:gd name="T4" fmla="*/ 19 w 52"/>
                <a:gd name="T5" fmla="*/ 48 h 48"/>
                <a:gd name="T6" fmla="*/ 32 w 52"/>
                <a:gd name="T7" fmla="*/ 48 h 48"/>
                <a:gd name="T8" fmla="*/ 45 w 52"/>
                <a:gd name="T9" fmla="*/ 40 h 48"/>
                <a:gd name="T10" fmla="*/ 52 w 52"/>
                <a:gd name="T11" fmla="*/ 40 h 48"/>
                <a:gd name="T12" fmla="*/ 45 w 52"/>
                <a:gd name="T13" fmla="*/ 32 h 48"/>
                <a:gd name="T14" fmla="*/ 32 w 52"/>
                <a:gd name="T15" fmla="*/ 32 h 48"/>
                <a:gd name="T16" fmla="*/ 13 w 52"/>
                <a:gd name="T17" fmla="*/ 16 h 48"/>
                <a:gd name="T18" fmla="*/ 7 w 52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48"/>
                <a:gd name="T32" fmla="*/ 52 w 52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48">
                  <a:moveTo>
                    <a:pt x="7" y="0"/>
                  </a:moveTo>
                  <a:lnTo>
                    <a:pt x="0" y="32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45" y="40"/>
                  </a:lnTo>
                  <a:lnTo>
                    <a:pt x="52" y="40"/>
                  </a:lnTo>
                  <a:lnTo>
                    <a:pt x="45" y="32"/>
                  </a:lnTo>
                  <a:lnTo>
                    <a:pt x="32" y="32"/>
                  </a:lnTo>
                  <a:lnTo>
                    <a:pt x="13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6" name="Freeform 120"/>
            <p:cNvSpPr>
              <a:spLocks/>
            </p:cNvSpPr>
            <p:nvPr/>
          </p:nvSpPr>
          <p:spPr bwMode="auto">
            <a:xfrm>
              <a:off x="2182" y="2440"/>
              <a:ext cx="162" cy="199"/>
            </a:xfrm>
            <a:custGeom>
              <a:avLst/>
              <a:gdLst>
                <a:gd name="T0" fmla="*/ 52 w 162"/>
                <a:gd name="T1" fmla="*/ 0 h 199"/>
                <a:gd name="T2" fmla="*/ 33 w 162"/>
                <a:gd name="T3" fmla="*/ 16 h 199"/>
                <a:gd name="T4" fmla="*/ 13 w 162"/>
                <a:gd name="T5" fmla="*/ 32 h 199"/>
                <a:gd name="T6" fmla="*/ 0 w 162"/>
                <a:gd name="T7" fmla="*/ 71 h 199"/>
                <a:gd name="T8" fmla="*/ 0 w 162"/>
                <a:gd name="T9" fmla="*/ 119 h 199"/>
                <a:gd name="T10" fmla="*/ 13 w 162"/>
                <a:gd name="T11" fmla="*/ 127 h 199"/>
                <a:gd name="T12" fmla="*/ 33 w 162"/>
                <a:gd name="T13" fmla="*/ 119 h 199"/>
                <a:gd name="T14" fmla="*/ 33 w 162"/>
                <a:gd name="T15" fmla="*/ 103 h 199"/>
                <a:gd name="T16" fmla="*/ 33 w 162"/>
                <a:gd name="T17" fmla="*/ 183 h 199"/>
                <a:gd name="T18" fmla="*/ 65 w 162"/>
                <a:gd name="T19" fmla="*/ 199 h 199"/>
                <a:gd name="T20" fmla="*/ 97 w 162"/>
                <a:gd name="T21" fmla="*/ 199 h 199"/>
                <a:gd name="T22" fmla="*/ 130 w 162"/>
                <a:gd name="T23" fmla="*/ 199 h 199"/>
                <a:gd name="T24" fmla="*/ 143 w 162"/>
                <a:gd name="T25" fmla="*/ 183 h 199"/>
                <a:gd name="T26" fmla="*/ 136 w 162"/>
                <a:gd name="T27" fmla="*/ 103 h 199"/>
                <a:gd name="T28" fmla="*/ 156 w 162"/>
                <a:gd name="T29" fmla="*/ 103 h 199"/>
                <a:gd name="T30" fmla="*/ 162 w 162"/>
                <a:gd name="T31" fmla="*/ 95 h 199"/>
                <a:gd name="T32" fmla="*/ 156 w 162"/>
                <a:gd name="T33" fmla="*/ 55 h 199"/>
                <a:gd name="T34" fmla="*/ 143 w 162"/>
                <a:gd name="T35" fmla="*/ 16 h 199"/>
                <a:gd name="T36" fmla="*/ 117 w 162"/>
                <a:gd name="T37" fmla="*/ 8 h 199"/>
                <a:gd name="T38" fmla="*/ 97 w 162"/>
                <a:gd name="T39" fmla="*/ 0 h 199"/>
                <a:gd name="T40" fmla="*/ 97 w 162"/>
                <a:gd name="T41" fmla="*/ 8 h 199"/>
                <a:gd name="T42" fmla="*/ 84 w 162"/>
                <a:gd name="T43" fmla="*/ 16 h 199"/>
                <a:gd name="T44" fmla="*/ 71 w 162"/>
                <a:gd name="T45" fmla="*/ 16 h 199"/>
                <a:gd name="T46" fmla="*/ 52 w 162"/>
                <a:gd name="T47" fmla="*/ 0 h 1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"/>
                <a:gd name="T73" fmla="*/ 0 h 199"/>
                <a:gd name="T74" fmla="*/ 162 w 162"/>
                <a:gd name="T75" fmla="*/ 199 h 19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" h="199">
                  <a:moveTo>
                    <a:pt x="52" y="0"/>
                  </a:moveTo>
                  <a:lnTo>
                    <a:pt x="33" y="16"/>
                  </a:lnTo>
                  <a:lnTo>
                    <a:pt x="13" y="32"/>
                  </a:lnTo>
                  <a:lnTo>
                    <a:pt x="0" y="71"/>
                  </a:lnTo>
                  <a:lnTo>
                    <a:pt x="0" y="119"/>
                  </a:lnTo>
                  <a:lnTo>
                    <a:pt x="13" y="127"/>
                  </a:lnTo>
                  <a:lnTo>
                    <a:pt x="33" y="119"/>
                  </a:lnTo>
                  <a:lnTo>
                    <a:pt x="33" y="103"/>
                  </a:lnTo>
                  <a:lnTo>
                    <a:pt x="33" y="183"/>
                  </a:lnTo>
                  <a:lnTo>
                    <a:pt x="65" y="199"/>
                  </a:lnTo>
                  <a:lnTo>
                    <a:pt x="97" y="199"/>
                  </a:lnTo>
                  <a:lnTo>
                    <a:pt x="130" y="199"/>
                  </a:lnTo>
                  <a:lnTo>
                    <a:pt x="143" y="183"/>
                  </a:lnTo>
                  <a:lnTo>
                    <a:pt x="136" y="103"/>
                  </a:lnTo>
                  <a:lnTo>
                    <a:pt x="156" y="103"/>
                  </a:lnTo>
                  <a:lnTo>
                    <a:pt x="162" y="95"/>
                  </a:lnTo>
                  <a:lnTo>
                    <a:pt x="156" y="55"/>
                  </a:lnTo>
                  <a:lnTo>
                    <a:pt x="143" y="16"/>
                  </a:lnTo>
                  <a:lnTo>
                    <a:pt x="117" y="8"/>
                  </a:lnTo>
                  <a:lnTo>
                    <a:pt x="97" y="0"/>
                  </a:lnTo>
                  <a:lnTo>
                    <a:pt x="97" y="8"/>
                  </a:lnTo>
                  <a:lnTo>
                    <a:pt x="84" y="16"/>
                  </a:lnTo>
                  <a:lnTo>
                    <a:pt x="71" y="1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7" name="Line 121"/>
            <p:cNvSpPr>
              <a:spLocks noChangeShapeType="1"/>
            </p:cNvSpPr>
            <p:nvPr/>
          </p:nvSpPr>
          <p:spPr bwMode="auto">
            <a:xfrm flipV="1">
              <a:off x="2318" y="251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8" name="Freeform 122"/>
            <p:cNvSpPr>
              <a:spLocks/>
            </p:cNvSpPr>
            <p:nvPr/>
          </p:nvSpPr>
          <p:spPr bwMode="auto">
            <a:xfrm>
              <a:off x="2182" y="2559"/>
              <a:ext cx="52" cy="104"/>
            </a:xfrm>
            <a:custGeom>
              <a:avLst/>
              <a:gdLst>
                <a:gd name="T0" fmla="*/ 26 w 52"/>
                <a:gd name="T1" fmla="*/ 0 h 104"/>
                <a:gd name="T2" fmla="*/ 33 w 52"/>
                <a:gd name="T3" fmla="*/ 48 h 104"/>
                <a:gd name="T4" fmla="*/ 52 w 52"/>
                <a:gd name="T5" fmla="*/ 88 h 104"/>
                <a:gd name="T6" fmla="*/ 46 w 52"/>
                <a:gd name="T7" fmla="*/ 104 h 104"/>
                <a:gd name="T8" fmla="*/ 7 w 52"/>
                <a:gd name="T9" fmla="*/ 48 h 104"/>
                <a:gd name="T10" fmla="*/ 0 w 52"/>
                <a:gd name="T11" fmla="*/ 0 h 104"/>
                <a:gd name="T12" fmla="*/ 13 w 52"/>
                <a:gd name="T13" fmla="*/ 8 h 104"/>
                <a:gd name="T14" fmla="*/ 26 w 52"/>
                <a:gd name="T15" fmla="*/ 0 h 1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04"/>
                <a:gd name="T26" fmla="*/ 52 w 52"/>
                <a:gd name="T27" fmla="*/ 104 h 1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04">
                  <a:moveTo>
                    <a:pt x="26" y="0"/>
                  </a:moveTo>
                  <a:lnTo>
                    <a:pt x="33" y="48"/>
                  </a:lnTo>
                  <a:lnTo>
                    <a:pt x="52" y="88"/>
                  </a:lnTo>
                  <a:lnTo>
                    <a:pt x="46" y="104"/>
                  </a:lnTo>
                  <a:lnTo>
                    <a:pt x="7" y="48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Freeform 123"/>
            <p:cNvSpPr>
              <a:spLocks/>
            </p:cNvSpPr>
            <p:nvPr/>
          </p:nvSpPr>
          <p:spPr bwMode="auto">
            <a:xfrm>
              <a:off x="2318" y="2543"/>
              <a:ext cx="26" cy="112"/>
            </a:xfrm>
            <a:custGeom>
              <a:avLst/>
              <a:gdLst>
                <a:gd name="T0" fmla="*/ 26 w 26"/>
                <a:gd name="T1" fmla="*/ 0 h 112"/>
                <a:gd name="T2" fmla="*/ 26 w 26"/>
                <a:gd name="T3" fmla="*/ 40 h 112"/>
                <a:gd name="T4" fmla="*/ 7 w 26"/>
                <a:gd name="T5" fmla="*/ 112 h 112"/>
                <a:gd name="T6" fmla="*/ 7 w 26"/>
                <a:gd name="T7" fmla="*/ 88 h 112"/>
                <a:gd name="T8" fmla="*/ 7 w 26"/>
                <a:gd name="T9" fmla="*/ 80 h 112"/>
                <a:gd name="T10" fmla="*/ 0 w 26"/>
                <a:gd name="T11" fmla="*/ 0 h 112"/>
                <a:gd name="T12" fmla="*/ 20 w 26"/>
                <a:gd name="T13" fmla="*/ 0 h 112"/>
                <a:gd name="T14" fmla="*/ 26 w 26"/>
                <a:gd name="T15" fmla="*/ 0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12"/>
                <a:gd name="T26" fmla="*/ 26 w 26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12">
                  <a:moveTo>
                    <a:pt x="26" y="0"/>
                  </a:moveTo>
                  <a:lnTo>
                    <a:pt x="26" y="40"/>
                  </a:lnTo>
                  <a:lnTo>
                    <a:pt x="7" y="112"/>
                  </a:lnTo>
                  <a:lnTo>
                    <a:pt x="7" y="88"/>
                  </a:lnTo>
                  <a:lnTo>
                    <a:pt x="7" y="8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Freeform 124"/>
            <p:cNvSpPr>
              <a:spLocks/>
            </p:cNvSpPr>
            <p:nvPr/>
          </p:nvSpPr>
          <p:spPr bwMode="auto">
            <a:xfrm>
              <a:off x="2455" y="2895"/>
              <a:ext cx="77" cy="40"/>
            </a:xfrm>
            <a:custGeom>
              <a:avLst/>
              <a:gdLst>
                <a:gd name="T0" fmla="*/ 0 w 77"/>
                <a:gd name="T1" fmla="*/ 8 h 40"/>
                <a:gd name="T2" fmla="*/ 0 w 77"/>
                <a:gd name="T3" fmla="*/ 24 h 40"/>
                <a:gd name="T4" fmla="*/ 0 w 77"/>
                <a:gd name="T5" fmla="*/ 32 h 40"/>
                <a:gd name="T6" fmla="*/ 13 w 77"/>
                <a:gd name="T7" fmla="*/ 32 h 40"/>
                <a:gd name="T8" fmla="*/ 19 w 77"/>
                <a:gd name="T9" fmla="*/ 40 h 40"/>
                <a:gd name="T10" fmla="*/ 39 w 77"/>
                <a:gd name="T11" fmla="*/ 32 h 40"/>
                <a:gd name="T12" fmla="*/ 39 w 77"/>
                <a:gd name="T13" fmla="*/ 24 h 40"/>
                <a:gd name="T14" fmla="*/ 58 w 77"/>
                <a:gd name="T15" fmla="*/ 32 h 40"/>
                <a:gd name="T16" fmla="*/ 64 w 77"/>
                <a:gd name="T17" fmla="*/ 32 h 40"/>
                <a:gd name="T18" fmla="*/ 77 w 77"/>
                <a:gd name="T19" fmla="*/ 32 h 40"/>
                <a:gd name="T20" fmla="*/ 77 w 77"/>
                <a:gd name="T21" fmla="*/ 24 h 40"/>
                <a:gd name="T22" fmla="*/ 77 w 77"/>
                <a:gd name="T23" fmla="*/ 16 h 40"/>
                <a:gd name="T24" fmla="*/ 71 w 77"/>
                <a:gd name="T25" fmla="*/ 8 h 40"/>
                <a:gd name="T26" fmla="*/ 58 w 77"/>
                <a:gd name="T27" fmla="*/ 8 h 40"/>
                <a:gd name="T28" fmla="*/ 52 w 77"/>
                <a:gd name="T29" fmla="*/ 0 h 40"/>
                <a:gd name="T30" fmla="*/ 45 w 77"/>
                <a:gd name="T31" fmla="*/ 8 h 40"/>
                <a:gd name="T32" fmla="*/ 26 w 77"/>
                <a:gd name="T33" fmla="*/ 0 h 40"/>
                <a:gd name="T34" fmla="*/ 19 w 77"/>
                <a:gd name="T35" fmla="*/ 8 h 40"/>
                <a:gd name="T36" fmla="*/ 6 w 77"/>
                <a:gd name="T37" fmla="*/ 8 h 40"/>
                <a:gd name="T38" fmla="*/ 0 w 77"/>
                <a:gd name="T39" fmla="*/ 8 h 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"/>
                <a:gd name="T61" fmla="*/ 0 h 40"/>
                <a:gd name="T62" fmla="*/ 77 w 77"/>
                <a:gd name="T63" fmla="*/ 40 h 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" h="40">
                  <a:moveTo>
                    <a:pt x="0" y="8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39" y="32"/>
                  </a:lnTo>
                  <a:lnTo>
                    <a:pt x="39" y="24"/>
                  </a:lnTo>
                  <a:lnTo>
                    <a:pt x="58" y="32"/>
                  </a:lnTo>
                  <a:lnTo>
                    <a:pt x="64" y="32"/>
                  </a:lnTo>
                  <a:lnTo>
                    <a:pt x="77" y="32"/>
                  </a:lnTo>
                  <a:lnTo>
                    <a:pt x="77" y="24"/>
                  </a:lnTo>
                  <a:lnTo>
                    <a:pt x="77" y="16"/>
                  </a:lnTo>
                  <a:lnTo>
                    <a:pt x="71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Oval 125"/>
            <p:cNvSpPr>
              <a:spLocks noChangeArrowheads="1"/>
            </p:cNvSpPr>
            <p:nvPr/>
          </p:nvSpPr>
          <p:spPr bwMode="auto">
            <a:xfrm>
              <a:off x="2458" y="2906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Oval 126"/>
            <p:cNvSpPr>
              <a:spLocks noChangeArrowheads="1"/>
            </p:cNvSpPr>
            <p:nvPr/>
          </p:nvSpPr>
          <p:spPr bwMode="auto">
            <a:xfrm>
              <a:off x="2490" y="2906"/>
              <a:ext cx="1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Freeform 127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Freeform 128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Freeform 129"/>
            <p:cNvSpPr>
              <a:spLocks/>
            </p:cNvSpPr>
            <p:nvPr/>
          </p:nvSpPr>
          <p:spPr bwMode="auto">
            <a:xfrm>
              <a:off x="2448" y="2751"/>
              <a:ext cx="65" cy="152"/>
            </a:xfrm>
            <a:custGeom>
              <a:avLst/>
              <a:gdLst>
                <a:gd name="T0" fmla="*/ 0 w 65"/>
                <a:gd name="T1" fmla="*/ 0 h 152"/>
                <a:gd name="T2" fmla="*/ 0 w 65"/>
                <a:gd name="T3" fmla="*/ 16 h 152"/>
                <a:gd name="T4" fmla="*/ 0 w 65"/>
                <a:gd name="T5" fmla="*/ 40 h 152"/>
                <a:gd name="T6" fmla="*/ 0 w 65"/>
                <a:gd name="T7" fmla="*/ 104 h 152"/>
                <a:gd name="T8" fmla="*/ 0 w 65"/>
                <a:gd name="T9" fmla="*/ 144 h 152"/>
                <a:gd name="T10" fmla="*/ 7 w 65"/>
                <a:gd name="T11" fmla="*/ 152 h 152"/>
                <a:gd name="T12" fmla="*/ 20 w 65"/>
                <a:gd name="T13" fmla="*/ 152 h 152"/>
                <a:gd name="T14" fmla="*/ 33 w 65"/>
                <a:gd name="T15" fmla="*/ 152 h 152"/>
                <a:gd name="T16" fmla="*/ 39 w 65"/>
                <a:gd name="T17" fmla="*/ 144 h 152"/>
                <a:gd name="T18" fmla="*/ 52 w 65"/>
                <a:gd name="T19" fmla="*/ 152 h 152"/>
                <a:gd name="T20" fmla="*/ 59 w 65"/>
                <a:gd name="T21" fmla="*/ 152 h 152"/>
                <a:gd name="T22" fmla="*/ 65 w 65"/>
                <a:gd name="T23" fmla="*/ 144 h 152"/>
                <a:gd name="T24" fmla="*/ 65 w 65"/>
                <a:gd name="T25" fmla="*/ 96 h 152"/>
                <a:gd name="T26" fmla="*/ 65 w 65"/>
                <a:gd name="T27" fmla="*/ 80 h 152"/>
                <a:gd name="T28" fmla="*/ 59 w 65"/>
                <a:gd name="T29" fmla="*/ 0 h 152"/>
                <a:gd name="T30" fmla="*/ 59 w 65"/>
                <a:gd name="T31" fmla="*/ 0 h 152"/>
                <a:gd name="T32" fmla="*/ 39 w 65"/>
                <a:gd name="T33" fmla="*/ 8 h 152"/>
                <a:gd name="T34" fmla="*/ 20 w 65"/>
                <a:gd name="T35" fmla="*/ 8 h 152"/>
                <a:gd name="T36" fmla="*/ 0 w 65"/>
                <a:gd name="T37" fmla="*/ 0 h 1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"/>
                <a:gd name="T58" fmla="*/ 0 h 152"/>
                <a:gd name="T59" fmla="*/ 65 w 65"/>
                <a:gd name="T60" fmla="*/ 152 h 1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" h="152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104"/>
                  </a:lnTo>
                  <a:lnTo>
                    <a:pt x="0" y="144"/>
                  </a:lnTo>
                  <a:lnTo>
                    <a:pt x="7" y="152"/>
                  </a:lnTo>
                  <a:lnTo>
                    <a:pt x="20" y="152"/>
                  </a:lnTo>
                  <a:lnTo>
                    <a:pt x="33" y="152"/>
                  </a:lnTo>
                  <a:lnTo>
                    <a:pt x="39" y="144"/>
                  </a:lnTo>
                  <a:lnTo>
                    <a:pt x="52" y="152"/>
                  </a:lnTo>
                  <a:lnTo>
                    <a:pt x="59" y="152"/>
                  </a:lnTo>
                  <a:lnTo>
                    <a:pt x="65" y="144"/>
                  </a:lnTo>
                  <a:lnTo>
                    <a:pt x="65" y="96"/>
                  </a:lnTo>
                  <a:lnTo>
                    <a:pt x="65" y="80"/>
                  </a:lnTo>
                  <a:lnTo>
                    <a:pt x="59" y="0"/>
                  </a:lnTo>
                  <a:lnTo>
                    <a:pt x="39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Freeform 130"/>
            <p:cNvSpPr>
              <a:spLocks/>
            </p:cNvSpPr>
            <p:nvPr/>
          </p:nvSpPr>
          <p:spPr bwMode="auto">
            <a:xfrm>
              <a:off x="2487" y="2799"/>
              <a:ext cx="1" cy="96"/>
            </a:xfrm>
            <a:custGeom>
              <a:avLst/>
              <a:gdLst>
                <a:gd name="T0" fmla="*/ 0 w 1"/>
                <a:gd name="T1" fmla="*/ 96 h 96"/>
                <a:gd name="T2" fmla="*/ 0 w 1"/>
                <a:gd name="T3" fmla="*/ 32 h 96"/>
                <a:gd name="T4" fmla="*/ 0 w 1"/>
                <a:gd name="T5" fmla="*/ 0 h 96"/>
                <a:gd name="T6" fmla="*/ 0 60000 65536"/>
                <a:gd name="T7" fmla="*/ 0 60000 65536"/>
                <a:gd name="T8" fmla="*/ 0 60000 65536"/>
                <a:gd name="T9" fmla="*/ 0 w 1"/>
                <a:gd name="T10" fmla="*/ 0 h 96"/>
                <a:gd name="T11" fmla="*/ 1 w 1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6">
                  <a:moveTo>
                    <a:pt x="0" y="96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Freeform 131"/>
            <p:cNvSpPr>
              <a:spLocks/>
            </p:cNvSpPr>
            <p:nvPr/>
          </p:nvSpPr>
          <p:spPr bwMode="auto">
            <a:xfrm>
              <a:off x="2455" y="2583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6 w 39"/>
                <a:gd name="T11" fmla="*/ 48 h 56"/>
                <a:gd name="T12" fmla="*/ 19 w 39"/>
                <a:gd name="T13" fmla="*/ 56 h 56"/>
                <a:gd name="T14" fmla="*/ 32 w 39"/>
                <a:gd name="T15" fmla="*/ 48 h 56"/>
                <a:gd name="T16" fmla="*/ 39 w 39"/>
                <a:gd name="T17" fmla="*/ 48 h 56"/>
                <a:gd name="T18" fmla="*/ 39 w 39"/>
                <a:gd name="T19" fmla="*/ 32 h 56"/>
                <a:gd name="T20" fmla="*/ 39 w 39"/>
                <a:gd name="T21" fmla="*/ 16 h 56"/>
                <a:gd name="T22" fmla="*/ 32 w 39"/>
                <a:gd name="T23" fmla="*/ 0 h 56"/>
                <a:gd name="T24" fmla="*/ 13 w 39"/>
                <a:gd name="T25" fmla="*/ 8 h 56"/>
                <a:gd name="T26" fmla="*/ 6 w 39"/>
                <a:gd name="T27" fmla="*/ 8 h 56"/>
                <a:gd name="T28" fmla="*/ 6 w 39"/>
                <a:gd name="T29" fmla="*/ 24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56"/>
                <a:gd name="T47" fmla="*/ 39 w 39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48"/>
                  </a:lnTo>
                  <a:lnTo>
                    <a:pt x="19" y="56"/>
                  </a:lnTo>
                  <a:lnTo>
                    <a:pt x="32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8" name="Freeform 132"/>
            <p:cNvSpPr>
              <a:spLocks/>
            </p:cNvSpPr>
            <p:nvPr/>
          </p:nvSpPr>
          <p:spPr bwMode="auto">
            <a:xfrm>
              <a:off x="2442" y="2559"/>
              <a:ext cx="58" cy="56"/>
            </a:xfrm>
            <a:custGeom>
              <a:avLst/>
              <a:gdLst>
                <a:gd name="T0" fmla="*/ 52 w 58"/>
                <a:gd name="T1" fmla="*/ 40 h 56"/>
                <a:gd name="T2" fmla="*/ 52 w 58"/>
                <a:gd name="T3" fmla="*/ 32 h 56"/>
                <a:gd name="T4" fmla="*/ 58 w 58"/>
                <a:gd name="T5" fmla="*/ 16 h 56"/>
                <a:gd name="T6" fmla="*/ 52 w 58"/>
                <a:gd name="T7" fmla="*/ 8 h 56"/>
                <a:gd name="T8" fmla="*/ 45 w 58"/>
                <a:gd name="T9" fmla="*/ 8 h 56"/>
                <a:gd name="T10" fmla="*/ 26 w 58"/>
                <a:gd name="T11" fmla="*/ 0 h 56"/>
                <a:gd name="T12" fmla="*/ 13 w 58"/>
                <a:gd name="T13" fmla="*/ 8 h 56"/>
                <a:gd name="T14" fmla="*/ 13 w 58"/>
                <a:gd name="T15" fmla="*/ 8 h 56"/>
                <a:gd name="T16" fmla="*/ 6 w 58"/>
                <a:gd name="T17" fmla="*/ 8 h 56"/>
                <a:gd name="T18" fmla="*/ 13 w 58"/>
                <a:gd name="T19" fmla="*/ 8 h 56"/>
                <a:gd name="T20" fmla="*/ 6 w 58"/>
                <a:gd name="T21" fmla="*/ 8 h 56"/>
                <a:gd name="T22" fmla="*/ 6 w 58"/>
                <a:gd name="T23" fmla="*/ 16 h 56"/>
                <a:gd name="T24" fmla="*/ 6 w 58"/>
                <a:gd name="T25" fmla="*/ 16 h 56"/>
                <a:gd name="T26" fmla="*/ 0 w 58"/>
                <a:gd name="T27" fmla="*/ 40 h 56"/>
                <a:gd name="T28" fmla="*/ 13 w 58"/>
                <a:gd name="T29" fmla="*/ 56 h 56"/>
                <a:gd name="T30" fmla="*/ 13 w 58"/>
                <a:gd name="T31" fmla="*/ 48 h 56"/>
                <a:gd name="T32" fmla="*/ 13 w 58"/>
                <a:gd name="T33" fmla="*/ 40 h 56"/>
                <a:gd name="T34" fmla="*/ 19 w 58"/>
                <a:gd name="T35" fmla="*/ 48 h 56"/>
                <a:gd name="T36" fmla="*/ 19 w 58"/>
                <a:gd name="T37" fmla="*/ 32 h 56"/>
                <a:gd name="T38" fmla="*/ 26 w 58"/>
                <a:gd name="T39" fmla="*/ 32 h 56"/>
                <a:gd name="T40" fmla="*/ 45 w 58"/>
                <a:gd name="T41" fmla="*/ 24 h 56"/>
                <a:gd name="T42" fmla="*/ 52 w 58"/>
                <a:gd name="T43" fmla="*/ 40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56"/>
                <a:gd name="T68" fmla="*/ 58 w 58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56">
                  <a:moveTo>
                    <a:pt x="52" y="40"/>
                  </a:moveTo>
                  <a:lnTo>
                    <a:pt x="52" y="3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40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19" y="48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45" y="24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9" name="Freeform 133"/>
            <p:cNvSpPr>
              <a:spLocks/>
            </p:cNvSpPr>
            <p:nvPr/>
          </p:nvSpPr>
          <p:spPr bwMode="auto">
            <a:xfrm>
              <a:off x="2461" y="2615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0 w 26"/>
                <a:gd name="T3" fmla="*/ 24 h 32"/>
                <a:gd name="T4" fmla="*/ 7 w 26"/>
                <a:gd name="T5" fmla="*/ 32 h 32"/>
                <a:gd name="T6" fmla="*/ 13 w 26"/>
                <a:gd name="T7" fmla="*/ 32 h 32"/>
                <a:gd name="T8" fmla="*/ 20 w 26"/>
                <a:gd name="T9" fmla="*/ 32 h 32"/>
                <a:gd name="T10" fmla="*/ 26 w 26"/>
                <a:gd name="T11" fmla="*/ 24 h 32"/>
                <a:gd name="T12" fmla="*/ 26 w 26"/>
                <a:gd name="T13" fmla="*/ 16 h 32"/>
                <a:gd name="T14" fmla="*/ 13 w 26"/>
                <a:gd name="T15" fmla="*/ 24 h 32"/>
                <a:gd name="T16" fmla="*/ 0 w 26"/>
                <a:gd name="T17" fmla="*/ 16 h 32"/>
                <a:gd name="T18" fmla="*/ 0 w 26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32"/>
                <a:gd name="T32" fmla="*/ 26 w 2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32">
                  <a:moveTo>
                    <a:pt x="0" y="0"/>
                  </a:moveTo>
                  <a:lnTo>
                    <a:pt x="0" y="24"/>
                  </a:lnTo>
                  <a:lnTo>
                    <a:pt x="7" y="32"/>
                  </a:lnTo>
                  <a:lnTo>
                    <a:pt x="13" y="32"/>
                  </a:lnTo>
                  <a:lnTo>
                    <a:pt x="20" y="32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13" y="2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0" name="Freeform 134"/>
            <p:cNvSpPr>
              <a:spLocks/>
            </p:cNvSpPr>
            <p:nvPr/>
          </p:nvSpPr>
          <p:spPr bwMode="auto">
            <a:xfrm>
              <a:off x="2422" y="2631"/>
              <a:ext cx="97" cy="128"/>
            </a:xfrm>
            <a:custGeom>
              <a:avLst/>
              <a:gdLst>
                <a:gd name="T0" fmla="*/ 39 w 97"/>
                <a:gd name="T1" fmla="*/ 8 h 128"/>
                <a:gd name="T2" fmla="*/ 20 w 97"/>
                <a:gd name="T3" fmla="*/ 16 h 128"/>
                <a:gd name="T4" fmla="*/ 13 w 97"/>
                <a:gd name="T5" fmla="*/ 24 h 128"/>
                <a:gd name="T6" fmla="*/ 7 w 97"/>
                <a:gd name="T7" fmla="*/ 48 h 128"/>
                <a:gd name="T8" fmla="*/ 0 w 97"/>
                <a:gd name="T9" fmla="*/ 72 h 128"/>
                <a:gd name="T10" fmla="*/ 13 w 97"/>
                <a:gd name="T11" fmla="*/ 80 h 128"/>
                <a:gd name="T12" fmla="*/ 20 w 97"/>
                <a:gd name="T13" fmla="*/ 80 h 128"/>
                <a:gd name="T14" fmla="*/ 26 w 97"/>
                <a:gd name="T15" fmla="*/ 64 h 128"/>
                <a:gd name="T16" fmla="*/ 26 w 97"/>
                <a:gd name="T17" fmla="*/ 120 h 128"/>
                <a:gd name="T18" fmla="*/ 46 w 97"/>
                <a:gd name="T19" fmla="*/ 128 h 128"/>
                <a:gd name="T20" fmla="*/ 65 w 97"/>
                <a:gd name="T21" fmla="*/ 128 h 128"/>
                <a:gd name="T22" fmla="*/ 85 w 97"/>
                <a:gd name="T23" fmla="*/ 120 h 128"/>
                <a:gd name="T24" fmla="*/ 91 w 97"/>
                <a:gd name="T25" fmla="*/ 120 h 128"/>
                <a:gd name="T26" fmla="*/ 85 w 97"/>
                <a:gd name="T27" fmla="*/ 72 h 128"/>
                <a:gd name="T28" fmla="*/ 97 w 97"/>
                <a:gd name="T29" fmla="*/ 72 h 128"/>
                <a:gd name="T30" fmla="*/ 97 w 97"/>
                <a:gd name="T31" fmla="*/ 64 h 128"/>
                <a:gd name="T32" fmla="*/ 97 w 97"/>
                <a:gd name="T33" fmla="*/ 40 h 128"/>
                <a:gd name="T34" fmla="*/ 85 w 97"/>
                <a:gd name="T35" fmla="*/ 16 h 128"/>
                <a:gd name="T36" fmla="*/ 72 w 97"/>
                <a:gd name="T37" fmla="*/ 8 h 128"/>
                <a:gd name="T38" fmla="*/ 65 w 97"/>
                <a:gd name="T39" fmla="*/ 0 h 128"/>
                <a:gd name="T40" fmla="*/ 59 w 97"/>
                <a:gd name="T41" fmla="*/ 16 h 128"/>
                <a:gd name="T42" fmla="*/ 52 w 97"/>
                <a:gd name="T43" fmla="*/ 16 h 128"/>
                <a:gd name="T44" fmla="*/ 46 w 97"/>
                <a:gd name="T45" fmla="*/ 16 h 128"/>
                <a:gd name="T46" fmla="*/ 39 w 97"/>
                <a:gd name="T47" fmla="*/ 8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7"/>
                <a:gd name="T73" fmla="*/ 0 h 128"/>
                <a:gd name="T74" fmla="*/ 97 w 97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7" h="128">
                  <a:moveTo>
                    <a:pt x="39" y="8"/>
                  </a:moveTo>
                  <a:lnTo>
                    <a:pt x="20" y="16"/>
                  </a:lnTo>
                  <a:lnTo>
                    <a:pt x="13" y="24"/>
                  </a:lnTo>
                  <a:lnTo>
                    <a:pt x="7" y="48"/>
                  </a:lnTo>
                  <a:lnTo>
                    <a:pt x="0" y="72"/>
                  </a:lnTo>
                  <a:lnTo>
                    <a:pt x="13" y="80"/>
                  </a:lnTo>
                  <a:lnTo>
                    <a:pt x="20" y="80"/>
                  </a:lnTo>
                  <a:lnTo>
                    <a:pt x="26" y="64"/>
                  </a:lnTo>
                  <a:lnTo>
                    <a:pt x="26" y="120"/>
                  </a:lnTo>
                  <a:lnTo>
                    <a:pt x="46" y="128"/>
                  </a:lnTo>
                  <a:lnTo>
                    <a:pt x="65" y="128"/>
                  </a:lnTo>
                  <a:lnTo>
                    <a:pt x="85" y="120"/>
                  </a:lnTo>
                  <a:lnTo>
                    <a:pt x="91" y="120"/>
                  </a:lnTo>
                  <a:lnTo>
                    <a:pt x="85" y="72"/>
                  </a:lnTo>
                  <a:lnTo>
                    <a:pt x="97" y="72"/>
                  </a:lnTo>
                  <a:lnTo>
                    <a:pt x="97" y="64"/>
                  </a:lnTo>
                  <a:lnTo>
                    <a:pt x="97" y="40"/>
                  </a:lnTo>
                  <a:lnTo>
                    <a:pt x="85" y="16"/>
                  </a:lnTo>
                  <a:lnTo>
                    <a:pt x="72" y="8"/>
                  </a:lnTo>
                  <a:lnTo>
                    <a:pt x="65" y="0"/>
                  </a:lnTo>
                  <a:lnTo>
                    <a:pt x="59" y="16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1" name="Line 135"/>
            <p:cNvSpPr>
              <a:spLocks noChangeShapeType="1"/>
            </p:cNvSpPr>
            <p:nvPr/>
          </p:nvSpPr>
          <p:spPr bwMode="auto">
            <a:xfrm flipV="1">
              <a:off x="2507" y="267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2" name="Freeform 136"/>
            <p:cNvSpPr>
              <a:spLocks/>
            </p:cNvSpPr>
            <p:nvPr/>
          </p:nvSpPr>
          <p:spPr bwMode="auto">
            <a:xfrm>
              <a:off x="2429" y="2711"/>
              <a:ext cx="26" cy="64"/>
            </a:xfrm>
            <a:custGeom>
              <a:avLst/>
              <a:gdLst>
                <a:gd name="T0" fmla="*/ 13 w 26"/>
                <a:gd name="T1" fmla="*/ 0 h 64"/>
                <a:gd name="T2" fmla="*/ 13 w 26"/>
                <a:gd name="T3" fmla="*/ 24 h 64"/>
                <a:gd name="T4" fmla="*/ 26 w 26"/>
                <a:gd name="T5" fmla="*/ 48 h 64"/>
                <a:gd name="T6" fmla="*/ 19 w 26"/>
                <a:gd name="T7" fmla="*/ 64 h 64"/>
                <a:gd name="T8" fmla="*/ 0 w 26"/>
                <a:gd name="T9" fmla="*/ 24 h 64"/>
                <a:gd name="T10" fmla="*/ 0 w 26"/>
                <a:gd name="T11" fmla="*/ 0 h 64"/>
                <a:gd name="T12" fmla="*/ 6 w 26"/>
                <a:gd name="T13" fmla="*/ 0 h 64"/>
                <a:gd name="T14" fmla="*/ 13 w 26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64"/>
                <a:gd name="T26" fmla="*/ 26 w 26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64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19" y="6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3" name="Freeform 137"/>
            <p:cNvSpPr>
              <a:spLocks/>
            </p:cNvSpPr>
            <p:nvPr/>
          </p:nvSpPr>
          <p:spPr bwMode="auto">
            <a:xfrm>
              <a:off x="2507" y="2695"/>
              <a:ext cx="12" cy="72"/>
            </a:xfrm>
            <a:custGeom>
              <a:avLst/>
              <a:gdLst>
                <a:gd name="T0" fmla="*/ 12 w 12"/>
                <a:gd name="T1" fmla="*/ 0 h 72"/>
                <a:gd name="T2" fmla="*/ 12 w 12"/>
                <a:gd name="T3" fmla="*/ 32 h 72"/>
                <a:gd name="T4" fmla="*/ 6 w 12"/>
                <a:gd name="T5" fmla="*/ 72 h 72"/>
                <a:gd name="T6" fmla="*/ 0 w 12"/>
                <a:gd name="T7" fmla="*/ 56 h 72"/>
                <a:gd name="T8" fmla="*/ 6 w 12"/>
                <a:gd name="T9" fmla="*/ 56 h 72"/>
                <a:gd name="T10" fmla="*/ 0 w 12"/>
                <a:gd name="T11" fmla="*/ 8 h 72"/>
                <a:gd name="T12" fmla="*/ 12 w 12"/>
                <a:gd name="T13" fmla="*/ 8 h 72"/>
                <a:gd name="T14" fmla="*/ 12 w 12"/>
                <a:gd name="T15" fmla="*/ 0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72"/>
                <a:gd name="T26" fmla="*/ 12 w 12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72">
                  <a:moveTo>
                    <a:pt x="12" y="0"/>
                  </a:moveTo>
                  <a:lnTo>
                    <a:pt x="12" y="32"/>
                  </a:lnTo>
                  <a:lnTo>
                    <a:pt x="6" y="72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0" y="8"/>
                  </a:lnTo>
                  <a:lnTo>
                    <a:pt x="12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4" name="Freeform 138"/>
            <p:cNvSpPr>
              <a:spLocks/>
            </p:cNvSpPr>
            <p:nvPr/>
          </p:nvSpPr>
          <p:spPr bwMode="auto">
            <a:xfrm>
              <a:off x="2630" y="2903"/>
              <a:ext cx="71" cy="32"/>
            </a:xfrm>
            <a:custGeom>
              <a:avLst/>
              <a:gdLst>
                <a:gd name="T0" fmla="*/ 6 w 71"/>
                <a:gd name="T1" fmla="*/ 8 h 32"/>
                <a:gd name="T2" fmla="*/ 0 w 71"/>
                <a:gd name="T3" fmla="*/ 16 h 32"/>
                <a:gd name="T4" fmla="*/ 0 w 71"/>
                <a:gd name="T5" fmla="*/ 24 h 32"/>
                <a:gd name="T6" fmla="*/ 13 w 71"/>
                <a:gd name="T7" fmla="*/ 24 h 32"/>
                <a:gd name="T8" fmla="*/ 19 w 71"/>
                <a:gd name="T9" fmla="*/ 32 h 32"/>
                <a:gd name="T10" fmla="*/ 32 w 71"/>
                <a:gd name="T11" fmla="*/ 24 h 32"/>
                <a:gd name="T12" fmla="*/ 39 w 71"/>
                <a:gd name="T13" fmla="*/ 24 h 32"/>
                <a:gd name="T14" fmla="*/ 45 w 71"/>
                <a:gd name="T15" fmla="*/ 24 h 32"/>
                <a:gd name="T16" fmla="*/ 52 w 71"/>
                <a:gd name="T17" fmla="*/ 24 h 32"/>
                <a:gd name="T18" fmla="*/ 65 w 71"/>
                <a:gd name="T19" fmla="*/ 24 h 32"/>
                <a:gd name="T20" fmla="*/ 71 w 71"/>
                <a:gd name="T21" fmla="*/ 16 h 32"/>
                <a:gd name="T22" fmla="*/ 65 w 71"/>
                <a:gd name="T23" fmla="*/ 8 h 32"/>
                <a:gd name="T24" fmla="*/ 58 w 71"/>
                <a:gd name="T25" fmla="*/ 8 h 32"/>
                <a:gd name="T26" fmla="*/ 52 w 71"/>
                <a:gd name="T27" fmla="*/ 0 h 32"/>
                <a:gd name="T28" fmla="*/ 45 w 71"/>
                <a:gd name="T29" fmla="*/ 0 h 32"/>
                <a:gd name="T30" fmla="*/ 39 w 71"/>
                <a:gd name="T31" fmla="*/ 0 h 32"/>
                <a:gd name="T32" fmla="*/ 26 w 71"/>
                <a:gd name="T33" fmla="*/ 0 h 32"/>
                <a:gd name="T34" fmla="*/ 19 w 71"/>
                <a:gd name="T35" fmla="*/ 0 h 32"/>
                <a:gd name="T36" fmla="*/ 13 w 71"/>
                <a:gd name="T37" fmla="*/ 8 h 32"/>
                <a:gd name="T38" fmla="*/ 6 w 71"/>
                <a:gd name="T39" fmla="*/ 8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32"/>
                <a:gd name="T62" fmla="*/ 71 w 71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32">
                  <a:moveTo>
                    <a:pt x="6" y="8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13" y="24"/>
                  </a:lnTo>
                  <a:lnTo>
                    <a:pt x="19" y="32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5" y="24"/>
                  </a:lnTo>
                  <a:lnTo>
                    <a:pt x="52" y="24"/>
                  </a:lnTo>
                  <a:lnTo>
                    <a:pt x="65" y="24"/>
                  </a:lnTo>
                  <a:lnTo>
                    <a:pt x="71" y="16"/>
                  </a:lnTo>
                  <a:lnTo>
                    <a:pt x="65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5" name="Freeform 139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6" name="Freeform 140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7" name="Freeform 141"/>
            <p:cNvSpPr>
              <a:spLocks/>
            </p:cNvSpPr>
            <p:nvPr/>
          </p:nvSpPr>
          <p:spPr bwMode="auto">
            <a:xfrm>
              <a:off x="2623" y="2775"/>
              <a:ext cx="59" cy="136"/>
            </a:xfrm>
            <a:custGeom>
              <a:avLst/>
              <a:gdLst>
                <a:gd name="T0" fmla="*/ 0 w 59"/>
                <a:gd name="T1" fmla="*/ 0 h 136"/>
                <a:gd name="T2" fmla="*/ 0 w 59"/>
                <a:gd name="T3" fmla="*/ 24 h 136"/>
                <a:gd name="T4" fmla="*/ 7 w 59"/>
                <a:gd name="T5" fmla="*/ 40 h 136"/>
                <a:gd name="T6" fmla="*/ 7 w 59"/>
                <a:gd name="T7" fmla="*/ 96 h 136"/>
                <a:gd name="T8" fmla="*/ 7 w 59"/>
                <a:gd name="T9" fmla="*/ 128 h 136"/>
                <a:gd name="T10" fmla="*/ 13 w 59"/>
                <a:gd name="T11" fmla="*/ 136 h 136"/>
                <a:gd name="T12" fmla="*/ 20 w 59"/>
                <a:gd name="T13" fmla="*/ 136 h 136"/>
                <a:gd name="T14" fmla="*/ 26 w 59"/>
                <a:gd name="T15" fmla="*/ 128 h 136"/>
                <a:gd name="T16" fmla="*/ 33 w 59"/>
                <a:gd name="T17" fmla="*/ 128 h 136"/>
                <a:gd name="T18" fmla="*/ 46 w 59"/>
                <a:gd name="T19" fmla="*/ 136 h 136"/>
                <a:gd name="T20" fmla="*/ 52 w 59"/>
                <a:gd name="T21" fmla="*/ 128 h 136"/>
                <a:gd name="T22" fmla="*/ 59 w 59"/>
                <a:gd name="T23" fmla="*/ 120 h 136"/>
                <a:gd name="T24" fmla="*/ 59 w 59"/>
                <a:gd name="T25" fmla="*/ 88 h 136"/>
                <a:gd name="T26" fmla="*/ 59 w 59"/>
                <a:gd name="T27" fmla="*/ 72 h 136"/>
                <a:gd name="T28" fmla="*/ 52 w 59"/>
                <a:gd name="T29" fmla="*/ 0 h 136"/>
                <a:gd name="T30" fmla="*/ 52 w 59"/>
                <a:gd name="T31" fmla="*/ 8 h 136"/>
                <a:gd name="T32" fmla="*/ 33 w 59"/>
                <a:gd name="T33" fmla="*/ 8 h 136"/>
                <a:gd name="T34" fmla="*/ 20 w 59"/>
                <a:gd name="T35" fmla="*/ 8 h 136"/>
                <a:gd name="T36" fmla="*/ 0 w 59"/>
                <a:gd name="T37" fmla="*/ 0 h 1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"/>
                <a:gd name="T58" fmla="*/ 0 h 136"/>
                <a:gd name="T59" fmla="*/ 59 w 59"/>
                <a:gd name="T60" fmla="*/ 136 h 1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" h="136">
                  <a:moveTo>
                    <a:pt x="0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7" y="96"/>
                  </a:lnTo>
                  <a:lnTo>
                    <a:pt x="7" y="128"/>
                  </a:lnTo>
                  <a:lnTo>
                    <a:pt x="13" y="136"/>
                  </a:lnTo>
                  <a:lnTo>
                    <a:pt x="20" y="136"/>
                  </a:lnTo>
                  <a:lnTo>
                    <a:pt x="26" y="128"/>
                  </a:lnTo>
                  <a:lnTo>
                    <a:pt x="33" y="128"/>
                  </a:lnTo>
                  <a:lnTo>
                    <a:pt x="46" y="136"/>
                  </a:lnTo>
                  <a:lnTo>
                    <a:pt x="52" y="128"/>
                  </a:lnTo>
                  <a:lnTo>
                    <a:pt x="59" y="120"/>
                  </a:lnTo>
                  <a:lnTo>
                    <a:pt x="59" y="88"/>
                  </a:lnTo>
                  <a:lnTo>
                    <a:pt x="59" y="72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3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8" name="Freeform 142"/>
            <p:cNvSpPr>
              <a:spLocks/>
            </p:cNvSpPr>
            <p:nvPr/>
          </p:nvSpPr>
          <p:spPr bwMode="auto">
            <a:xfrm>
              <a:off x="2656" y="2815"/>
              <a:ext cx="6" cy="88"/>
            </a:xfrm>
            <a:custGeom>
              <a:avLst/>
              <a:gdLst>
                <a:gd name="T0" fmla="*/ 0 w 6"/>
                <a:gd name="T1" fmla="*/ 88 h 88"/>
                <a:gd name="T2" fmla="*/ 6 w 6"/>
                <a:gd name="T3" fmla="*/ 32 h 88"/>
                <a:gd name="T4" fmla="*/ 6 w 6"/>
                <a:gd name="T5" fmla="*/ 0 h 88"/>
                <a:gd name="T6" fmla="*/ 0 60000 65536"/>
                <a:gd name="T7" fmla="*/ 0 60000 65536"/>
                <a:gd name="T8" fmla="*/ 0 60000 65536"/>
                <a:gd name="T9" fmla="*/ 0 w 6"/>
                <a:gd name="T10" fmla="*/ 0 h 88"/>
                <a:gd name="T11" fmla="*/ 6 w 6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88">
                  <a:moveTo>
                    <a:pt x="0" y="88"/>
                  </a:moveTo>
                  <a:lnTo>
                    <a:pt x="6" y="32"/>
                  </a:lnTo>
                  <a:lnTo>
                    <a:pt x="6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79" name="Freeform 143"/>
            <p:cNvSpPr>
              <a:spLocks/>
            </p:cNvSpPr>
            <p:nvPr/>
          </p:nvSpPr>
          <p:spPr bwMode="auto">
            <a:xfrm>
              <a:off x="2630" y="2639"/>
              <a:ext cx="32" cy="48"/>
            </a:xfrm>
            <a:custGeom>
              <a:avLst/>
              <a:gdLst>
                <a:gd name="T0" fmla="*/ 6 w 32"/>
                <a:gd name="T1" fmla="*/ 16 h 48"/>
                <a:gd name="T2" fmla="*/ 6 w 32"/>
                <a:gd name="T3" fmla="*/ 16 h 48"/>
                <a:gd name="T4" fmla="*/ 0 w 32"/>
                <a:gd name="T5" fmla="*/ 24 h 48"/>
                <a:gd name="T6" fmla="*/ 0 w 32"/>
                <a:gd name="T7" fmla="*/ 24 h 48"/>
                <a:gd name="T8" fmla="*/ 6 w 32"/>
                <a:gd name="T9" fmla="*/ 32 h 48"/>
                <a:gd name="T10" fmla="*/ 6 w 32"/>
                <a:gd name="T11" fmla="*/ 40 h 48"/>
                <a:gd name="T12" fmla="*/ 19 w 32"/>
                <a:gd name="T13" fmla="*/ 48 h 48"/>
                <a:gd name="T14" fmla="*/ 32 w 32"/>
                <a:gd name="T15" fmla="*/ 48 h 48"/>
                <a:gd name="T16" fmla="*/ 32 w 32"/>
                <a:gd name="T17" fmla="*/ 40 h 48"/>
                <a:gd name="T18" fmla="*/ 32 w 32"/>
                <a:gd name="T19" fmla="*/ 32 h 48"/>
                <a:gd name="T20" fmla="*/ 32 w 32"/>
                <a:gd name="T21" fmla="*/ 16 h 48"/>
                <a:gd name="T22" fmla="*/ 32 w 32"/>
                <a:gd name="T23" fmla="*/ 0 h 48"/>
                <a:gd name="T24" fmla="*/ 13 w 32"/>
                <a:gd name="T25" fmla="*/ 8 h 48"/>
                <a:gd name="T26" fmla="*/ 6 w 32"/>
                <a:gd name="T27" fmla="*/ 8 h 48"/>
                <a:gd name="T28" fmla="*/ 6 w 32"/>
                <a:gd name="T29" fmla="*/ 16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8"/>
                <a:gd name="T47" fmla="*/ 32 w 32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8">
                  <a:moveTo>
                    <a:pt x="6" y="16"/>
                  </a:moveTo>
                  <a:lnTo>
                    <a:pt x="6" y="16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6" y="40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0" name="Freeform 144"/>
            <p:cNvSpPr>
              <a:spLocks/>
            </p:cNvSpPr>
            <p:nvPr/>
          </p:nvSpPr>
          <p:spPr bwMode="auto">
            <a:xfrm>
              <a:off x="2623" y="2623"/>
              <a:ext cx="46" cy="40"/>
            </a:xfrm>
            <a:custGeom>
              <a:avLst/>
              <a:gdLst>
                <a:gd name="T0" fmla="*/ 39 w 46"/>
                <a:gd name="T1" fmla="*/ 32 h 40"/>
                <a:gd name="T2" fmla="*/ 46 w 46"/>
                <a:gd name="T3" fmla="*/ 24 h 40"/>
                <a:gd name="T4" fmla="*/ 46 w 46"/>
                <a:gd name="T5" fmla="*/ 16 h 40"/>
                <a:gd name="T6" fmla="*/ 39 w 46"/>
                <a:gd name="T7" fmla="*/ 8 h 40"/>
                <a:gd name="T8" fmla="*/ 33 w 46"/>
                <a:gd name="T9" fmla="*/ 0 h 40"/>
                <a:gd name="T10" fmla="*/ 20 w 46"/>
                <a:gd name="T11" fmla="*/ 0 h 40"/>
                <a:gd name="T12" fmla="*/ 13 w 46"/>
                <a:gd name="T13" fmla="*/ 0 h 40"/>
                <a:gd name="T14" fmla="*/ 7 w 46"/>
                <a:gd name="T15" fmla="*/ 8 h 40"/>
                <a:gd name="T16" fmla="*/ 7 w 46"/>
                <a:gd name="T17" fmla="*/ 0 h 40"/>
                <a:gd name="T18" fmla="*/ 7 w 46"/>
                <a:gd name="T19" fmla="*/ 8 h 40"/>
                <a:gd name="T20" fmla="*/ 0 w 46"/>
                <a:gd name="T21" fmla="*/ 8 h 40"/>
                <a:gd name="T22" fmla="*/ 7 w 46"/>
                <a:gd name="T23" fmla="*/ 8 h 40"/>
                <a:gd name="T24" fmla="*/ 0 w 46"/>
                <a:gd name="T25" fmla="*/ 16 h 40"/>
                <a:gd name="T26" fmla="*/ 0 w 46"/>
                <a:gd name="T27" fmla="*/ 32 h 40"/>
                <a:gd name="T28" fmla="*/ 7 w 46"/>
                <a:gd name="T29" fmla="*/ 40 h 40"/>
                <a:gd name="T30" fmla="*/ 7 w 46"/>
                <a:gd name="T31" fmla="*/ 40 h 40"/>
                <a:gd name="T32" fmla="*/ 13 w 46"/>
                <a:gd name="T33" fmla="*/ 32 h 40"/>
                <a:gd name="T34" fmla="*/ 13 w 46"/>
                <a:gd name="T35" fmla="*/ 32 h 40"/>
                <a:gd name="T36" fmla="*/ 13 w 46"/>
                <a:gd name="T37" fmla="*/ 24 h 40"/>
                <a:gd name="T38" fmla="*/ 20 w 46"/>
                <a:gd name="T39" fmla="*/ 24 h 40"/>
                <a:gd name="T40" fmla="*/ 39 w 46"/>
                <a:gd name="T41" fmla="*/ 16 h 40"/>
                <a:gd name="T42" fmla="*/ 39 w 46"/>
                <a:gd name="T43" fmla="*/ 32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0"/>
                <a:gd name="T68" fmla="*/ 46 w 46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0">
                  <a:moveTo>
                    <a:pt x="39" y="32"/>
                  </a:moveTo>
                  <a:lnTo>
                    <a:pt x="46" y="24"/>
                  </a:lnTo>
                  <a:lnTo>
                    <a:pt x="46" y="16"/>
                  </a:lnTo>
                  <a:lnTo>
                    <a:pt x="39" y="8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7" y="40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9" y="16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1" name="Freeform 145"/>
            <p:cNvSpPr>
              <a:spLocks/>
            </p:cNvSpPr>
            <p:nvPr/>
          </p:nvSpPr>
          <p:spPr bwMode="auto">
            <a:xfrm>
              <a:off x="2636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16 h 24"/>
                <a:gd name="T4" fmla="*/ 7 w 20"/>
                <a:gd name="T5" fmla="*/ 24 h 24"/>
                <a:gd name="T6" fmla="*/ 13 w 20"/>
                <a:gd name="T7" fmla="*/ 24 h 24"/>
                <a:gd name="T8" fmla="*/ 20 w 20"/>
                <a:gd name="T9" fmla="*/ 24 h 24"/>
                <a:gd name="T10" fmla="*/ 20 w 20"/>
                <a:gd name="T11" fmla="*/ 16 h 24"/>
                <a:gd name="T12" fmla="*/ 20 w 20"/>
                <a:gd name="T13" fmla="*/ 16 h 24"/>
                <a:gd name="T14" fmla="*/ 13 w 20"/>
                <a:gd name="T15" fmla="*/ 16 h 24"/>
                <a:gd name="T16" fmla="*/ 0 w 20"/>
                <a:gd name="T17" fmla="*/ 8 h 24"/>
                <a:gd name="T18" fmla="*/ 0 w 20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0" y="0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13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2" name="Freeform 146"/>
            <p:cNvSpPr>
              <a:spLocks/>
            </p:cNvSpPr>
            <p:nvPr/>
          </p:nvSpPr>
          <p:spPr bwMode="auto">
            <a:xfrm>
              <a:off x="2610" y="2687"/>
              <a:ext cx="78" cy="96"/>
            </a:xfrm>
            <a:custGeom>
              <a:avLst/>
              <a:gdLst>
                <a:gd name="T0" fmla="*/ 26 w 78"/>
                <a:gd name="T1" fmla="*/ 0 h 96"/>
                <a:gd name="T2" fmla="*/ 13 w 78"/>
                <a:gd name="T3" fmla="*/ 8 h 96"/>
                <a:gd name="T4" fmla="*/ 7 w 78"/>
                <a:gd name="T5" fmla="*/ 16 h 96"/>
                <a:gd name="T6" fmla="*/ 0 w 78"/>
                <a:gd name="T7" fmla="*/ 32 h 96"/>
                <a:gd name="T8" fmla="*/ 0 w 78"/>
                <a:gd name="T9" fmla="*/ 56 h 96"/>
                <a:gd name="T10" fmla="*/ 7 w 78"/>
                <a:gd name="T11" fmla="*/ 64 h 96"/>
                <a:gd name="T12" fmla="*/ 13 w 78"/>
                <a:gd name="T13" fmla="*/ 56 h 96"/>
                <a:gd name="T14" fmla="*/ 13 w 78"/>
                <a:gd name="T15" fmla="*/ 48 h 96"/>
                <a:gd name="T16" fmla="*/ 13 w 78"/>
                <a:gd name="T17" fmla="*/ 88 h 96"/>
                <a:gd name="T18" fmla="*/ 33 w 78"/>
                <a:gd name="T19" fmla="*/ 96 h 96"/>
                <a:gd name="T20" fmla="*/ 46 w 78"/>
                <a:gd name="T21" fmla="*/ 96 h 96"/>
                <a:gd name="T22" fmla="*/ 65 w 78"/>
                <a:gd name="T23" fmla="*/ 96 h 96"/>
                <a:gd name="T24" fmla="*/ 72 w 78"/>
                <a:gd name="T25" fmla="*/ 88 h 96"/>
                <a:gd name="T26" fmla="*/ 65 w 78"/>
                <a:gd name="T27" fmla="*/ 48 h 96"/>
                <a:gd name="T28" fmla="*/ 72 w 78"/>
                <a:gd name="T29" fmla="*/ 48 h 96"/>
                <a:gd name="T30" fmla="*/ 78 w 78"/>
                <a:gd name="T31" fmla="*/ 48 h 96"/>
                <a:gd name="T32" fmla="*/ 78 w 78"/>
                <a:gd name="T33" fmla="*/ 24 h 96"/>
                <a:gd name="T34" fmla="*/ 65 w 78"/>
                <a:gd name="T35" fmla="*/ 8 h 96"/>
                <a:gd name="T36" fmla="*/ 59 w 78"/>
                <a:gd name="T37" fmla="*/ 0 h 96"/>
                <a:gd name="T38" fmla="*/ 46 w 78"/>
                <a:gd name="T39" fmla="*/ 0 h 96"/>
                <a:gd name="T40" fmla="*/ 46 w 78"/>
                <a:gd name="T41" fmla="*/ 8 h 96"/>
                <a:gd name="T42" fmla="*/ 39 w 78"/>
                <a:gd name="T43" fmla="*/ 8 h 96"/>
                <a:gd name="T44" fmla="*/ 33 w 78"/>
                <a:gd name="T45" fmla="*/ 8 h 96"/>
                <a:gd name="T46" fmla="*/ 26 w 78"/>
                <a:gd name="T47" fmla="*/ 0 h 9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96"/>
                <a:gd name="T74" fmla="*/ 78 w 78"/>
                <a:gd name="T75" fmla="*/ 96 h 9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96">
                  <a:moveTo>
                    <a:pt x="26" y="0"/>
                  </a:moveTo>
                  <a:lnTo>
                    <a:pt x="13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7" y="64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88"/>
                  </a:lnTo>
                  <a:lnTo>
                    <a:pt x="33" y="96"/>
                  </a:lnTo>
                  <a:lnTo>
                    <a:pt x="46" y="96"/>
                  </a:lnTo>
                  <a:lnTo>
                    <a:pt x="65" y="96"/>
                  </a:lnTo>
                  <a:lnTo>
                    <a:pt x="72" y="88"/>
                  </a:lnTo>
                  <a:lnTo>
                    <a:pt x="6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78" y="24"/>
                  </a:lnTo>
                  <a:lnTo>
                    <a:pt x="65" y="8"/>
                  </a:lnTo>
                  <a:lnTo>
                    <a:pt x="59" y="0"/>
                  </a:lnTo>
                  <a:lnTo>
                    <a:pt x="46" y="0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3" name="Line 147"/>
            <p:cNvSpPr>
              <a:spLocks noChangeShapeType="1"/>
            </p:cNvSpPr>
            <p:nvPr/>
          </p:nvSpPr>
          <p:spPr bwMode="auto">
            <a:xfrm flipV="1">
              <a:off x="2675" y="2727"/>
              <a:ext cx="1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4" name="Freeform 148"/>
            <p:cNvSpPr>
              <a:spLocks/>
            </p:cNvSpPr>
            <p:nvPr/>
          </p:nvSpPr>
          <p:spPr bwMode="auto">
            <a:xfrm>
              <a:off x="2610" y="2743"/>
              <a:ext cx="26" cy="56"/>
            </a:xfrm>
            <a:custGeom>
              <a:avLst/>
              <a:gdLst>
                <a:gd name="T0" fmla="*/ 13 w 26"/>
                <a:gd name="T1" fmla="*/ 0 h 56"/>
                <a:gd name="T2" fmla="*/ 13 w 26"/>
                <a:gd name="T3" fmla="*/ 24 h 56"/>
                <a:gd name="T4" fmla="*/ 26 w 26"/>
                <a:gd name="T5" fmla="*/ 48 h 56"/>
                <a:gd name="T6" fmla="*/ 20 w 26"/>
                <a:gd name="T7" fmla="*/ 56 h 56"/>
                <a:gd name="T8" fmla="*/ 0 w 26"/>
                <a:gd name="T9" fmla="*/ 24 h 56"/>
                <a:gd name="T10" fmla="*/ 0 w 26"/>
                <a:gd name="T11" fmla="*/ 0 h 56"/>
                <a:gd name="T12" fmla="*/ 7 w 26"/>
                <a:gd name="T13" fmla="*/ 8 h 56"/>
                <a:gd name="T14" fmla="*/ 13 w 26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56"/>
                <a:gd name="T26" fmla="*/ 26 w 26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56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20" y="5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85" name="Freeform 149"/>
            <p:cNvSpPr>
              <a:spLocks/>
            </p:cNvSpPr>
            <p:nvPr/>
          </p:nvSpPr>
          <p:spPr bwMode="auto">
            <a:xfrm>
              <a:off x="2675" y="2735"/>
              <a:ext cx="13" cy="56"/>
            </a:xfrm>
            <a:custGeom>
              <a:avLst/>
              <a:gdLst>
                <a:gd name="T0" fmla="*/ 13 w 13"/>
                <a:gd name="T1" fmla="*/ 0 h 56"/>
                <a:gd name="T2" fmla="*/ 13 w 13"/>
                <a:gd name="T3" fmla="*/ 24 h 56"/>
                <a:gd name="T4" fmla="*/ 0 w 13"/>
                <a:gd name="T5" fmla="*/ 56 h 56"/>
                <a:gd name="T6" fmla="*/ 0 w 13"/>
                <a:gd name="T7" fmla="*/ 48 h 56"/>
                <a:gd name="T8" fmla="*/ 7 w 13"/>
                <a:gd name="T9" fmla="*/ 40 h 56"/>
                <a:gd name="T10" fmla="*/ 0 w 13"/>
                <a:gd name="T11" fmla="*/ 0 h 56"/>
                <a:gd name="T12" fmla="*/ 7 w 13"/>
                <a:gd name="T13" fmla="*/ 0 h 56"/>
                <a:gd name="T14" fmla="*/ 13 w 13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56"/>
                <a:gd name="T26" fmla="*/ 13 w 13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56">
                  <a:moveTo>
                    <a:pt x="13" y="0"/>
                  </a:moveTo>
                  <a:lnTo>
                    <a:pt x="13" y="2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9224" name="Group 157"/>
          <p:cNvGrpSpPr>
            <a:grpSpLocks/>
          </p:cNvGrpSpPr>
          <p:nvPr/>
        </p:nvGrpSpPr>
        <p:grpSpPr bwMode="auto">
          <a:xfrm>
            <a:off x="4600575" y="3505200"/>
            <a:ext cx="1114425" cy="1119188"/>
            <a:chOff x="3110" y="2304"/>
            <a:chExt cx="702" cy="705"/>
          </a:xfrm>
        </p:grpSpPr>
        <p:sp>
          <p:nvSpPr>
            <p:cNvPr id="9227" name="Rectangle 5"/>
            <p:cNvSpPr>
              <a:spLocks noChangeArrowheads="1"/>
            </p:cNvSpPr>
            <p:nvPr/>
          </p:nvSpPr>
          <p:spPr bwMode="auto">
            <a:xfrm>
              <a:off x="3110" y="2304"/>
              <a:ext cx="702" cy="705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9228" name="Group 150"/>
            <p:cNvGrpSpPr>
              <a:grpSpLocks/>
            </p:cNvGrpSpPr>
            <p:nvPr/>
          </p:nvGrpSpPr>
          <p:grpSpPr bwMode="auto">
            <a:xfrm flipH="1">
              <a:off x="3216" y="2421"/>
              <a:ext cx="432" cy="411"/>
              <a:chOff x="1632" y="1248"/>
              <a:chExt cx="2682" cy="2286"/>
            </a:xfrm>
          </p:grpSpPr>
          <p:sp>
            <p:nvSpPr>
              <p:cNvPr id="9229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598 w 21600"/>
                  <a:gd name="T1" fmla="*/ 0 h 21600"/>
                  <a:gd name="T2" fmla="*/ 1195 w 21600"/>
                  <a:gd name="T3" fmla="*/ 524 h 21600"/>
                  <a:gd name="T4" fmla="*/ 598 w 21600"/>
                  <a:gd name="T5" fmla="*/ 1048 h 21600"/>
                  <a:gd name="T6" fmla="*/ 0 w 21600"/>
                  <a:gd name="T7" fmla="*/ 52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4 w 21600"/>
                  <a:gd name="T13" fmla="*/ 3957 h 21600"/>
                  <a:gd name="T14" fmla="*/ 17840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  <p:sp>
            <p:nvSpPr>
              <p:cNvPr id="9230" name="AutoShape 152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715 w 21600"/>
                  <a:gd name="T1" fmla="*/ 0 h 21600"/>
                  <a:gd name="T2" fmla="*/ 1429 w 21600"/>
                  <a:gd name="T3" fmla="*/ 627 h 21600"/>
                  <a:gd name="T4" fmla="*/ 715 w 21600"/>
                  <a:gd name="T5" fmla="*/ 1253 h 21600"/>
                  <a:gd name="T6" fmla="*/ 0 w 21600"/>
                  <a:gd name="T7" fmla="*/ 627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68 w 21600"/>
                  <a:gd name="T13" fmla="*/ 3965 h 21600"/>
                  <a:gd name="T14" fmla="*/ 17836 w 21600"/>
                  <a:gd name="T15" fmla="*/ 176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  <p:sp>
            <p:nvSpPr>
              <p:cNvPr id="9231" name="AutoShape 153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794 w 21600"/>
                  <a:gd name="T1" fmla="*/ 0 h 21600"/>
                  <a:gd name="T2" fmla="*/ 1588 w 21600"/>
                  <a:gd name="T3" fmla="*/ 696 h 21600"/>
                  <a:gd name="T4" fmla="*/ 794 w 21600"/>
                  <a:gd name="T5" fmla="*/ 1392 h 21600"/>
                  <a:gd name="T6" fmla="*/ 0 w 21600"/>
                  <a:gd name="T7" fmla="*/ 69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0 w 21600"/>
                  <a:gd name="T13" fmla="*/ 3957 h 21600"/>
                  <a:gd name="T14" fmla="*/ 17846 w 21600"/>
                  <a:gd name="T15" fmla="*/ 176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8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en-CA"/>
              </a:p>
            </p:txBody>
          </p:sp>
        </p:grpSp>
      </p:grpSp>
      <p:sp>
        <p:nvSpPr>
          <p:cNvPr id="9225" name="AutoShape 154"/>
          <p:cNvSpPr>
            <a:spLocks noChangeArrowheads="1"/>
          </p:cNvSpPr>
          <p:nvPr/>
        </p:nvSpPr>
        <p:spPr bwMode="auto">
          <a:xfrm>
            <a:off x="4095750" y="3949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26" name="AutoShape 155"/>
          <p:cNvSpPr>
            <a:spLocks noChangeArrowheads="1"/>
          </p:cNvSpPr>
          <p:nvPr/>
        </p:nvSpPr>
        <p:spPr bwMode="auto">
          <a:xfrm>
            <a:off x="5837238" y="395128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6DBDB-5EBE-425F-8C2E-4E1C7C5FE545}" type="slidenum">
              <a:rPr lang="en-US"/>
              <a:pPr/>
              <a:t>10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Primitive Operations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4495800" cy="4114800"/>
          </a:xfrm>
        </p:spPr>
        <p:txBody>
          <a:bodyPr/>
          <a:lstStyle/>
          <a:p>
            <a:pPr eaLnBrk="1" hangingPunct="1"/>
            <a:r>
              <a:rPr lang="en-US" sz="2600" smtClean="0"/>
              <a:t>Basic computations performed by an algorithm</a:t>
            </a:r>
          </a:p>
          <a:p>
            <a:pPr eaLnBrk="1" hangingPunct="1"/>
            <a:r>
              <a:rPr lang="en-US" sz="2600" smtClean="0"/>
              <a:t>Identifiable in pseudocode</a:t>
            </a:r>
          </a:p>
          <a:p>
            <a:pPr eaLnBrk="1" hangingPunct="1"/>
            <a:r>
              <a:rPr lang="en-US" sz="2600" smtClean="0"/>
              <a:t>Largely independent from the programming language</a:t>
            </a:r>
          </a:p>
          <a:p>
            <a:pPr eaLnBrk="1" hangingPunct="1"/>
            <a:r>
              <a:rPr lang="en-US" sz="2600" smtClean="0"/>
              <a:t>Exact definition not important (we will see why later)</a:t>
            </a:r>
            <a:endParaRPr lang="en-US" sz="3000" smtClean="0"/>
          </a:p>
        </p:txBody>
      </p:sp>
      <p:sp>
        <p:nvSpPr>
          <p:cNvPr id="1741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05000"/>
            <a:ext cx="31242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Examples:</a:t>
            </a:r>
          </a:p>
          <a:p>
            <a:pPr lvl="1" eaLnBrk="1" hangingPunct="1"/>
            <a:r>
              <a:rPr lang="en-US" sz="2000" smtClean="0"/>
              <a:t>Evaluating an expression</a:t>
            </a:r>
          </a:p>
          <a:p>
            <a:pPr lvl="1" eaLnBrk="1" hangingPunct="1"/>
            <a:r>
              <a:rPr lang="en-US" sz="2000" smtClean="0"/>
              <a:t>Assigning a value to a variable</a:t>
            </a:r>
          </a:p>
          <a:p>
            <a:pPr lvl="1" eaLnBrk="1" hangingPunct="1"/>
            <a:r>
              <a:rPr lang="en-US" sz="2000" smtClean="0"/>
              <a:t>Indexing into an array</a:t>
            </a:r>
          </a:p>
          <a:p>
            <a:pPr lvl="1" eaLnBrk="1" hangingPunct="1"/>
            <a:r>
              <a:rPr lang="en-US" sz="2000" smtClean="0"/>
              <a:t>Calling a method</a:t>
            </a:r>
          </a:p>
          <a:p>
            <a:pPr lvl="1" eaLnBrk="1" hangingPunct="1"/>
            <a:r>
              <a:rPr lang="en-US" sz="2000" smtClean="0"/>
              <a:t>Returning from a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446E4F-6688-4F22-9D2E-50733359CB82}" type="slidenum">
              <a:rPr lang="en-US"/>
              <a:pPr/>
              <a:t>11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Counting Primitive Operations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8153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By inspecting the pseudocode, we can determine the maximum number of primitive operations executed by an algorithm, as a function of the input size</a:t>
            </a:r>
          </a:p>
        </p:txBody>
      </p:sp>
      <p:sp>
        <p:nvSpPr>
          <p:cNvPr id="1843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2971800"/>
            <a:ext cx="7010400" cy="3276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i="1" smtClean="0">
                <a:solidFill>
                  <a:schemeClr val="tx2"/>
                </a:solidFill>
                <a:latin typeface="Times New Roman" pitchFamily="18" charset="0"/>
              </a:rPr>
              <a:t>arrayMax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400" b="1" i="1" smtClean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b="1" i="1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				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</a:rPr>
              <a:t>	     </a:t>
            </a:r>
            <a:r>
              <a:rPr lang="en-US" sz="2400" smtClean="0"/>
              <a:t># operations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</a:rPr>
              <a:t>currentMax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[0]			   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Times New Roman" pitchFamily="18" charset="0"/>
              </a:rPr>
              <a:t>	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			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endParaRPr lang="en-US" sz="2400" b="1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400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 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		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sz="2400" b="1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		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sz="2400" smtClean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	{ increment counter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}			2(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			    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						</a:t>
            </a:r>
            <a:r>
              <a:rPr lang="en-US" sz="2400" smtClean="0">
                <a:sym typeface="Symbol" pitchFamily="18" charset="2"/>
              </a:rPr>
              <a:t>Total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	 7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57E68-496F-4913-9F0A-79CD16772021}" type="slidenum">
              <a:rPr lang="en-US"/>
              <a:pPr/>
              <a:t>12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 Running Time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Algorithm </a:t>
            </a:r>
            <a:r>
              <a:rPr lang="en-US" b="1" i="1" smtClean="0">
                <a:latin typeface="Times New Roman" pitchFamily="18" charset="0"/>
              </a:rPr>
              <a:t>arrayMax</a:t>
            </a:r>
            <a:r>
              <a:rPr lang="en-US" smtClean="0"/>
              <a:t> executes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1 </a:t>
            </a:r>
            <a:r>
              <a:rPr lang="en-US" smtClean="0"/>
              <a:t>primitive operations in the worst case </a:t>
            </a:r>
            <a:endParaRPr lang="en-US" b="1" i="1" smtClean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mtClean="0"/>
              <a:t>Define</a:t>
            </a:r>
          </a:p>
          <a:p>
            <a:pPr lvl="1" eaLnBrk="1" hangingPunct="1">
              <a:buSzTx/>
              <a:buFont typeface="Times New Roman" pitchFamily="18" charset="0"/>
              <a:buNone/>
            </a:pPr>
            <a:r>
              <a:rPr lang="en-US" b="1" i="1" smtClean="0">
                <a:latin typeface="Times New Roman" pitchFamily="18" charset="0"/>
              </a:rPr>
              <a:t>a</a:t>
            </a:r>
            <a:r>
              <a:rPr lang="en-US" smtClean="0"/>
              <a:t>	Time taken by the fastest primitive operation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i="1" smtClean="0">
                <a:latin typeface="Times New Roman" pitchFamily="18" charset="0"/>
              </a:rPr>
              <a:t>b</a:t>
            </a:r>
            <a:r>
              <a:rPr lang="en-US" smtClean="0"/>
              <a:t> 	Time taken by the slowest primitive operation</a:t>
            </a:r>
          </a:p>
          <a:p>
            <a:pPr eaLnBrk="1" hangingPunct="1"/>
            <a:r>
              <a:rPr lang="en-US" smtClean="0"/>
              <a:t>Let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mtClean="0"/>
              <a:t> be the actual worst-case running time of </a:t>
            </a:r>
            <a:r>
              <a:rPr lang="en-US" b="1" i="1" smtClean="0">
                <a:latin typeface="Times New Roman" pitchFamily="18" charset="0"/>
              </a:rPr>
              <a:t>arrayMax</a:t>
            </a:r>
            <a:r>
              <a:rPr lang="en-US" smtClean="0"/>
              <a:t>. We have</a:t>
            </a:r>
            <a:br>
              <a:rPr lang="en-US" smtClean="0"/>
            </a:br>
            <a:r>
              <a:rPr lang="en-US" smtClean="0"/>
              <a:t>		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a 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(7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1)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mtClean="0"/>
              <a:t>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b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(7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1)</a:t>
            </a:r>
          </a:p>
          <a:p>
            <a:pPr eaLnBrk="1" hangingPunct="1"/>
            <a:r>
              <a:rPr lang="en-US" smtClean="0"/>
              <a:t>Hence, the running time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mtClean="0"/>
              <a:t> is bounded by two linear functions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D0356-3BF4-49C4-B868-A7D5D70582AE}" type="slidenum">
              <a:rPr lang="en-US"/>
              <a:pPr/>
              <a:t>13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Rate of Running Time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20000" cy="4419600"/>
          </a:xfrm>
        </p:spPr>
        <p:txBody>
          <a:bodyPr/>
          <a:lstStyle/>
          <a:p>
            <a:pPr eaLnBrk="1" hangingPunct="1"/>
            <a:r>
              <a:rPr lang="en-US" smtClean="0"/>
              <a:t>Changing the hardware/ software environment </a:t>
            </a:r>
          </a:p>
          <a:p>
            <a:pPr lvl="1" eaLnBrk="1" hangingPunct="1"/>
            <a:r>
              <a:rPr lang="en-US" smtClean="0"/>
              <a:t>Affects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mtClean="0"/>
              <a:t> by a constant factor, but</a:t>
            </a:r>
          </a:p>
          <a:p>
            <a:pPr lvl="1" eaLnBrk="1" hangingPunct="1"/>
            <a:r>
              <a:rPr lang="en-US" smtClean="0"/>
              <a:t>Does not alter the growth rate of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endParaRPr lang="en-US" smtClean="0"/>
          </a:p>
          <a:p>
            <a:pPr eaLnBrk="1" hangingPunct="1"/>
            <a:r>
              <a:rPr lang="en-US" smtClean="0"/>
              <a:t>The linear growth rate of the running time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mtClean="0"/>
              <a:t> is an intrinsic property of algorithm </a:t>
            </a:r>
            <a:r>
              <a:rPr lang="en-US" b="1" i="1" smtClean="0">
                <a:latin typeface="Times New Roman" pitchFamily="18" charset="0"/>
              </a:rPr>
              <a:t>arrayMax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A9931-CB4F-4F6B-81C3-3156F1D6EB23}" type="slidenum">
              <a:rPr lang="en-US"/>
              <a:pPr/>
              <a:t>14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growth rate is best?</a:t>
            </a: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) = 1000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+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2  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or   </a:t>
            </a:r>
            <a:r>
              <a:rPr lang="en-US" smtClean="0"/>
              <a:t>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) = 2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+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60EB-103A-4594-93AF-5BA4657132BF}" type="slidenum">
              <a:rPr lang="en-US"/>
              <a:pPr/>
              <a:t>15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Rates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276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Growth rates of functions:</a:t>
            </a:r>
          </a:p>
          <a:p>
            <a:pPr lvl="1" eaLnBrk="1" hangingPunct="1"/>
            <a:r>
              <a:rPr lang="en-US" sz="2000" smtClean="0"/>
              <a:t>Linear </a:t>
            </a:r>
            <a:r>
              <a:rPr lang="en-US" sz="2000" smtClean="0">
                <a:sym typeface="Symbol" pitchFamily="18" charset="2"/>
              </a:rPr>
              <a:t>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lvl="1" eaLnBrk="1" hangingPunct="1"/>
            <a:r>
              <a:rPr lang="en-US" sz="2000" smtClean="0"/>
              <a:t>Quadratic </a:t>
            </a:r>
            <a:r>
              <a:rPr lang="en-US" sz="2000" smtClean="0">
                <a:sym typeface="Symbol" pitchFamily="18" charset="2"/>
              </a:rPr>
              <a:t>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lvl="1" eaLnBrk="1" hangingPunct="1"/>
            <a:r>
              <a:rPr lang="en-US" sz="2000" smtClean="0"/>
              <a:t>Cubic </a:t>
            </a:r>
            <a:r>
              <a:rPr lang="en-US" sz="2000" smtClean="0">
                <a:sym typeface="Symbol" pitchFamily="18" charset="2"/>
              </a:rPr>
              <a:t>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lvl="1" eaLnBrk="1" hangingPunct="1"/>
            <a:endParaRPr lang="en-US" sz="2000" b="1" baseline="30000" smtClean="0">
              <a:latin typeface="Times New Roman" pitchFamily="18" charset="0"/>
            </a:endParaRPr>
          </a:p>
          <a:p>
            <a:pPr eaLnBrk="1" hangingPunct="1"/>
            <a:r>
              <a:rPr lang="en-US" sz="2400" smtClean="0"/>
              <a:t>In a log-log chart, the slope of the line corresponds to the growth rate of the function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3810000" y="1600200"/>
          <a:ext cx="51339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3" imgW="8467857" imgH="7591320" progId="Excel.Chart.8">
                  <p:embed followColorScheme="full"/>
                </p:oleObj>
              </mc:Choice>
              <mc:Fallback>
                <p:oleObj name="Chart" r:id="rId3" imgW="8467857" imgH="7591320" progId="Excel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5133975" cy="471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CE22F-2507-4298-9B69-61F05CF2E183}" type="slidenum">
              <a:rPr lang="en-US"/>
              <a:pPr/>
              <a:t>16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Factors</a:t>
            </a:r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3276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The growth rate is not affected by</a:t>
            </a:r>
          </a:p>
          <a:p>
            <a:pPr lvl="1" eaLnBrk="1" hangingPunct="1"/>
            <a:r>
              <a:rPr lang="en-US" sz="2000" smtClean="0"/>
              <a:t>constant factors or </a:t>
            </a:r>
          </a:p>
          <a:p>
            <a:pPr lvl="1" eaLnBrk="1" hangingPunct="1"/>
            <a:r>
              <a:rPr lang="en-US" sz="2000" smtClean="0"/>
              <a:t>lower-order terms</a:t>
            </a:r>
          </a:p>
          <a:p>
            <a:pPr eaLnBrk="1" hangingPunct="1"/>
            <a:r>
              <a:rPr lang="en-US" sz="2400" smtClean="0"/>
              <a:t>Examples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/>
              <a:t>is a linear function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b="1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10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8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/>
              <a:t>is a quadratic function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505200" y="1543050"/>
          <a:ext cx="530542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3" imgW="8086700" imgH="6934140" progId="Excel.Chart.8">
                  <p:embed followColorScheme="full"/>
                </p:oleObj>
              </mc:Choice>
              <mc:Fallback>
                <p:oleObj name="Chart" r:id="rId3" imgW="8086700" imgH="693414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43050"/>
                        <a:ext cx="5305425" cy="447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97F13-F38A-4E14-9B26-7985324709C2}" type="slidenum">
              <a:rPr lang="en-US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 Notation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eaLnBrk="1" hangingPunct="1"/>
            <a:r>
              <a:rPr lang="en-US" sz="2400" smtClean="0"/>
              <a:t>Given functions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 smtClean="0"/>
              <a:t>and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smtClean="0"/>
              <a:t>we say that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 smtClean="0"/>
              <a:t>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))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/>
              <a:t>if there are positive constants</a:t>
            </a:r>
            <a:br>
              <a:rPr lang="en-US" sz="2400" smtClean="0"/>
            </a:b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smtClean="0"/>
              <a:t> and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smtClean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400" smtClean="0"/>
              <a:t> such that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z="2400" smtClean="0"/>
              <a:t>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cg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  </a:t>
            </a:r>
            <a:r>
              <a:rPr lang="en-US" sz="2400" smtClean="0"/>
              <a:t>for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sz="2400" smtClean="0"/>
              <a:t>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eaLnBrk="1" hangingPunct="1"/>
            <a:r>
              <a:rPr lang="en-US" sz="2400" smtClean="0"/>
              <a:t>Example: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400" smtClean="0">
                <a:sym typeface="Symbol" pitchFamily="18" charset="2"/>
              </a:rPr>
              <a:t> 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0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 smtClean="0"/>
              <a:t>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cn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2)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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</a:p>
          <a:p>
            <a:pPr lvl="1" eaLnBrk="1" hangingPunct="1"/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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/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2)</a:t>
            </a:r>
          </a:p>
          <a:p>
            <a:pPr lvl="1" eaLnBrk="1" hangingPunct="1"/>
            <a:r>
              <a:rPr lang="en-US" sz="2000" smtClean="0"/>
              <a:t>Pick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=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3 </a:t>
            </a:r>
            <a:r>
              <a:rPr lang="en-US" sz="2000" smtClean="0"/>
              <a:t>and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="1" baseline="-25000" smtClean="0"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=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10</a:t>
            </a:r>
            <a:endParaRPr lang="en-US" sz="20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810000" y="1371600"/>
          <a:ext cx="53244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3" imgW="9372532" imgH="7686630" progId="Excel.Chart.8">
                  <p:embed followColorScheme="full"/>
                </p:oleObj>
              </mc:Choice>
              <mc:Fallback>
                <p:oleObj name="Chart" r:id="rId3" imgW="9372532" imgH="768663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324475" cy="428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3B497-C61C-4021-A7C0-002688E86F9E}" type="slidenum">
              <a:rPr lang="en-US"/>
              <a:pPr/>
              <a:t>18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 is O(g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))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 iff </a:t>
            </a:r>
            <a:br>
              <a:rPr lang="en-US" sz="3600" b="1" i="1" smtClean="0">
                <a:latin typeface="Times New Roman" pitchFamily="18" charset="0"/>
                <a:sym typeface="Symbol" pitchFamily="18" charset="2"/>
              </a:rPr>
            </a:b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       f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3600" smtClean="0"/>
              <a:t> </a:t>
            </a:r>
            <a:r>
              <a:rPr lang="en-US" sz="3600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z="3600" smtClean="0"/>
              <a:t> 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cg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smtClean="0">
                <a:latin typeface="Times New Roman" pitchFamily="18" charset="0"/>
                <a:sym typeface="Symbol" pitchFamily="18" charset="2"/>
              </a:rPr>
              <a:t>)  </a:t>
            </a:r>
            <a:r>
              <a:rPr lang="en-US" sz="3600" smtClean="0"/>
              <a:t>for 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3600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sz="3600" smtClean="0"/>
              <a:t> </a:t>
            </a:r>
            <a:r>
              <a:rPr lang="en-US" sz="36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600" b="1" baseline="-25000" smtClean="0">
                <a:latin typeface="Times New Roman" pitchFamily="18" charset="0"/>
                <a:sym typeface="Symbol" pitchFamily="18" charset="2"/>
              </a:rPr>
              <a:t>0</a:t>
            </a:r>
          </a:p>
        </p:txBody>
      </p:sp>
      <p:pic>
        <p:nvPicPr>
          <p:cNvPr id="2253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388" y="1628775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9F4E9-B02E-4446-B407-FC267D9F2015}" type="slidenum">
              <a:rPr lang="en-US"/>
              <a:pPr/>
              <a:t>19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 Notation (cont.)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3581400" cy="3657600"/>
          </a:xfrm>
        </p:spPr>
        <p:txBody>
          <a:bodyPr/>
          <a:lstStyle/>
          <a:p>
            <a:pPr eaLnBrk="1" hangingPunct="1"/>
            <a:r>
              <a:rPr lang="en-US" sz="2400" smtClean="0"/>
              <a:t>Example: the function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is not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 smtClean="0"/>
              <a:t>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cn</a:t>
            </a:r>
          </a:p>
          <a:p>
            <a:pPr lvl="1" eaLnBrk="1" hangingPunct="1"/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 smtClean="0"/>
              <a:t>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</a:t>
            </a:r>
            <a:endParaRPr lang="en-US" sz="2000" smtClean="0">
              <a:latin typeface="Times New Roman" pitchFamily="18" charset="0"/>
              <a:sym typeface="Symbol" pitchFamily="18" charset="2"/>
            </a:endParaRPr>
          </a:p>
          <a:p>
            <a:pPr lvl="1" eaLnBrk="1" hangingPunct="1"/>
            <a:r>
              <a:rPr lang="en-US" sz="2000" smtClean="0"/>
              <a:t>The above inequality cannot be satisfied since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smtClean="0"/>
              <a:t> must be a constant 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810000" y="1562100"/>
          <a:ext cx="51530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3" imgW="8639122" imgH="7858080" progId="Excel.Chart.8">
                  <p:embed followColorScheme="full"/>
                </p:oleObj>
              </mc:Choice>
              <mc:Fallback>
                <p:oleObj name="Chart" r:id="rId3" imgW="8639122" imgH="785808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62100"/>
                        <a:ext cx="5153025" cy="461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Talking about Performance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03725"/>
          </a:xfrm>
        </p:spPr>
        <p:txBody>
          <a:bodyPr/>
          <a:lstStyle/>
          <a:p>
            <a:pPr eaLnBrk="1" hangingPunct="1"/>
            <a:r>
              <a:rPr lang="en-CA" smtClean="0"/>
              <a:t>Models</a:t>
            </a:r>
          </a:p>
          <a:p>
            <a:pPr lvl="1" eaLnBrk="1" hangingPunct="1"/>
            <a:r>
              <a:rPr lang="en-CA" smtClean="0"/>
              <a:t>Exact</a:t>
            </a:r>
          </a:p>
          <a:p>
            <a:pPr lvl="1" eaLnBrk="1" hangingPunct="1"/>
            <a:r>
              <a:rPr lang="en-CA" smtClean="0"/>
              <a:t>Asymptotic</a:t>
            </a:r>
          </a:p>
          <a:p>
            <a:pPr eaLnBrk="1" hangingPunct="1"/>
            <a:r>
              <a:rPr lang="en-CA" smtClean="0"/>
              <a:t>Experiments</a:t>
            </a:r>
          </a:p>
          <a:p>
            <a:pPr lvl="1" eaLnBrk="1" hangingPunct="1"/>
            <a:r>
              <a:rPr lang="en-CA" smtClean="0"/>
              <a:t>Time</a:t>
            </a:r>
          </a:p>
          <a:p>
            <a:pPr lvl="1" eaLnBrk="1" hangingPunct="1"/>
            <a:r>
              <a:rPr lang="en-CA" smtClean="0"/>
              <a:t>Speedup</a:t>
            </a:r>
          </a:p>
          <a:p>
            <a:pPr lvl="1" eaLnBrk="1" hangingPunct="1"/>
            <a:r>
              <a:rPr lang="en-CA" smtClean="0"/>
              <a:t>Efficiency</a:t>
            </a:r>
          </a:p>
          <a:p>
            <a:pPr lvl="1" eaLnBrk="1" hangingPunct="1"/>
            <a:r>
              <a:rPr lang="en-CA" smtClean="0"/>
              <a:t>Scale-up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Analysis of Performance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EDA776-D257-492A-977A-9B5F8982D26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5DFFB9-FE0A-4D57-AA90-4967CDF11FF0}" type="slidenum">
              <a:rPr lang="en-US"/>
              <a:pPr/>
              <a:t>20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 and Growth Rate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340225"/>
          </a:xfrm>
        </p:spPr>
        <p:txBody>
          <a:bodyPr/>
          <a:lstStyle/>
          <a:p>
            <a:pPr eaLnBrk="1" hangingPunct="1"/>
            <a:r>
              <a:rPr lang="en-US" smtClean="0"/>
              <a:t>The big-Oh notation gives an upper bound on the growth rate of a function</a:t>
            </a:r>
          </a:p>
          <a:p>
            <a:pPr eaLnBrk="1" hangingPunct="1"/>
            <a:r>
              <a:rPr lang="en-US" smtClean="0"/>
              <a:t>The statement “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mtClean="0"/>
              <a:t>is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))</a:t>
            </a:r>
            <a:r>
              <a:rPr lang="en-US" smtClean="0"/>
              <a:t>” means that the growth rate of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mtClean="0"/>
              <a:t>is no more than the growth rate of 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/>
            <a:r>
              <a:rPr lang="en-US" smtClean="0"/>
              <a:t>We can use the big-Oh notation to rank functions according to their growth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08F2A-821F-482D-A8C4-F903AFC24BEF}" type="slidenum">
              <a:rPr lang="en-US"/>
              <a:pPr/>
              <a:t>21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905000"/>
            <a:ext cx="7926387" cy="4114800"/>
          </a:xfrm>
        </p:spPr>
        <p:txBody>
          <a:bodyPr/>
          <a:lstStyle/>
          <a:p>
            <a:pPr eaLnBrk="1" hangingPunct="1"/>
            <a:r>
              <a:rPr lang="en-US" smtClean="0"/>
              <a:t>Is 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n) = </a:t>
            </a:r>
            <a:r>
              <a:rPr lang="en-US" smtClean="0"/>
              <a:t>9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 baseline="30000" smtClean="0"/>
              <a:t>4</a:t>
            </a:r>
            <a:r>
              <a:rPr lang="en-US" smtClean="0"/>
              <a:t> + 876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= O(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4</a:t>
            </a:r>
            <a:r>
              <a:rPr lang="en-US" smtClean="0"/>
              <a:t>)? </a:t>
            </a:r>
          </a:p>
          <a:p>
            <a:pPr eaLnBrk="1" hangingPunct="1"/>
            <a:r>
              <a:rPr lang="en-US" smtClean="0"/>
              <a:t>Is 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n) = </a:t>
            </a:r>
            <a:r>
              <a:rPr lang="en-US" smtClean="0"/>
              <a:t>9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 baseline="30000" smtClean="0"/>
              <a:t>4</a:t>
            </a:r>
            <a:r>
              <a:rPr lang="en-US" smtClean="0"/>
              <a:t> + 876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= O(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3</a:t>
            </a:r>
            <a:r>
              <a:rPr lang="en-US" smtClean="0"/>
              <a:t>)? </a:t>
            </a:r>
          </a:p>
          <a:p>
            <a:pPr eaLnBrk="1" hangingPunct="1"/>
            <a:r>
              <a:rPr lang="en-US" smtClean="0"/>
              <a:t>Is 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n) = </a:t>
            </a:r>
            <a:r>
              <a:rPr lang="en-US" smtClean="0"/>
              <a:t>9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 baseline="30000" smtClean="0"/>
              <a:t>4</a:t>
            </a:r>
            <a:r>
              <a:rPr lang="en-US" smtClean="0"/>
              <a:t> + 876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 = </a:t>
            </a:r>
            <a:r>
              <a:rPr lang="en-US" smtClean="0"/>
              <a:t>O(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27</a:t>
            </a:r>
            <a:r>
              <a:rPr lang="en-US" smtClean="0"/>
              <a:t>)?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n) = n</a:t>
            </a:r>
            <a:r>
              <a:rPr lang="en-US" baseline="30000" smtClean="0"/>
              <a:t>2</a:t>
            </a:r>
            <a:r>
              <a:rPr lang="en-US" smtClean="0"/>
              <a:t> + 100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= O(?)</a:t>
            </a:r>
          </a:p>
          <a:p>
            <a:pPr eaLnBrk="1" hangingPunct="1"/>
            <a:r>
              <a:rPr lang="en-US" smtClean="0"/>
              <a:t>T(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n) = </a:t>
            </a:r>
            <a:r>
              <a:rPr lang="en-US" smtClean="0"/>
              <a:t>3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/>
              <a:t> + 32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3</a:t>
            </a:r>
            <a:r>
              <a:rPr lang="en-US" smtClean="0"/>
              <a:t> + 767249999</a:t>
            </a:r>
            <a:r>
              <a:rPr lang="en-US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smtClean="0"/>
              <a:t>2</a:t>
            </a:r>
            <a:r>
              <a:rPr lang="en-US" smtClean="0"/>
              <a:t> = O(?)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14C66-A53D-4D65-BAC3-08AA9ED4F40E}" type="slidenum">
              <a:rPr lang="en-US"/>
              <a:pPr/>
              <a:t>22</a:t>
            </a:fld>
            <a:endParaRPr lang="en-US"/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1295400" y="4343400"/>
            <a:ext cx="6553200" cy="1981200"/>
          </a:xfrm>
          <a:prstGeom prst="rect">
            <a:avLst/>
          </a:prstGeom>
          <a:solidFill>
            <a:srgbClr val="F8F0D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800"/>
              <a:t>{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/>
              <a:t>}</a:t>
            </a: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1371600" y="5029200"/>
            <a:ext cx="6324600" cy="1219200"/>
          </a:xfrm>
          <a:prstGeom prst="rect">
            <a:avLst/>
          </a:prstGeom>
          <a:solidFill>
            <a:srgbClr val="F2E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800"/>
              <a:t>{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/>
              <a:t>}</a:t>
            </a: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Functions</a:t>
            </a:r>
          </a:p>
        </p:txBody>
      </p:sp>
      <p:sp>
        <p:nvSpPr>
          <p:cNvPr id="256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20000" cy="2362200"/>
          </a:xfrm>
        </p:spPr>
        <p:txBody>
          <a:bodyPr/>
          <a:lstStyle/>
          <a:p>
            <a:pPr eaLnBrk="1" hangingPunct="1"/>
            <a:r>
              <a:rPr lang="en-US" sz="2800" smtClean="0"/>
              <a:t>Let 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 smtClean="0"/>
              <a:t>} denote the class (set) of functions that are 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))</a:t>
            </a:r>
          </a:p>
          <a:p>
            <a:pPr eaLnBrk="1" hangingPunct="1"/>
            <a:r>
              <a:rPr lang="en-US" sz="2800" smtClean="0"/>
              <a:t>We have</a:t>
            </a:r>
            <a:br>
              <a:rPr lang="en-US" sz="2800" smtClean="0"/>
            </a:br>
            <a:r>
              <a:rPr lang="en-US" sz="2800" smtClean="0"/>
              <a:t>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} </a:t>
            </a:r>
            <a:r>
              <a:rPr lang="en-US" sz="2800" smtClean="0">
                <a:sym typeface="Symbol" pitchFamily="18" charset="2"/>
              </a:rPr>
              <a:t> </a:t>
            </a:r>
            <a:r>
              <a:rPr lang="en-US" sz="2800" smtClean="0"/>
              <a:t>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smtClean="0"/>
              <a:t>} </a:t>
            </a:r>
            <a:r>
              <a:rPr lang="en-US" sz="2800" smtClean="0">
                <a:sym typeface="Symbol" pitchFamily="18" charset="2"/>
              </a:rPr>
              <a:t> </a:t>
            </a:r>
            <a:r>
              <a:rPr lang="en-US" sz="2800" smtClean="0"/>
              <a:t>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 smtClean="0"/>
              <a:t>} </a:t>
            </a:r>
            <a:r>
              <a:rPr lang="en-US" sz="2800" smtClean="0">
                <a:sym typeface="Symbol" pitchFamily="18" charset="2"/>
              </a:rPr>
              <a:t> </a:t>
            </a:r>
            <a:r>
              <a:rPr lang="en-US" sz="2800" smtClean="0"/>
              <a:t>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sz="2800" smtClean="0"/>
              <a:t>} </a:t>
            </a:r>
            <a:r>
              <a:rPr lang="en-US" sz="2800" smtClean="0">
                <a:sym typeface="Symbol" pitchFamily="18" charset="2"/>
              </a:rPr>
              <a:t> </a:t>
            </a:r>
            <a:r>
              <a:rPr lang="en-US" sz="2800" smtClean="0"/>
              <a:t>{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aseline="30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800" smtClean="0"/>
              <a:t>} </a:t>
            </a:r>
            <a:r>
              <a:rPr lang="en-US" sz="2800" smtClean="0">
                <a:sym typeface="Symbol" pitchFamily="18" charset="2"/>
              </a:rPr>
              <a:t> … </a:t>
            </a:r>
            <a:br>
              <a:rPr lang="en-US" sz="2800" smtClean="0">
                <a:sym typeface="Symbol" pitchFamily="18" charset="2"/>
              </a:rPr>
            </a:br>
            <a:r>
              <a:rPr lang="en-US" sz="2800" smtClean="0">
                <a:sym typeface="Symbol" pitchFamily="18" charset="2"/>
              </a:rPr>
              <a:t>where the containment is strict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447800" y="5638800"/>
            <a:ext cx="6096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2800"/>
              <a:t>{</a:t>
            </a:r>
            <a:r>
              <a:rPr lang="en-US" sz="28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C3D16-EBC2-40B1-BBF4-7C53E05A0AB7}" type="slidenum">
              <a:rPr lang="en-US"/>
              <a:pPr/>
              <a:t>23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 Rules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 eaLnBrk="1" hangingPunct="1">
              <a:tabLst>
                <a:tab pos="1028700" algn="l"/>
              </a:tabLst>
            </a:pPr>
            <a:r>
              <a:rPr lang="en-US" sz="2800" smtClean="0"/>
              <a:t>If is 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 smtClean="0"/>
              <a:t> a polynomial of degree 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800" smtClean="0"/>
              <a:t>, then 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 smtClean="0"/>
              <a:t> is 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b="1" i="1" baseline="30000" smtClean="0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800" smtClean="0"/>
              <a:t>, i.e.,</a:t>
            </a:r>
          </a:p>
          <a:p>
            <a:pPr marL="1028700" lvl="1" eaLnBrk="1" hangingPunct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sz="2400" smtClean="0"/>
              <a:t>Drop lower-order terms</a:t>
            </a:r>
          </a:p>
          <a:p>
            <a:pPr marL="1028700" lvl="1" eaLnBrk="1" hangingPunct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sz="2400" smtClean="0"/>
              <a:t>Drop constant factors</a:t>
            </a:r>
          </a:p>
          <a:p>
            <a:pPr eaLnBrk="1" hangingPunct="1">
              <a:tabLst>
                <a:tab pos="1028700" algn="l"/>
              </a:tabLst>
            </a:pPr>
            <a:r>
              <a:rPr lang="en-US" sz="2800" smtClean="0"/>
              <a:t>Use the smallest possible class of functions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sz="2400" smtClean="0"/>
              <a:t>Say “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sym typeface="Symbol" pitchFamily="18" charset="2"/>
              </a:rPr>
              <a:t> 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>
                <a:sym typeface="Symbol" pitchFamily="18" charset="2"/>
              </a:rPr>
              <a:t>”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/>
              <a:t>instead of “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sym typeface="Symbol" pitchFamily="18" charset="2"/>
              </a:rPr>
              <a:t> 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>
                <a:sym typeface="Symbol" pitchFamily="18" charset="2"/>
              </a:rPr>
              <a:t>”</a:t>
            </a:r>
          </a:p>
          <a:p>
            <a:pPr eaLnBrk="1" hangingPunct="1">
              <a:tabLst>
                <a:tab pos="1028700" algn="l"/>
              </a:tabLst>
            </a:pPr>
            <a:r>
              <a:rPr lang="en-US" sz="2800" smtClean="0">
                <a:sym typeface="Symbol" pitchFamily="18" charset="2"/>
              </a:rPr>
              <a:t>Use the simplest expression of the class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sz="2400" smtClean="0"/>
              <a:t>Say “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 smtClean="0">
                <a:sym typeface="Symbol" pitchFamily="18" charset="2"/>
              </a:rPr>
              <a:t> 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>
                <a:sym typeface="Symbol" pitchFamily="18" charset="2"/>
              </a:rPr>
              <a:t>”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/>
              <a:t>instead of “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sz="2400" b="1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 smtClean="0">
                <a:sym typeface="Symbol" pitchFamily="18" charset="2"/>
              </a:rPr>
              <a:t> is 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(3</a:t>
            </a:r>
            <a:r>
              <a:rPr lang="en-US" sz="24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smtClean="0">
                <a:sym typeface="Symbol" pitchFamily="18" charset="2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7B49E-4414-48D8-B0A9-EC087D357B99}" type="slidenum">
              <a:rPr lang="en-US"/>
              <a:pPr/>
              <a:t>24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Algorithm Analysis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asymptotic analysis of an algorithm determines the running time in big-Oh notation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perform the asymptotic analysis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sz="2000" smtClean="0"/>
              <a:t>We find the worst-case number of primitive operations executed as a function of the input size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sz="2000" smtClean="0"/>
              <a:t>We express this function with big-Oh notation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Example: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sz="2000" smtClean="0"/>
              <a:t>We determine that algorithm </a:t>
            </a:r>
            <a:r>
              <a:rPr lang="en-US" sz="2000" b="1" i="1" smtClean="0">
                <a:latin typeface="Times New Roman" pitchFamily="18" charset="0"/>
              </a:rPr>
              <a:t>arrayMax</a:t>
            </a:r>
            <a:r>
              <a:rPr lang="en-US" sz="2000" smtClean="0"/>
              <a:t> executes at most 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 1 </a:t>
            </a:r>
            <a:r>
              <a:rPr lang="en-US" sz="2000" smtClean="0"/>
              <a:t>primitive operations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sz="2000" smtClean="0"/>
              <a:t>We say that algorithm </a:t>
            </a:r>
            <a:r>
              <a:rPr lang="en-US" sz="2000" b="1" i="1" smtClean="0">
                <a:latin typeface="Times New Roman" pitchFamily="18" charset="0"/>
              </a:rPr>
              <a:t>arrayMax</a:t>
            </a:r>
            <a:r>
              <a:rPr lang="en-US" sz="2000" smtClean="0"/>
              <a:t> “runs in 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000" smtClean="0"/>
              <a:t>time”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constant factors and lower-order terms are eventually dropped anyhow, we can disregard them when counting primitive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C5DBD8-3CE2-440F-B6B5-8D3724A972F4}" type="slidenum">
              <a:rPr lang="en-US"/>
              <a:pPr/>
              <a:t>25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Rank From Fast to Slow…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i="1" baseline="30000" smtClean="0"/>
              <a:t>4</a:t>
            </a:r>
            <a:r>
              <a:rPr lang="en-US" sz="2800" smtClean="0"/>
              <a:t>) 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 log n)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i="1" baseline="30000" smtClean="0"/>
              <a:t>2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i="1" baseline="30000" smtClean="0"/>
              <a:t>2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 log n)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smtClean="0">
                <a:latin typeface="Times New Roman" pitchFamily="18" charset="0"/>
              </a:rPr>
              <a:t>2</a:t>
            </a:r>
            <a:r>
              <a:rPr lang="en-US" sz="2800" b="1" i="1" baseline="3000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log n)</a:t>
            </a:r>
          </a:p>
          <a:p>
            <a:pPr eaLnBrk="1" hangingPunct="1"/>
            <a:r>
              <a:rPr lang="en-US" sz="2800" smtClean="0"/>
              <a:t>T(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smtClean="0"/>
              <a:t>) = O(</a:t>
            </a:r>
            <a:r>
              <a:rPr lang="en-US" sz="2800" b="1" i="1" smtClean="0">
                <a:latin typeface="Times New Roman" pitchFamily="18" charset="0"/>
                <a:sym typeface="Symbol" pitchFamily="18" charset="2"/>
              </a:rPr>
              <a:t>n + 2n</a:t>
            </a:r>
            <a:r>
              <a:rPr lang="en-US" sz="2800" smtClean="0"/>
              <a:t>)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i="1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5076825" y="2276475"/>
            <a:ext cx="32400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Note: Assume base of </a:t>
            </a:r>
          </a:p>
          <a:p>
            <a:r>
              <a:rPr lang="en-US"/>
              <a:t>log is 2 unless </a:t>
            </a:r>
          </a:p>
          <a:p>
            <a:r>
              <a:rPr lang="en-US"/>
              <a:t>otherwise instructed</a:t>
            </a:r>
          </a:p>
          <a:p>
            <a:r>
              <a:rPr lang="en-US"/>
              <a:t>i.e. log n = log</a:t>
            </a:r>
            <a:r>
              <a:rPr lang="en-US" baseline="-25000"/>
              <a:t>2</a:t>
            </a:r>
            <a:r>
              <a:rPr lang="en-US"/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ACBAA-7525-458D-B92F-4C65037DCEDC}" type="slidenum">
              <a:rPr lang="en-US"/>
              <a:pPr/>
              <a:t>3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would you compare?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Sort Code A vs. Sort Code B?</a:t>
            </a:r>
          </a:p>
          <a:p>
            <a:pPr eaLnBrk="1" hangingPunct="1"/>
            <a:r>
              <a:rPr lang="en-US" dirty="0" smtClean="0"/>
              <a:t>Algorithm A vs. Algorithm B?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does it mean to be </a:t>
            </a:r>
          </a:p>
          <a:p>
            <a:pPr lvl="1" eaLnBrk="1" hangingPunct="1"/>
            <a:r>
              <a:rPr lang="en-US" dirty="0" smtClean="0"/>
              <a:t>a “Good Code”?</a:t>
            </a:r>
          </a:p>
          <a:p>
            <a:pPr lvl="1" eaLnBrk="1" hangingPunct="1"/>
            <a:r>
              <a:rPr lang="en-US" dirty="0" smtClean="0"/>
              <a:t>a “Good Algorithm”?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DFD16-5BED-4EBD-80A8-173F8987FAD6}" type="slidenum">
              <a:rPr lang="en-US"/>
              <a:pPr/>
              <a:t>4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Time	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4114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running time of an algorithm varies with the input and typically grows with the input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Average case difficult to determine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 focus on the worst case running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Easier to analyze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Crucial to applications such as games, finance and robotics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724400" y="1676400"/>
          <a:ext cx="39433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3943401" imgH="4200660" progId="MSGraph.Chart.8">
                  <p:embed followColorScheme="full"/>
                </p:oleObj>
              </mc:Choice>
              <mc:Fallback>
                <p:oleObj name="Chart" r:id="rId3" imgW="3943401" imgH="42006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3943350" cy="420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E67A0-7348-4914-804E-4E804D0F6252}" type="slidenum">
              <a:rPr lang="en-US"/>
              <a:pPr/>
              <a:t>5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Studies</a:t>
            </a:r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9624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Write a program implementing the algorithm</a:t>
            </a:r>
          </a:p>
          <a:p>
            <a:pPr eaLnBrk="1" hangingPunct="1"/>
            <a:r>
              <a:rPr lang="en-US" sz="2400" smtClean="0"/>
              <a:t>Run the program with inputs of varying size and composition</a:t>
            </a:r>
          </a:p>
          <a:p>
            <a:pPr eaLnBrk="1" hangingPunct="1"/>
            <a:r>
              <a:rPr lang="en-US" sz="2400" smtClean="0"/>
              <a:t>Use “system clock” to get an accurate measure of the actual running time</a:t>
            </a:r>
          </a:p>
          <a:p>
            <a:pPr eaLnBrk="1" hangingPunct="1"/>
            <a:r>
              <a:rPr lang="en-US" sz="2400" smtClean="0"/>
              <a:t>Plot the results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510088" y="1752600"/>
          <a:ext cx="442912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3" imgW="4429100" imgH="4648320" progId="MSGraph.Chart.8">
                  <p:embed followColorScheme="full"/>
                </p:oleObj>
              </mc:Choice>
              <mc:Fallback>
                <p:oleObj name="Chart" r:id="rId3" imgW="4429100" imgH="464832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1752600"/>
                        <a:ext cx="4429125" cy="464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Experiments?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3202B-2E58-4539-896B-A4ABC7155710}" type="slidenum">
              <a:rPr lang="en-US"/>
              <a:pPr/>
              <a:t>6</a:t>
            </a:fld>
            <a:endParaRPr lang="en-US"/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827088" y="3860800"/>
            <a:ext cx="2016125" cy="2016125"/>
          </a:xfrm>
          <a:prstGeom prst="flowChartMagneticDisk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CA" dirty="0"/>
              <a:t>Existing </a:t>
            </a:r>
            <a:br>
              <a:rPr lang="en-CA" dirty="0"/>
            </a:br>
            <a:r>
              <a:rPr lang="en-CA" dirty="0"/>
              <a:t>Tables</a:t>
            </a:r>
          </a:p>
        </p:txBody>
      </p:sp>
      <p:sp>
        <p:nvSpPr>
          <p:cNvPr id="10" name="Flowchart: Magnetic Disk 9"/>
          <p:cNvSpPr/>
          <p:nvPr/>
        </p:nvSpPr>
        <p:spPr bwMode="auto">
          <a:xfrm>
            <a:off x="971550" y="1916113"/>
            <a:ext cx="863600" cy="792162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CA" sz="1100" dirty="0"/>
              <a:t>New Tables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132138" y="2636838"/>
          <a:ext cx="4896544" cy="217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20080"/>
                <a:gridCol w="684076"/>
                <a:gridCol w="540060"/>
                <a:gridCol w="540060"/>
                <a:gridCol w="540060"/>
                <a:gridCol w="540060"/>
                <a:gridCol w="540060"/>
              </a:tblGrid>
              <a:tr h="435203">
                <a:tc>
                  <a:txBody>
                    <a:bodyPr/>
                    <a:lstStyle/>
                    <a:p>
                      <a:r>
                        <a:rPr lang="en-CA" dirty="0" smtClean="0"/>
                        <a:t>D1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…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M1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M2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…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Mr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20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20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20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520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75" name="TextBox 11"/>
          <p:cNvSpPr txBox="1">
            <a:spLocks noChangeArrowheads="1"/>
          </p:cNvSpPr>
          <p:nvPr/>
        </p:nvSpPr>
        <p:spPr bwMode="auto">
          <a:xfrm>
            <a:off x="2843213" y="1700213"/>
            <a:ext cx="475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Example: Updating an OLAP Cube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021CA-2D13-4598-B056-5C196FE99D2E}" type="slidenum">
              <a:rPr lang="en-US"/>
              <a:pPr/>
              <a:t>7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Experiments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 is necessary to implement the algorithm, which may be difficult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Results may not be indicative of the running time on other inputs not included in the experiment.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order to compare two algorithms, the same hardware and software environments must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44EFF2-EA7E-48BB-8CB1-10DA30C73088}" type="slidenum">
              <a:rPr lang="en-US"/>
              <a:pPr/>
              <a:t>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Analysis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a high-level description of the algorithm instead of an implementation</a:t>
            </a:r>
          </a:p>
          <a:p>
            <a:pPr eaLnBrk="1" hangingPunct="1"/>
            <a:r>
              <a:rPr lang="en-US" smtClean="0"/>
              <a:t>Takes into account all possible inputs</a:t>
            </a:r>
          </a:p>
          <a:p>
            <a:pPr eaLnBrk="1" hangingPunct="1"/>
            <a:r>
              <a:rPr lang="en-US" smtClean="0"/>
              <a:t>Allows us to evaluate the speed of an algorithm independent of the hardware/software environment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A back of the envelope calculation!!!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267E1-FB8E-442F-850A-5077007847A4}" type="slidenum">
              <a:rPr lang="en-US"/>
              <a:pPr/>
              <a:t>9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idea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32288"/>
          </a:xfrm>
        </p:spPr>
        <p:txBody>
          <a:bodyPr/>
          <a:lstStyle/>
          <a:p>
            <a:pPr eaLnBrk="1" hangingPunct="1"/>
            <a:r>
              <a:rPr lang="en-US" sz="2800" smtClean="0"/>
              <a:t>Write down an algorithm</a:t>
            </a:r>
          </a:p>
          <a:p>
            <a:pPr lvl="1" eaLnBrk="1" hangingPunct="1"/>
            <a:r>
              <a:rPr lang="en-US" sz="2400" smtClean="0"/>
              <a:t>Using Pseudocode</a:t>
            </a:r>
          </a:p>
          <a:p>
            <a:pPr lvl="1" eaLnBrk="1" hangingPunct="1"/>
            <a:r>
              <a:rPr lang="en-US" sz="2400" smtClean="0"/>
              <a:t>In terms of a set of primitive operations</a:t>
            </a:r>
          </a:p>
          <a:p>
            <a:pPr eaLnBrk="1" hangingPunct="1"/>
            <a:r>
              <a:rPr lang="en-US" sz="2800" smtClean="0"/>
              <a:t>Count the # of steps</a:t>
            </a:r>
          </a:p>
          <a:p>
            <a:pPr lvl="1" eaLnBrk="1" hangingPunct="1"/>
            <a:r>
              <a:rPr lang="en-US" sz="2400" smtClean="0"/>
              <a:t>In terms of primitive operations</a:t>
            </a:r>
          </a:p>
          <a:p>
            <a:pPr lvl="1" eaLnBrk="1" hangingPunct="1"/>
            <a:r>
              <a:rPr lang="en-US" sz="2400" smtClean="0"/>
              <a:t>Considering worst case input</a:t>
            </a:r>
          </a:p>
          <a:p>
            <a:pPr eaLnBrk="1" hangingPunct="1"/>
            <a:r>
              <a:rPr lang="en-US" sz="2800" smtClean="0"/>
              <a:t>Bound or “estimate” the running time</a:t>
            </a:r>
          </a:p>
          <a:p>
            <a:pPr lvl="1" eaLnBrk="1" hangingPunct="1"/>
            <a:r>
              <a:rPr lang="en-US" sz="2400" smtClean="0"/>
              <a:t>Ignore constant factors</a:t>
            </a:r>
          </a:p>
          <a:p>
            <a:pPr lvl="1" eaLnBrk="1" hangingPunct="1"/>
            <a:r>
              <a:rPr lang="en-US" sz="2400" smtClean="0"/>
              <a:t>Bound fundamental running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1181</TotalTime>
  <Words>977</Words>
  <Application>Microsoft Office PowerPoint</Application>
  <PresentationFormat>On-screen Show (4:3)</PresentationFormat>
  <Paragraphs>200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Symbol</vt:lpstr>
      <vt:lpstr>Tahoma</vt:lpstr>
      <vt:lpstr>Times</vt:lpstr>
      <vt:lpstr>Times New Roman</vt:lpstr>
      <vt:lpstr>Wingdings</vt:lpstr>
      <vt:lpstr>Blueprint</vt:lpstr>
      <vt:lpstr>Chart</vt:lpstr>
      <vt:lpstr>Analysis of Performance</vt:lpstr>
      <vt:lpstr>Talking about Performance</vt:lpstr>
      <vt:lpstr>How would you compare?</vt:lpstr>
      <vt:lpstr>Running Time </vt:lpstr>
      <vt:lpstr>Experimental Studies</vt:lpstr>
      <vt:lpstr>What Experiments?</vt:lpstr>
      <vt:lpstr>Limitations of Experiments</vt:lpstr>
      <vt:lpstr>Asymptotic Analysis</vt:lpstr>
      <vt:lpstr>The idea</vt:lpstr>
      <vt:lpstr>Primitive Operations</vt:lpstr>
      <vt:lpstr>Counting Primitive Operations</vt:lpstr>
      <vt:lpstr>Estimating Running Time</vt:lpstr>
      <vt:lpstr>Growth Rate of Running Time</vt:lpstr>
      <vt:lpstr>Which growth rate is best?</vt:lpstr>
      <vt:lpstr>Growth Rates</vt:lpstr>
      <vt:lpstr>Constant Factors</vt:lpstr>
      <vt:lpstr>Big-Oh Notation</vt:lpstr>
      <vt:lpstr>f(n) is O(g(n)) iff         f(n)  cg(n)  for n  n0</vt:lpstr>
      <vt:lpstr>Big-Oh Notation (cont.)</vt:lpstr>
      <vt:lpstr>Big-Oh and Growth Rate</vt:lpstr>
      <vt:lpstr>Questions</vt:lpstr>
      <vt:lpstr>Classes of Functions</vt:lpstr>
      <vt:lpstr>Big-Oh Rules</vt:lpstr>
      <vt:lpstr>Asymptotic Algorithm Analysis</vt:lpstr>
      <vt:lpstr>Rank From Fast to Slow…</vt:lpstr>
    </vt:vector>
  </TitlesOfParts>
  <Company>Brown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Analysis of Algorithms</dc:title>
  <cp:lastModifiedBy>Admin</cp:lastModifiedBy>
  <cp:revision>133</cp:revision>
  <dcterms:created xsi:type="dcterms:W3CDTF">2002-01-21T02:22:10Z</dcterms:created>
  <dcterms:modified xsi:type="dcterms:W3CDTF">2014-01-15T15:58:34Z</dcterms:modified>
</cp:coreProperties>
</file>