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7" r:id="rId1"/>
  </p:sldMasterIdLst>
  <p:notesMasterIdLst>
    <p:notesMasterId r:id="rId41"/>
  </p:notesMasterIdLst>
  <p:handoutMasterIdLst>
    <p:handoutMasterId r:id="rId42"/>
  </p:handoutMasterIdLst>
  <p:sldIdLst>
    <p:sldId id="256" r:id="rId2"/>
    <p:sldId id="343" r:id="rId3"/>
    <p:sldId id="298" r:id="rId4"/>
    <p:sldId id="303" r:id="rId5"/>
    <p:sldId id="304" r:id="rId6"/>
    <p:sldId id="305" r:id="rId7"/>
    <p:sldId id="301" r:id="rId8"/>
    <p:sldId id="308" r:id="rId9"/>
    <p:sldId id="307" r:id="rId10"/>
    <p:sldId id="309" r:id="rId11"/>
    <p:sldId id="349" r:id="rId12"/>
    <p:sldId id="375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3" r:id="rId21"/>
    <p:sldId id="381" r:id="rId22"/>
    <p:sldId id="364" r:id="rId23"/>
    <p:sldId id="386" r:id="rId24"/>
    <p:sldId id="380" r:id="rId25"/>
    <p:sldId id="377" r:id="rId26"/>
    <p:sldId id="300" r:id="rId27"/>
    <p:sldId id="294" r:id="rId28"/>
    <p:sldId id="352" r:id="rId29"/>
    <p:sldId id="378" r:id="rId30"/>
    <p:sldId id="379" r:id="rId31"/>
    <p:sldId id="382" r:id="rId32"/>
    <p:sldId id="384" r:id="rId33"/>
    <p:sldId id="385" r:id="rId34"/>
    <p:sldId id="311" r:id="rId35"/>
    <p:sldId id="370" r:id="rId36"/>
    <p:sldId id="371" r:id="rId37"/>
    <p:sldId id="372" r:id="rId38"/>
    <p:sldId id="383" r:id="rId39"/>
    <p:sldId id="353" r:id="rId40"/>
  </p:sldIdLst>
  <p:sldSz cx="9144000" cy="6858000" type="screen4x3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7" autoAdjust="0"/>
    <p:restoredTop sz="84931" autoAdjust="0"/>
  </p:normalViewPr>
  <p:slideViewPr>
    <p:cSldViewPr>
      <p:cViewPr varScale="1">
        <p:scale>
          <a:sx n="101" d="100"/>
          <a:sy n="101" d="100"/>
        </p:scale>
        <p:origin x="108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smtClean="0"/>
            </a:lvl1pPr>
          </a:lstStyle>
          <a:p>
            <a:pPr>
              <a:defRPr/>
            </a:pPr>
            <a:fld id="{1BFBCD22-F647-454E-8D3A-710936B8D72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862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C5DFBC3-2F10-4715-883D-A710CE78C0C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004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C5B2E-1888-4968-BD8D-1363FD317D5C}" type="slidenum">
              <a:rPr lang="en-CA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2624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FFAA5-5FCC-42CB-AB97-4F3B1952FFE0}" type="slidenum">
              <a:rPr lang="en-CA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362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F061D-9B17-4B4F-8372-ED3A43BF0B59}" type="slidenum">
              <a:rPr lang="en-CA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6712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DA7274E3-CE83-4BEE-8F7F-791B89F5E774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5718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C834D048-5B9B-4240-9874-BC3D815D1A62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8846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EC5BE537-3E87-4583-B5DE-BED564C8F7E6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1358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AF623507-AA34-4FB3-8AC9-255CA15F7627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2789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F0406AF6-0873-486F-ABB4-FBD070FB1978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1141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0F0D4D84-A6F1-43A0-B8C6-84584B82B678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4968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2A5FCEF9-5511-41C1-AEC9-A39041762C75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8607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456AB18B-32D0-4EAE-AD9C-FB03FA1855F6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566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F061D-9B17-4B4F-8372-ED3A43BF0B59}" type="slidenum">
              <a:rPr lang="en-CA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5087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DBEF15EB-C537-46C0-8A1F-FCC40FE14A8F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1898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196200AE-246A-487C-8CA0-61316B36BDFE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1096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F061D-9B17-4B4F-8372-ED3A43BF0B59}" type="slidenum">
              <a:rPr lang="en-CA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227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7A549-CF9E-444B-885A-85FED6A75148}" type="slidenum">
              <a:rPr lang="en-CA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603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6C92C-0374-4FEC-9ABA-2183C67DF5DD}" type="slidenum">
              <a:rPr lang="en-CA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98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7F11DB9D-676A-4D04-901C-64E595EB1068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982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66AACB2E-DF54-4F15-8DAF-2DD370A99D43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4063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5005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AC7BC286-F530-4B42-9BCC-064FD9F6006B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1512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9DBE6-A361-41CE-8843-DDF93E5F084B}" type="slidenum">
              <a:rPr lang="en-CA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302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0ECCF3C3-C289-4AF7-8022-5CCB3BF9DF6F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637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06278-7490-4262-B48F-9581B84E2315}" type="slidenum">
              <a:rPr lang="en-CA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5176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C735C0C9-2EF2-4263-9F7E-CFD4D953AC1A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9222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203BE79E-DD88-4F2C-AA5B-83E92BC05398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6025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1034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3F727-48C1-45E2-8976-754586ADC396}" type="slidenum">
              <a:rPr lang="en-CA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36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5564E-C06A-4B67-94A8-19600A07F68D}" type="slidenum">
              <a:rPr lang="en-CA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59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A9849D-70A4-436D-A176-CD8A155F8389}" type="slidenum">
              <a:rPr lang="en-CA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63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C04D2-22CD-47AD-A4EC-117FC4D7AE27}" type="slidenum">
              <a:rPr lang="en-CA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84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CAF57-EFB7-4539-8D2E-933A2A35E111}" type="slidenum">
              <a:rPr lang="en-CA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5357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6CF47-7BE8-411D-B154-7F8C48E22EC0}" type="slidenum">
              <a:rPr lang="en-CA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2465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7BE99-8DCA-454A-9B3D-13D3AC8F8A4A}" type="slidenum">
              <a:rPr lang="en-CA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333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45C7F-F6C0-40A4-9D18-725A9F10B6CE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02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DBE3B-CD2D-407A-85B3-B64816168A7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39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CDA2-239D-41BB-ADD7-B68F97B43B8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4938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Rau-Chaplin, 2002</a:t>
            </a:r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7CE56-77BA-444F-97A9-E382C7CD35D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00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3DDF3-E24B-4058-8534-DD8FAE5EEE87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080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0D3D5-CEB1-4B69-9FF6-5D48F8FDF7A1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03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71A0F-A188-4ABE-A2E6-8B988922A9B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71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EE2F96-8F29-4BDC-AD62-4C7C4B4820E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85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76DFC-FDCC-4D46-80C6-3A574A7DC34A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2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DAD45-AB34-4E54-BF44-06417895B7C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745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13FC6-A4B4-4EEC-9F35-449E6CBBE3A2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597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F4DCC9-F3E6-4DC2-82EE-0C7EC17F012F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973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CA" smtClean="0"/>
              <a:t>Rau-Chaplin, 2002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F86D1E-B08E-4D89-AC5C-FD48F563590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559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en.wikipedia.org/wiki/Intel_Tick-Toc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ega-" TargetMode="External"/><Relationship Id="rId3" Type="http://schemas.openxmlformats.org/officeDocument/2006/relationships/hyperlink" Target="http://en.wikipedia.org/wiki/Zetta-" TargetMode="External"/><Relationship Id="rId7" Type="http://schemas.openxmlformats.org/officeDocument/2006/relationships/hyperlink" Target="http://en.wikipedia.org/wiki/Giga-" TargetMode="External"/><Relationship Id="rId2" Type="http://schemas.openxmlformats.org/officeDocument/2006/relationships/hyperlink" Target="http://en.wikipedia.org/wiki/Yotta-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Tera-" TargetMode="External"/><Relationship Id="rId5" Type="http://schemas.openxmlformats.org/officeDocument/2006/relationships/hyperlink" Target="http://en.wikipedia.org/wiki/Peta-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://en.wikipedia.org/wiki/Exa-" TargetMode="External"/><Relationship Id="rId9" Type="http://schemas.openxmlformats.org/officeDocument/2006/relationships/hyperlink" Target="http://en.wikipedia.org/wiki/Kilo-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500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.top500.org/static/lists/2013/06/TOP500_201306_Poster.pdf" TargetMode="External"/><Relationship Id="rId4" Type="http://schemas.openxmlformats.org/officeDocument/2006/relationships/hyperlink" Target="http://www.top500.org/statistics/list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../Readings/exascale_subcommittee_report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Architectures &amp; Performance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7) Clusters</a:t>
            </a:r>
            <a:endParaRPr lang="en-CA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5867400" y="2017713"/>
            <a:ext cx="3124200" cy="4154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Distributed Memory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Typical commodity multiprocessors/Networks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Beowulf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Message passing</a:t>
            </a:r>
            <a:endParaRPr lang="en-CA" sz="2800" smtClean="0"/>
          </a:p>
        </p:txBody>
      </p:sp>
      <p:pic>
        <p:nvPicPr>
          <p:cNvPr id="34820" name="Picture 4" descr="C:\Documents and Settings\administrator\My Documents\public_html\teaching\CSci6702\Introduction\Cluster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57150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8) Clouds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17762" name="Picture 2" descr="http://farm3.static.flickr.com/2642/3846510593_8ebf9203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3810000" cy="2867025"/>
          </a:xfrm>
          <a:prstGeom prst="rect">
            <a:avLst/>
          </a:prstGeom>
          <a:noFill/>
        </p:spPr>
      </p:pic>
      <p:pic>
        <p:nvPicPr>
          <p:cNvPr id="117764" name="Picture 4" descr="http://www.bitwizwebdesign.com/Bit-Wizards/media/Blogs/Vincent_Mayfield/2011/March/cloud_computing_taxono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73016"/>
            <a:ext cx="4176464" cy="3132349"/>
          </a:xfrm>
          <a:prstGeom prst="rect">
            <a:avLst/>
          </a:prstGeom>
          <a:noFill/>
        </p:spPr>
      </p:pic>
      <p:pic>
        <p:nvPicPr>
          <p:cNvPr id="117766" name="Picture 6" descr="http://www.murphyandcompany.ca/wp-content/uploads/2011/05/Server-fa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48680"/>
            <a:ext cx="3888433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  <a:endParaRPr lang="en-CA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Architectural Approaches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Processor Architectures</a:t>
            </a:r>
          </a:p>
          <a:p>
            <a:pPr eaLnBrk="1" hangingPunct="1"/>
            <a:r>
              <a:rPr lang="en-US" dirty="0" smtClean="0"/>
              <a:t>Current Trends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92656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" y="193320"/>
            <a:ext cx="9142560" cy="657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828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" y="358921"/>
            <a:ext cx="9142560" cy="624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56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6040"/>
            <a:ext cx="9142560" cy="42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713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001"/>
            <a:ext cx="9142560" cy="44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436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" y="432360"/>
            <a:ext cx="9142560" cy="612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655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" y="328681"/>
            <a:ext cx="9142560" cy="630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81" y="3732840"/>
            <a:ext cx="3015360" cy="248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165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" y="767881"/>
            <a:ext cx="9142560" cy="54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96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</a:t>
            </a:r>
            <a:endParaRPr lang="en-CA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hlink"/>
                </a:solidFill>
              </a:rPr>
              <a:t>Architectural Approaches</a:t>
            </a:r>
          </a:p>
          <a:p>
            <a:pPr eaLnBrk="1" hangingPunct="1"/>
            <a:r>
              <a:rPr lang="en-US" dirty="0" smtClean="0"/>
              <a:t>Processor Architectures</a:t>
            </a:r>
          </a:p>
          <a:p>
            <a:pPr eaLnBrk="1" hangingPunct="1"/>
            <a:r>
              <a:rPr lang="en-US" dirty="0" smtClean="0"/>
              <a:t>Current Trends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CA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09121" y="253801"/>
            <a:ext cx="7489440" cy="712800"/>
          </a:xfrm>
        </p:spPr>
        <p:txBody>
          <a:bodyPr vert="horz" wrap="square" lIns="81964" tIns="40166" rIns="81964" bIns="40166" numCol="1" anchor="b" anchorCtr="0" compatLnSpc="1">
            <a:prstTxWarp prst="textNoShape">
              <a:avLst/>
            </a:prstTxWarp>
          </a:bodyPr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>
                <a:solidFill>
                  <a:srgbClr val="000080"/>
                </a:solidFill>
              </a:rPr>
              <a:t>SUN UltraSPARC T1/T2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>
          <a:xfrm>
            <a:off x="5637601" y="1294921"/>
            <a:ext cx="2666880" cy="4800960"/>
          </a:xfrm>
        </p:spPr>
        <p:txBody>
          <a:bodyPr vert="horz" wrap="square" lIns="81964" tIns="40166" rIns="81964" bIns="40166" numCol="1" anchor="t" anchorCtr="0" compatLnSpc="1">
            <a:prstTxWarp prst="textNoShape">
              <a:avLst/>
            </a:prstTxWarp>
          </a:bodyPr>
          <a:lstStyle/>
          <a:p>
            <a:pPr marL="306725" indent="-306725" eaLnBrk="1">
              <a:spcBef>
                <a:spcPts val="544"/>
              </a:spcBef>
              <a:buFont typeface="Times New Roman" panose="02020603050405020304" pitchFamily="18" charset="0"/>
              <a:buChar char="•"/>
              <a:tabLst>
                <a:tab pos="306725" algn="l"/>
                <a:tab pos="408966" algn="l"/>
                <a:tab pos="823692" algn="l"/>
                <a:tab pos="1238418" algn="l"/>
                <a:tab pos="1653144" algn="l"/>
                <a:tab pos="2067871" algn="l"/>
                <a:tab pos="2482597" algn="l"/>
                <a:tab pos="2897323" algn="l"/>
                <a:tab pos="3312049" algn="l"/>
                <a:tab pos="3726775" algn="l"/>
                <a:tab pos="4141501" algn="l"/>
                <a:tab pos="4556227" algn="l"/>
                <a:tab pos="4970953" algn="l"/>
                <a:tab pos="5385679" algn="l"/>
                <a:tab pos="5800406" algn="l"/>
                <a:tab pos="6215132" algn="l"/>
                <a:tab pos="6629858" algn="l"/>
                <a:tab pos="7044584" algn="l"/>
                <a:tab pos="7459310" algn="l"/>
                <a:tab pos="7874036" algn="l"/>
                <a:tab pos="8288762" algn="l"/>
              </a:tabLst>
            </a:pPr>
            <a:r>
              <a:rPr lang="en-US" smtClean="0"/>
              <a:t>8 cores</a:t>
            </a:r>
          </a:p>
          <a:p>
            <a:pPr marL="306725" indent="-306725" eaLnBrk="1">
              <a:spcBef>
                <a:spcPts val="544"/>
              </a:spcBef>
              <a:buFont typeface="Times New Roman" panose="02020603050405020304" pitchFamily="18" charset="0"/>
              <a:buChar char="•"/>
              <a:tabLst>
                <a:tab pos="306725" algn="l"/>
                <a:tab pos="408966" algn="l"/>
                <a:tab pos="823692" algn="l"/>
                <a:tab pos="1238418" algn="l"/>
                <a:tab pos="1653144" algn="l"/>
                <a:tab pos="2067871" algn="l"/>
                <a:tab pos="2482597" algn="l"/>
                <a:tab pos="2897323" algn="l"/>
                <a:tab pos="3312049" algn="l"/>
                <a:tab pos="3726775" algn="l"/>
                <a:tab pos="4141501" algn="l"/>
                <a:tab pos="4556227" algn="l"/>
                <a:tab pos="4970953" algn="l"/>
                <a:tab pos="5385679" algn="l"/>
                <a:tab pos="5800406" algn="l"/>
                <a:tab pos="6215132" algn="l"/>
                <a:tab pos="6629858" algn="l"/>
                <a:tab pos="7044584" algn="l"/>
                <a:tab pos="7459310" algn="l"/>
                <a:tab pos="7874036" algn="l"/>
                <a:tab pos="8288762" algn="l"/>
              </a:tabLst>
            </a:pPr>
            <a:r>
              <a:rPr lang="en-US" smtClean="0"/>
              <a:t>4/8 hardware supported threads per core</a:t>
            </a:r>
          </a:p>
          <a:p>
            <a:pPr marL="306725" indent="-306725" eaLnBrk="1">
              <a:spcBef>
                <a:spcPts val="544"/>
              </a:spcBef>
              <a:buFont typeface="Times New Roman" panose="02020603050405020304" pitchFamily="18" charset="0"/>
              <a:buChar char="•"/>
              <a:tabLst>
                <a:tab pos="306725" algn="l"/>
                <a:tab pos="408966" algn="l"/>
                <a:tab pos="823692" algn="l"/>
                <a:tab pos="1238418" algn="l"/>
                <a:tab pos="1653144" algn="l"/>
                <a:tab pos="2067871" algn="l"/>
                <a:tab pos="2482597" algn="l"/>
                <a:tab pos="2897323" algn="l"/>
                <a:tab pos="3312049" algn="l"/>
                <a:tab pos="3726775" algn="l"/>
                <a:tab pos="4141501" algn="l"/>
                <a:tab pos="4556227" algn="l"/>
                <a:tab pos="4970953" algn="l"/>
                <a:tab pos="5385679" algn="l"/>
                <a:tab pos="5800406" algn="l"/>
                <a:tab pos="6215132" algn="l"/>
                <a:tab pos="6629858" algn="l"/>
                <a:tab pos="7044584" algn="l"/>
                <a:tab pos="7459310" algn="l"/>
                <a:tab pos="7874036" algn="l"/>
                <a:tab pos="8288762" algn="l"/>
              </a:tabLst>
            </a:pPr>
            <a:r>
              <a:rPr lang="en-US" smtClean="0"/>
              <a:t>32/64 hardware supported threads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81" y="1447561"/>
            <a:ext cx="4285440" cy="39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839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09121" y="253801"/>
            <a:ext cx="7489440" cy="712800"/>
          </a:xfrm>
        </p:spPr>
        <p:txBody>
          <a:bodyPr vert="horz" wrap="square" lIns="81964" tIns="40166" rIns="81964" bIns="40166" numCol="1" anchor="b" anchorCtr="0" compatLnSpc="1">
            <a:prstTxWarp prst="textNoShape">
              <a:avLst/>
            </a:prstTxWarp>
          </a:bodyPr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>
                <a:solidFill>
                  <a:srgbClr val="000080"/>
                </a:solidFill>
              </a:rPr>
              <a:t>SUN UltraSPARC T1/T2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61" y="1127881"/>
            <a:ext cx="4495680" cy="46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891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" y="675721"/>
            <a:ext cx="9142560" cy="561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05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0627"/>
            <a:ext cx="7886700" cy="687610"/>
          </a:xfrm>
        </p:spPr>
        <p:txBody>
          <a:bodyPr>
            <a:noAutofit/>
          </a:bodyPr>
          <a:lstStyle/>
          <a:p>
            <a:r>
              <a:rPr lang="en-US" sz="5400" dirty="0" smtClean="0"/>
              <a:t>Intel: </a:t>
            </a:r>
            <a:r>
              <a:rPr lang="en-US" sz="5400" dirty="0" smtClean="0"/>
              <a:t>“</a:t>
            </a:r>
            <a:r>
              <a:rPr lang="en-US" sz="5400" dirty="0" err="1" smtClean="0"/>
              <a:t>Haswell</a:t>
            </a:r>
            <a:r>
              <a:rPr lang="en-US" sz="5400" dirty="0" smtClean="0"/>
              <a:t>-EP” </a:t>
            </a:r>
            <a:r>
              <a:rPr lang="en-US" sz="5400" dirty="0"/>
              <a:t>(22 nm) Efficient Performance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77" y="1412776"/>
            <a:ext cx="8703568" cy="5041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Xeon as of 2015</a:t>
            </a:r>
          </a:p>
          <a:p>
            <a:r>
              <a:rPr lang="en-US" sz="2800" dirty="0"/>
              <a:t>Xeon E5-16xx v3 (uniprocessor</a:t>
            </a:r>
            <a:r>
              <a:rPr lang="en-US" sz="2800" dirty="0" smtClean="0"/>
              <a:t>): Cores 4-14</a:t>
            </a:r>
            <a:endParaRPr lang="en-US" sz="2800" dirty="0"/>
          </a:p>
          <a:p>
            <a:r>
              <a:rPr lang="en-US" sz="2800" dirty="0"/>
              <a:t>Xeon E5-26xx v3 (dual-processor</a:t>
            </a:r>
            <a:r>
              <a:rPr lang="en-US" sz="2800" dirty="0" smtClean="0"/>
              <a:t>): Cores 4-18</a:t>
            </a:r>
            <a:endParaRPr lang="en-US" sz="2800" dirty="0"/>
          </a:p>
          <a:p>
            <a:r>
              <a:rPr lang="en-US" sz="2800" dirty="0"/>
              <a:t>Xeon E5-46xx v3 (quad-processor</a:t>
            </a:r>
            <a:r>
              <a:rPr lang="en-US" sz="2800" dirty="0" smtClean="0"/>
              <a:t>): Core 6-18</a:t>
            </a:r>
            <a:endParaRPr lang="en-US" sz="2800" dirty="0"/>
          </a:p>
          <a:p>
            <a:endParaRPr lang="en-US" sz="2800" dirty="0" smtClean="0"/>
          </a:p>
        </p:txBody>
      </p:sp>
      <p:pic>
        <p:nvPicPr>
          <p:cNvPr id="4" name="Picture 2" descr="http://media.bestofmicro.com/3/D/452425/gallery/Intel-Xeon-E5-2600-V3-Grantley-Platform_w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85964"/>
            <a:ext cx="4807446" cy="32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32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Autofit/>
          </a:bodyPr>
          <a:lstStyle/>
          <a:p>
            <a:r>
              <a:rPr lang="en-US" sz="5400" dirty="0" smtClean="0"/>
              <a:t>Intel: Tick-Tock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703568" cy="54726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Processor development model adopted in 2007</a:t>
            </a:r>
          </a:p>
          <a:p>
            <a:r>
              <a:rPr lang="en-US" sz="2800" dirty="0" smtClean="0"/>
              <a:t>Repeat</a:t>
            </a:r>
          </a:p>
          <a:p>
            <a:pPr lvl="1"/>
            <a:r>
              <a:rPr lang="en-US" sz="2400" dirty="0" smtClean="0"/>
              <a:t>Tick: Shrink die</a:t>
            </a:r>
          </a:p>
          <a:p>
            <a:pPr lvl="1"/>
            <a:r>
              <a:rPr lang="en-US" sz="2400" dirty="0" smtClean="0"/>
              <a:t>Tock: New Microarchitecture</a:t>
            </a:r>
          </a:p>
          <a:p>
            <a:r>
              <a:rPr lang="en-US" sz="2800" dirty="0" smtClean="0"/>
              <a:t>History: </a:t>
            </a:r>
            <a:r>
              <a:rPr lang="en-US" sz="2800" dirty="0" smtClean="0">
                <a:hlinkClick r:id="rId2"/>
              </a:rPr>
              <a:t>See Wikipedia</a:t>
            </a:r>
            <a:endParaRPr lang="en-US" sz="2800" dirty="0"/>
          </a:p>
        </p:txBody>
      </p:sp>
      <p:pic>
        <p:nvPicPr>
          <p:cNvPr id="1026" name="Picture 2" descr="http://www.intel.com/content/dam/www/public/us/en/images/diagrams/ticktock_infographic_web.jpg.rendition.cq5dam.thumbnail.640.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7" y="3573016"/>
            <a:ext cx="86544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97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</a:t>
            </a:r>
            <a:endParaRPr lang="en-CA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Architectural Approaches</a:t>
            </a:r>
          </a:p>
          <a:p>
            <a:pPr eaLnBrk="1" hangingPunct="1"/>
            <a:r>
              <a:rPr lang="en-US" dirty="0" smtClean="0"/>
              <a:t>Processor Architectures</a:t>
            </a:r>
          </a:p>
          <a:p>
            <a:pPr eaLnBrk="1" hangingPunct="1"/>
            <a:r>
              <a:rPr lang="en-US" b="1" dirty="0" smtClean="0">
                <a:solidFill>
                  <a:schemeClr val="hlink"/>
                </a:solidFill>
              </a:rPr>
              <a:t>Current </a:t>
            </a:r>
            <a:r>
              <a:rPr lang="en-US" b="1" dirty="0">
                <a:solidFill>
                  <a:schemeClr val="hlink"/>
                </a:solidFill>
              </a:rPr>
              <a:t>Trends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968271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Clusters</a:t>
            </a:r>
            <a:endParaRPr lang="en-CA" dirty="0" smtClean="0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2017712"/>
            <a:ext cx="4764088" cy="465164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Convergence towards generic parallel machine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Node = one or more </a:t>
            </a:r>
            <a:r>
              <a:rPr lang="en-US" sz="2800" dirty="0" err="1" smtClean="0"/>
              <a:t>procs</a:t>
            </a:r>
            <a:r>
              <a:rPr lang="en-US" sz="2800" dirty="0" smtClean="0"/>
              <a:t>., memory, Network assist.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Network = commodity, scalable, topology independent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Ride the technology curve!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But add accelerators at the node level</a:t>
            </a:r>
            <a:endParaRPr lang="en-CA" sz="2800" dirty="0" smtClean="0"/>
          </a:p>
        </p:txBody>
      </p:sp>
      <p:pic>
        <p:nvPicPr>
          <p:cNvPr id="36868" name="Picture 4" descr="C:\Documents and Settings\administrator\My Documents\public_html\teaching\CSci6702\Introduction\gener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406558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ages.anandtech.com/doci/6446/TeslaK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1296144" cy="1056098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 bwMode="auto">
          <a:xfrm>
            <a:off x="899592" y="3789040"/>
            <a:ext cx="0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Evolving Programming Models</a:t>
            </a:r>
            <a:endParaRPr lang="en-CA" dirty="0" smtClean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>
          <a:xfrm>
            <a:off x="323528" y="2017713"/>
            <a:ext cx="8631560" cy="4579639"/>
          </a:xfrm>
        </p:spPr>
        <p:txBody>
          <a:bodyPr/>
          <a:lstStyle/>
          <a:p>
            <a:r>
              <a:rPr lang="en-CA" dirty="0" err="1" smtClean="0"/>
              <a:t>Multicore</a:t>
            </a:r>
            <a:endParaRPr lang="en-CA" dirty="0" smtClean="0"/>
          </a:p>
          <a:p>
            <a:pPr lvl="1"/>
            <a:r>
              <a:rPr lang="en-CA" dirty="0" smtClean="0"/>
              <a:t>Directives (</a:t>
            </a:r>
            <a:r>
              <a:rPr lang="en-CA" dirty="0" err="1" smtClean="0"/>
              <a:t>eg</a:t>
            </a:r>
            <a:r>
              <a:rPr lang="en-CA" dirty="0" smtClean="0"/>
              <a:t> </a:t>
            </a:r>
            <a:r>
              <a:rPr lang="en-CA" dirty="0" err="1" smtClean="0"/>
              <a:t>OpenMP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Mixed models (</a:t>
            </a:r>
            <a:r>
              <a:rPr lang="en-CA" dirty="0" err="1" smtClean="0"/>
              <a:t>eg</a:t>
            </a:r>
            <a:r>
              <a:rPr lang="en-CA" dirty="0" smtClean="0"/>
              <a:t>. </a:t>
            </a:r>
            <a:r>
              <a:rPr lang="en-CA" dirty="0" err="1" smtClean="0"/>
              <a:t>Cilk</a:t>
            </a:r>
            <a:r>
              <a:rPr lang="en-CA" dirty="0" smtClean="0"/>
              <a:t>) </a:t>
            </a:r>
          </a:p>
          <a:p>
            <a:pPr lvl="1"/>
            <a:r>
              <a:rPr lang="en-CA" dirty="0" smtClean="0"/>
              <a:t>Libraries (</a:t>
            </a:r>
            <a:r>
              <a:rPr lang="en-CA" dirty="0" err="1" smtClean="0"/>
              <a:t>eg</a:t>
            </a:r>
            <a:r>
              <a:rPr lang="en-CA" dirty="0" smtClean="0"/>
              <a:t>. Intel TBB)</a:t>
            </a:r>
          </a:p>
          <a:p>
            <a:r>
              <a:rPr lang="en-CA" dirty="0" smtClean="0"/>
              <a:t>Cluster – Message passing (</a:t>
            </a:r>
            <a:r>
              <a:rPr lang="en-CA" dirty="0" err="1" smtClean="0"/>
              <a:t>eg</a:t>
            </a:r>
            <a:r>
              <a:rPr lang="en-CA" dirty="0" smtClean="0"/>
              <a:t>. MPI)</a:t>
            </a:r>
          </a:p>
          <a:p>
            <a:r>
              <a:rPr lang="en-CA" dirty="0" smtClean="0"/>
              <a:t>GPUs – CUDA, </a:t>
            </a:r>
            <a:r>
              <a:rPr lang="en-CA" dirty="0" err="1" smtClean="0"/>
              <a:t>OpenCL</a:t>
            </a:r>
            <a:r>
              <a:rPr lang="en-CA" dirty="0" smtClean="0"/>
              <a:t>, </a:t>
            </a:r>
            <a:r>
              <a:rPr lang="en-CA" dirty="0" err="1" smtClean="0"/>
              <a:t>OpenACC</a:t>
            </a:r>
            <a:endParaRPr lang="en-CA" dirty="0" smtClean="0"/>
          </a:p>
          <a:p>
            <a:r>
              <a:rPr lang="en-CA" dirty="0" smtClean="0"/>
              <a:t>Clouds – Message queues (</a:t>
            </a:r>
            <a:r>
              <a:rPr lang="en-CA" dirty="0" err="1" smtClean="0"/>
              <a:t>eg</a:t>
            </a:r>
            <a:r>
              <a:rPr lang="en-CA" dirty="0" smtClean="0"/>
              <a:t>. </a:t>
            </a:r>
            <a:r>
              <a:rPr lang="en-CA" dirty="0" err="1" smtClean="0"/>
              <a:t>ZeroMQ</a:t>
            </a:r>
            <a:r>
              <a:rPr lang="en-CA" dirty="0" smtClean="0"/>
              <a:t>)</a:t>
            </a:r>
          </a:p>
          <a:p>
            <a:r>
              <a:rPr lang="en-CA" dirty="0" smtClean="0"/>
              <a:t>Big Data Clusters - Map/Reduce &amp; </a:t>
            </a:r>
            <a:r>
              <a:rPr lang="en-CA" dirty="0" err="1" smtClean="0"/>
              <a:t>Hadoop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Accelerators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869160"/>
            <a:ext cx="3744416" cy="1872208"/>
          </a:xfrm>
        </p:spPr>
        <p:txBody>
          <a:bodyPr/>
          <a:lstStyle/>
          <a:p>
            <a:r>
              <a:rPr lang="en-CA" sz="1800" dirty="0" smtClean="0"/>
              <a:t>GPU</a:t>
            </a:r>
          </a:p>
          <a:p>
            <a:r>
              <a:rPr lang="en-CA" sz="1800" dirty="0" smtClean="0"/>
              <a:t>Thousands of simple cores</a:t>
            </a:r>
          </a:p>
          <a:p>
            <a:r>
              <a:rPr lang="en-CA" sz="1800" dirty="0" smtClean="0"/>
              <a:t>Mixed SIMD/MIMD</a:t>
            </a:r>
          </a:p>
          <a:p>
            <a:r>
              <a:rPr lang="en-CA" sz="1800" dirty="0" smtClean="0"/>
              <a:t>4 types of memory</a:t>
            </a:r>
          </a:p>
          <a:p>
            <a:r>
              <a:rPr lang="en-CA" sz="1800" dirty="0" smtClean="0"/>
              <a:t>Custom code</a:t>
            </a:r>
            <a:endParaRPr lang="en-CA" sz="1800" dirty="0"/>
          </a:p>
        </p:txBody>
      </p:sp>
      <p:pic>
        <p:nvPicPr>
          <p:cNvPr id="97282" name="Picture 2" descr="http://www.pgroup.com/images/insider/pgi-nvidia-tesla-block-di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727114" cy="2592288"/>
          </a:xfrm>
          <a:prstGeom prst="rect">
            <a:avLst/>
          </a:prstGeom>
          <a:noFill/>
        </p:spPr>
      </p:pic>
      <p:pic>
        <p:nvPicPr>
          <p:cNvPr id="97284" name="Picture 4" descr="http://www.intel.com/content/dam/www/public/us/en/images/illustrations/image_blockdiagram_640x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44824"/>
            <a:ext cx="3024336" cy="3024337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99584" y="4985792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CA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Intel Phi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CA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10’s of simple cores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CA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MIMD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CA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types of memory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CA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 code recompiled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609121" y="253801"/>
            <a:ext cx="7489440" cy="712800"/>
          </a:xfrm>
        </p:spPr>
        <p:txBody>
          <a:bodyPr vert="horz" wrap="square" lIns="81964" tIns="40166" rIns="81964" bIns="40166" numCol="1" anchor="b" anchorCtr="0" compatLnSpc="1">
            <a:prstTxWarp prst="textNoShape">
              <a:avLst/>
            </a:prstTxWarp>
          </a:bodyPr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/>
              <a:t>IBM Cell processor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81" y="1371241"/>
            <a:ext cx="5804640" cy="4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498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Architectures &amp; Parallelism</a:t>
            </a:r>
            <a:endParaRPr lang="en-CA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sz="2800" dirty="0" smtClean="0"/>
              <a:t>A long history – starts in the 50’s</a:t>
            </a:r>
          </a:p>
          <a:p>
            <a:pPr marL="609600" indent="-609600" eaLnBrk="1" hangingPunct="1"/>
            <a:r>
              <a:rPr lang="en-US" sz="2800" dirty="0" smtClean="0"/>
              <a:t>Approaches tried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Implicit parallelism – CPU Pipelining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Vector Processors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SIMD Machines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“Regular Architectures”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Shared Memory - UMA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Shared Memory - NUMA</a:t>
            </a:r>
          </a:p>
          <a:p>
            <a:pPr marL="990600" lvl="1" indent="-533400" eaLnBrk="1" hangingPunct="1">
              <a:buSzPct val="75000"/>
              <a:buFont typeface="Wingdings" pitchFamily="2" charset="2"/>
              <a:buAutoNum type="arabicPeriod"/>
            </a:pPr>
            <a:r>
              <a:rPr lang="en-US" sz="2400" dirty="0" smtClean="0"/>
              <a:t>Clusters</a:t>
            </a:r>
            <a:endParaRPr lang="en-CA" sz="2400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609121" y="253801"/>
            <a:ext cx="7489440" cy="712800"/>
          </a:xfrm>
        </p:spPr>
        <p:txBody>
          <a:bodyPr vert="horz" wrap="square" lIns="81964" tIns="40166" rIns="81964" bIns="40166" numCol="1" anchor="b" anchorCtr="0" compatLnSpc="1">
            <a:prstTxWarp prst="textNoShape">
              <a:avLst/>
            </a:prstTxWarp>
          </a:bodyPr>
          <a:lstStyle/>
          <a:p>
            <a:pPr eaLnBrk="1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mtClean="0"/>
              <a:t>IBM Cell processor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1" y="1294921"/>
            <a:ext cx="8229600" cy="480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088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" y="53641"/>
            <a:ext cx="9110880" cy="68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545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731017"/>
              </p:ext>
            </p:extLst>
          </p:nvPr>
        </p:nvGraphicFramePr>
        <p:xfrm>
          <a:off x="1835696" y="3212976"/>
          <a:ext cx="4680519" cy="2880360"/>
        </p:xfrm>
        <a:graphic>
          <a:graphicData uri="http://schemas.openxmlformats.org/drawingml/2006/table">
            <a:tbl>
              <a:tblPr/>
              <a:tblGrid>
                <a:gridCol w="1080120"/>
                <a:gridCol w="648072"/>
                <a:gridCol w="2952327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Name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 smtClean="0">
                          <a:effectLst/>
                        </a:rPr>
                        <a:t>When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2" tooltip="Yotta-"/>
                        </a:rPr>
                        <a:t>yotta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3" tooltip="Zetta-"/>
                        </a:rPr>
                        <a:t>zetta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4" tooltip="Exa-"/>
                        </a:rPr>
                        <a:t>exa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 smtClean="0">
                          <a:effectLst/>
                        </a:rPr>
                        <a:t>2020</a:t>
                      </a:r>
                      <a:r>
                        <a:rPr lang="en-US" baseline="0" dirty="0" smtClean="0">
                          <a:effectLst/>
                        </a:rPr>
                        <a:t> ???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5" tooltip="Peta-"/>
                        </a:rPr>
                        <a:t>peta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 smtClean="0">
                          <a:effectLst/>
                        </a:rPr>
                        <a:t>Today for the biggest parallel machines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6" tooltip="Tera-"/>
                        </a:rPr>
                        <a:t>tera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 smtClean="0">
                          <a:effectLst/>
                        </a:rPr>
                        <a:t>Today for a single multicore or accelerator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7" tooltip="Giga-"/>
                        </a:rPr>
                        <a:t>giga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8" tooltip="Mega-"/>
                        </a:rPr>
                        <a:t>mega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10</a:t>
                      </a:r>
                      <a:r>
                        <a:rPr lang="en-US" baseline="30000">
                          <a:effectLst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9" tooltip="Kilo-"/>
                        </a:rPr>
                        <a:t>kilo</a:t>
                      </a:r>
                      <a:r>
                        <a:rPr lang="en-US">
                          <a:effectLst/>
                        </a:rPr>
                        <a:t>FLOPS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10</a:t>
                      </a:r>
                      <a:r>
                        <a:rPr lang="en-US" baseline="30000" dirty="0">
                          <a:effectLst/>
                        </a:rPr>
                        <a:t>3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\text{FLOPS} = \text{cores} \times \text{clock} \times \frac{\text{FLOPs}}{\text{cycle}}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450831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FLOPS – Floating Point Operations Per 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40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7650"/>
          </a:xfrm>
        </p:spPr>
        <p:txBody>
          <a:bodyPr/>
          <a:lstStyle/>
          <a:p>
            <a:r>
              <a:rPr lang="en-US" dirty="0" err="1" smtClean="0"/>
              <a:t>Rmax</a:t>
            </a:r>
            <a:r>
              <a:rPr lang="en-US" dirty="0" smtClean="0"/>
              <a:t> vs </a:t>
            </a:r>
            <a:r>
              <a:rPr lang="en-US" dirty="0" err="1" smtClean="0"/>
              <a:t>Rpeak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rank supercomputers based on their performance using the LINPACK Benchmark. </a:t>
            </a:r>
            <a:endParaRPr lang="en-US" dirty="0" smtClean="0"/>
          </a:p>
          <a:p>
            <a:r>
              <a:rPr lang="en-US" dirty="0" err="1" smtClean="0"/>
              <a:t>Rmax</a:t>
            </a:r>
            <a:r>
              <a:rPr lang="en-US" dirty="0" smtClean="0"/>
              <a:t> </a:t>
            </a:r>
            <a:r>
              <a:rPr lang="en-US" dirty="0"/>
              <a:t>score </a:t>
            </a:r>
            <a:r>
              <a:rPr lang="en-US" dirty="0" smtClean="0"/>
              <a:t>= maximal </a:t>
            </a:r>
            <a:r>
              <a:rPr lang="en-US" dirty="0"/>
              <a:t>achieved </a:t>
            </a:r>
            <a:r>
              <a:rPr lang="en-US" dirty="0" smtClean="0"/>
              <a:t>performance</a:t>
            </a:r>
          </a:p>
          <a:p>
            <a:r>
              <a:rPr lang="en-US" dirty="0" err="1" smtClean="0"/>
              <a:t>Rpeak</a:t>
            </a:r>
            <a:r>
              <a:rPr lang="en-US" dirty="0" smtClean="0"/>
              <a:t> </a:t>
            </a:r>
            <a:r>
              <a:rPr lang="en-US" dirty="0"/>
              <a:t>score </a:t>
            </a:r>
            <a:r>
              <a:rPr lang="en-US" dirty="0" smtClean="0"/>
              <a:t>= theoretical </a:t>
            </a:r>
            <a:r>
              <a:rPr lang="en-US" dirty="0"/>
              <a:t>peak performance. 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25106"/>
              </p:ext>
            </p:extLst>
          </p:nvPr>
        </p:nvGraphicFramePr>
        <p:xfrm>
          <a:off x="661339" y="3501008"/>
          <a:ext cx="7886700" cy="2148840"/>
        </p:xfrm>
        <a:graphic>
          <a:graphicData uri="http://schemas.openxmlformats.org/drawingml/2006/table">
            <a:tbl>
              <a:tblPr/>
              <a:tblGrid>
                <a:gridCol w="2628900"/>
                <a:gridCol w="2628900"/>
                <a:gridCol w="262890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XSEDE </a:t>
                      </a:r>
                      <a:r>
                        <a:rPr lang="en-US" dirty="0" smtClean="0">
                          <a:effectLst/>
                        </a:rPr>
                        <a:t>system  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Rmax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Rpeak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Stampede (TACC)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5.17 petaFLOPS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8.52 petaFLOPS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Kraken (NICS)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961.9 teraFLOPS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1.17 petaFLOPS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Keeneland (Georgia Tech)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319.6 teraFLOPS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614.5 teraFLOPS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Gordon (SDSC)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285.8 teraFLOPS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336.1 teraFLOPS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Lonestar (TACC)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251.8 teraFLOPS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301.8 </a:t>
                      </a:r>
                      <a:r>
                        <a:rPr lang="en-US" dirty="0" err="1">
                          <a:effectLst/>
                        </a:rPr>
                        <a:t>teraFLOPS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133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Peak Performance</a:t>
            </a:r>
            <a:endParaRPr lang="en-CA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44036" name="Picture 4" descr="C:\Documents and Settings\administrator\My Documents\public_html\teaching\CSci6702\Introduction\PeakPerform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22475"/>
            <a:ext cx="7851775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1" y="464040"/>
            <a:ext cx="8942400" cy="606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331640" y="464040"/>
            <a:ext cx="2592288" cy="444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44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9801"/>
            <a:ext cx="9142560" cy="506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86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" y="479881"/>
            <a:ext cx="9142560" cy="60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35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500 Fastest Computers</a:t>
            </a:r>
          </a:p>
        </p:txBody>
      </p:sp>
      <p:sp>
        <p:nvSpPr>
          <p:cNvPr id="43011" name="Rectangle 6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Top 500: </a:t>
            </a:r>
            <a:br>
              <a:rPr lang="en-CA" dirty="0" smtClean="0"/>
            </a:br>
            <a:r>
              <a:rPr lang="en-CA" dirty="0" smtClean="0">
                <a:hlinkClick r:id="rId3"/>
              </a:rPr>
              <a:t>http://www.top500.org/</a:t>
            </a:r>
            <a:endParaRPr lang="en-CA" dirty="0" smtClean="0"/>
          </a:p>
          <a:p>
            <a:pPr eaLnBrk="1" hangingPunct="1"/>
            <a:r>
              <a:rPr lang="en-CA" dirty="0" smtClean="0"/>
              <a:t>Breakdowns</a:t>
            </a:r>
          </a:p>
          <a:p>
            <a:pPr lvl="1" eaLnBrk="1" hangingPunct="1"/>
            <a:r>
              <a:rPr lang="en-CA" dirty="0" smtClean="0">
                <a:hlinkClick r:id="rId4"/>
              </a:rPr>
              <a:t>http://www.top500.org/statistics/list/</a:t>
            </a:r>
            <a:endParaRPr lang="en-CA" dirty="0" smtClean="0"/>
          </a:p>
          <a:p>
            <a:pPr eaLnBrk="1" hangingPunct="1"/>
            <a:r>
              <a:rPr lang="en-CA" dirty="0" smtClean="0"/>
              <a:t>Poster : </a:t>
            </a:r>
            <a:r>
              <a:rPr lang="en-CA" dirty="0" smtClean="0">
                <a:hlinkClick r:id="rId5"/>
              </a:rPr>
              <a:t>http://s.top500.org/static/lists/2013/06/TOP500_201306_Poster.pdf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08458060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Exascale</a:t>
            </a:r>
            <a:r>
              <a:rPr lang="en-US" dirty="0" smtClean="0"/>
              <a:t> Computing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383786" cy="4536504"/>
          </a:xfrm>
        </p:spPr>
        <p:txBody>
          <a:bodyPr/>
          <a:lstStyle/>
          <a:p>
            <a:r>
              <a:rPr lang="en-US" sz="2800" dirty="0"/>
              <a:t>1000 x today’s </a:t>
            </a:r>
            <a:r>
              <a:rPr lang="en-US" sz="2800" dirty="0" err="1"/>
              <a:t>petascale</a:t>
            </a:r>
            <a:r>
              <a:rPr lang="en-US" sz="2800" dirty="0"/>
              <a:t> </a:t>
            </a:r>
            <a:r>
              <a:rPr lang="en-US" sz="2800" dirty="0" smtClean="0"/>
              <a:t>architectures</a:t>
            </a:r>
          </a:p>
          <a:p>
            <a:r>
              <a:rPr lang="en-US" sz="2800" dirty="0"/>
              <a:t>System power is the primary </a:t>
            </a:r>
            <a:r>
              <a:rPr lang="en-US" sz="2800" dirty="0" smtClean="0"/>
              <a:t>constraint.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arget </a:t>
            </a:r>
            <a:r>
              <a:rPr lang="en-US" sz="2400" dirty="0"/>
              <a:t>is 20-40 MW in 2020 for 1 </a:t>
            </a:r>
            <a:r>
              <a:rPr lang="en-US" sz="2400" dirty="0" err="1" smtClean="0"/>
              <a:t>exaflop</a:t>
            </a:r>
            <a:endParaRPr lang="en-US" sz="2400" dirty="0" smtClean="0"/>
          </a:p>
          <a:p>
            <a:r>
              <a:rPr lang="en-US" sz="2800" dirty="0" smtClean="0"/>
              <a:t>Clock </a:t>
            </a:r>
            <a:r>
              <a:rPr lang="en-US" sz="2800" dirty="0"/>
              <a:t>frequencies </a:t>
            </a:r>
            <a:r>
              <a:rPr lang="en-US" sz="2800" dirty="0" smtClean="0"/>
              <a:t>likely decrease </a:t>
            </a:r>
            <a:r>
              <a:rPr lang="en-US" sz="2800" dirty="0"/>
              <a:t>to conserve </a:t>
            </a:r>
            <a:r>
              <a:rPr lang="en-US" sz="2800" dirty="0" smtClean="0"/>
              <a:t>power</a:t>
            </a:r>
          </a:p>
          <a:p>
            <a:pPr lvl="1"/>
            <a:r>
              <a:rPr lang="en-US" sz="2400" dirty="0" smtClean="0"/>
              <a:t>Will likely need </a:t>
            </a:r>
            <a:r>
              <a:rPr lang="en-US" sz="2400" dirty="0"/>
              <a:t>billion-way concurrency </a:t>
            </a:r>
            <a:endParaRPr lang="en-US" sz="2400" dirty="0" smtClean="0"/>
          </a:p>
          <a:p>
            <a:r>
              <a:rPr lang="en-US" sz="2800" dirty="0" smtClean="0"/>
              <a:t>Memory bandwidth and capacity not keeping pace flops. </a:t>
            </a:r>
          </a:p>
          <a:p>
            <a:pPr lvl="1"/>
            <a:r>
              <a:rPr lang="en-US" sz="2400" dirty="0" smtClean="0"/>
              <a:t>Current scaling approaches useless!</a:t>
            </a:r>
          </a:p>
          <a:p>
            <a:pPr lvl="1"/>
            <a:endParaRPr lang="en-US" sz="24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00192" y="1182192"/>
            <a:ext cx="2339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2" action="ppaction://hlinkfile"/>
              </a:rPr>
              <a:t>Exascale</a:t>
            </a:r>
            <a:r>
              <a:rPr lang="en-US" dirty="0" smtClean="0">
                <a:hlinkClick r:id="rId2" action="ppaction://hlinkfile"/>
              </a:rPr>
              <a:t>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2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en-US" smtClean="0"/>
              <a:t>1) Implicit parallelism – CPU Pipelining</a:t>
            </a:r>
            <a:endParaRPr lang="en-CA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675313" y="2057400"/>
            <a:ext cx="3468687" cy="4114800"/>
          </a:xfrm>
        </p:spPr>
        <p:txBody>
          <a:bodyPr/>
          <a:lstStyle/>
          <a:p>
            <a:pPr eaLnBrk="1" hangingPunct="1"/>
            <a:r>
              <a:rPr lang="en-US" smtClean="0"/>
              <a:t>Assembly line parallelism</a:t>
            </a:r>
          </a:p>
          <a:p>
            <a:pPr eaLnBrk="1" hangingPunct="1"/>
            <a:r>
              <a:rPr lang="en-US" smtClean="0"/>
              <a:t>What do you do on branch?</a:t>
            </a:r>
          </a:p>
          <a:p>
            <a:pPr eaLnBrk="1" hangingPunct="1"/>
            <a:r>
              <a:rPr lang="en-US" smtClean="0"/>
              <a:t>All modern CPUs are pipelined</a:t>
            </a:r>
            <a:endParaRPr lang="en-CA" smtClean="0"/>
          </a:p>
        </p:txBody>
      </p:sp>
      <p:pic>
        <p:nvPicPr>
          <p:cNvPr id="28676" name="Picture 4" descr="C:\Documents and Settings\administrator\My Documents\public_html\teaching\CSci6702\Introduction\cpu-pipe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5589588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2) Vector Processors</a:t>
            </a:r>
            <a:endParaRPr lang="en-CA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2017713"/>
            <a:ext cx="2782888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Supercomputers (Cray)</a:t>
            </a:r>
          </a:p>
          <a:p>
            <a:pPr eaLnBrk="1" hangingPunct="1"/>
            <a:r>
              <a:rPr lang="en-US" sz="2400" smtClean="0"/>
              <a:t>High-level operations on vectors (50-100)</a:t>
            </a:r>
          </a:p>
          <a:p>
            <a:pPr eaLnBrk="1" hangingPunct="1"/>
            <a:r>
              <a:rPr lang="en-US" sz="2400" smtClean="0"/>
              <a:t>Scientific computations of matrices</a:t>
            </a:r>
          </a:p>
          <a:p>
            <a:pPr eaLnBrk="1" hangingPunct="1"/>
            <a:r>
              <a:rPr lang="en-US" sz="2400" smtClean="0"/>
              <a:t>Unwinding loops</a:t>
            </a:r>
          </a:p>
          <a:p>
            <a:pPr eaLnBrk="1" hangingPunct="1"/>
            <a:r>
              <a:rPr lang="en-US" sz="2400" smtClean="0"/>
              <a:t>Compiler driven</a:t>
            </a:r>
            <a:endParaRPr lang="en-CA" sz="2400" smtClean="0"/>
          </a:p>
        </p:txBody>
      </p:sp>
      <p:pic>
        <p:nvPicPr>
          <p:cNvPr id="29700" name="Picture 4" descr="C:\Documents and Settings\administrator\My Documents\public_html\teaching\CSci6702\Introduction\vectorRegisterMachi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6011863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3) SIMD Machines</a:t>
            </a:r>
            <a:endParaRPr lang="en-CA" smtClean="0"/>
          </a:p>
        </p:txBody>
      </p:sp>
      <p:sp>
        <p:nvSpPr>
          <p:cNvPr id="30723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0" y="2017713"/>
            <a:ext cx="43830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Single Instruction, Multiple Data (SIMD)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One control unit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Single “heart beat”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Many PEs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Thinking Machine’s CM2 – 64K single bit processors</a:t>
            </a:r>
            <a:endParaRPr lang="en-CA" smtClean="0"/>
          </a:p>
        </p:txBody>
      </p:sp>
      <p:pic>
        <p:nvPicPr>
          <p:cNvPr id="30724" name="Picture 1028" descr="C:\Documents and Settings\administrator\My Documents\public_html\teaching\CSci6702\Introduction\SIMDMachin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209800"/>
            <a:ext cx="44958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4) “Regular” Architectures</a:t>
            </a:r>
            <a:endParaRPr lang="en-CA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657600" y="4191000"/>
            <a:ext cx="5297488" cy="2438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Fixed interconnection topology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Distance = # of hops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Ring, tree, mesh, hypercube, etc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Network topology maybe explicit or implicit in programming model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CM5, IBM SP2, Cray T3E, …</a:t>
            </a:r>
            <a:endParaRPr lang="en-CA" sz="2400" smtClean="0"/>
          </a:p>
        </p:txBody>
      </p:sp>
      <p:pic>
        <p:nvPicPr>
          <p:cNvPr id="31748" name="Picture 5" descr="C:\Documents and Settings\administrator\My Documents\public_html\teaching\CSci6702\Introduction\hypercub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29670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C:\Documents and Settings\administrator\My Documents\public_html\teaching\CSci6702\Introduction\3dMes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8350" y="1066800"/>
            <a:ext cx="329565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5) Shared Memory - UMA</a:t>
            </a:r>
            <a:endParaRPr lang="en-CA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1828800"/>
            <a:ext cx="4114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SMP – Symmetric Multi Processor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Great programming model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Hard to build, very hard to scale beyond 16-24 processors!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Snoopy caching schemes – listen to the bus!</a:t>
            </a:r>
            <a:endParaRPr lang="en-CA" sz="2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2772" name="Picture 5" descr="C:\Documents and Settings\administrator\My Documents\public_html\teaching\CSci6702\Introduction\sharedMem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25" y="2362200"/>
            <a:ext cx="43084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6) Shared Memory NUMA</a:t>
            </a:r>
            <a:endParaRPr lang="en-CA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0"/>
            <a:ext cx="8229600" cy="1828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Non-Uniform Memory Access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 bunch of connected SMPs with hardware supported distributed caches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Much more scalable!</a:t>
            </a:r>
            <a:endParaRPr lang="en-CA" sz="2800" smtClean="0"/>
          </a:p>
        </p:txBody>
      </p:sp>
      <p:pic>
        <p:nvPicPr>
          <p:cNvPr id="33796" name="Picture 4" descr="C:\Documents and Settings\administrator\My Documents\public_html\teaching\CSci6702\Introduction\NUM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057400"/>
            <a:ext cx="571500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5112</TotalTime>
  <Words>643</Words>
  <Application>Microsoft Office PowerPoint</Application>
  <PresentationFormat>On-screen Show (4:3)</PresentationFormat>
  <Paragraphs>196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DejaVu Sans</vt:lpstr>
      <vt:lpstr>Tahoma</vt:lpstr>
      <vt:lpstr>Times New Roman</vt:lpstr>
      <vt:lpstr>Wingdings</vt:lpstr>
      <vt:lpstr>Office Theme</vt:lpstr>
      <vt:lpstr>Architectures &amp; Performance</vt:lpstr>
      <vt:lpstr>Outline</vt:lpstr>
      <vt:lpstr>Architectures &amp; Parallelism</vt:lpstr>
      <vt:lpstr>1) Implicit parallelism – CPU Pipelining</vt:lpstr>
      <vt:lpstr>2) Vector Processors</vt:lpstr>
      <vt:lpstr>3) SIMD Machines</vt:lpstr>
      <vt:lpstr>4) “Regular” Architectures</vt:lpstr>
      <vt:lpstr>5) Shared Memory - UMA</vt:lpstr>
      <vt:lpstr>6) Shared Memory NUMA</vt:lpstr>
      <vt:lpstr>7) Clusters</vt:lpstr>
      <vt:lpstr>8) Clouds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 UltraSPARC T1/T2</vt:lpstr>
      <vt:lpstr>SUN UltraSPARC T1/T2</vt:lpstr>
      <vt:lpstr>PowerPoint Presentation</vt:lpstr>
      <vt:lpstr>Intel: “Haswell-EP” (22 nm) Efficient Performance </vt:lpstr>
      <vt:lpstr>Intel: Tick-Tock</vt:lpstr>
      <vt:lpstr>Outline</vt:lpstr>
      <vt:lpstr>Clusters</vt:lpstr>
      <vt:lpstr>Evolving Programming Models</vt:lpstr>
      <vt:lpstr>Accelerators</vt:lpstr>
      <vt:lpstr>IBM Cell processor</vt:lpstr>
      <vt:lpstr>IBM Cell processor</vt:lpstr>
      <vt:lpstr>PowerPoint Presentation</vt:lpstr>
      <vt:lpstr>FLOPS – Floating Point Operations Per Second</vt:lpstr>
      <vt:lpstr>Rmax vs Rpeak</vt:lpstr>
      <vt:lpstr>Peak Performance</vt:lpstr>
      <vt:lpstr>PowerPoint Presentation</vt:lpstr>
      <vt:lpstr>PowerPoint Presentation</vt:lpstr>
      <vt:lpstr>PowerPoint Presentation</vt:lpstr>
      <vt:lpstr>500 Fastest Computers</vt:lpstr>
      <vt:lpstr>Exascale Computing Challenges</vt:lpstr>
    </vt:vector>
  </TitlesOfParts>
  <Company>Dalhousie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Parallel Computing</dc:title>
  <dc:creator>ARC</dc:creator>
  <cp:lastModifiedBy>ARC</cp:lastModifiedBy>
  <cp:revision>130</cp:revision>
  <cp:lastPrinted>2002-05-10T10:01:12Z</cp:lastPrinted>
  <dcterms:created xsi:type="dcterms:W3CDTF">2002-01-03T04:59:57Z</dcterms:created>
  <dcterms:modified xsi:type="dcterms:W3CDTF">2015-01-20T19:51:59Z</dcterms:modified>
</cp:coreProperties>
</file>