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1" r:id="rId9"/>
    <p:sldId id="270" r:id="rId10"/>
    <p:sldId id="271" r:id="rId11"/>
    <p:sldId id="262" r:id="rId12"/>
    <p:sldId id="263" r:id="rId13"/>
    <p:sldId id="264" r:id="rId14"/>
    <p:sldId id="265" r:id="rId15"/>
    <p:sldId id="273" r:id="rId16"/>
  </p:sldIdLst>
  <p:sldSz cx="9144000" cy="6858000" type="screen4x3"/>
  <p:notesSz cx="7302500" cy="95885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 autoAdjust="0"/>
    <p:restoredTop sz="90888" autoAdjust="0"/>
  </p:normalViewPr>
  <p:slideViewPr>
    <p:cSldViewPr>
      <p:cViewPr varScale="1">
        <p:scale>
          <a:sx n="88" d="100"/>
          <a:sy n="88" d="100"/>
        </p:scale>
        <p:origin x="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55E791F9-1AD8-4896-8C41-E75254DC32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1592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F00855-513A-4C69-8DC1-9E6664388B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201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4A365-6261-4BE8-BEC5-33F71D37D046}" type="slidenum">
              <a:rPr lang="en-CA" smtClean="0"/>
              <a:pPr/>
              <a:t>1</a:t>
            </a:fld>
            <a:endParaRPr lang="en-CA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17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E9F4B-E250-41DC-B23F-A037CEB28B6D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60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DDBB0-A46B-4AF9-9A91-03EA86F178FB}" type="slidenum">
              <a:rPr lang="en-CA" smtClean="0"/>
              <a:pPr/>
              <a:t>6</a:t>
            </a:fld>
            <a:endParaRPr lang="en-CA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0945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915A7-850A-490E-A462-D742AE50F819}" type="slidenum">
              <a:rPr lang="en-CA" smtClean="0"/>
              <a:pPr/>
              <a:t>7</a:t>
            </a:fld>
            <a:endParaRPr lang="en-CA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4245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C5A03-E76A-44A4-828C-0CA57739B38D}" type="slidenum">
              <a:rPr lang="en-CA" smtClean="0"/>
              <a:pPr/>
              <a:t>8</a:t>
            </a:fld>
            <a:endParaRPr lang="en-CA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47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96FC3-E17C-4C35-927C-4FAEF18FB2C0}" type="slidenum">
              <a:rPr lang="en-CA" smtClean="0"/>
              <a:pPr/>
              <a:t>11</a:t>
            </a:fld>
            <a:endParaRPr lang="en-CA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6456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9F016-9DAB-4074-A42F-6DDAB264C0B9}" type="slidenum">
              <a:rPr lang="en-CA" smtClean="0"/>
              <a:pPr/>
              <a:t>12</a:t>
            </a:fld>
            <a:endParaRPr lang="en-CA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18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5FC5F-EB78-4FED-81E9-367B1FE36AC9}" type="slidenum">
              <a:rPr lang="en-CA" smtClean="0"/>
              <a:pPr/>
              <a:t>13</a:t>
            </a:fld>
            <a:endParaRPr lang="en-CA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500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0450C-38DD-4C4B-AC6F-28150816DC88}" type="slidenum">
              <a:rPr lang="en-CA" smtClean="0"/>
              <a:pPr/>
              <a:t>14</a:t>
            </a:fld>
            <a:endParaRPr lang="en-CA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720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54995D0-33AF-47D8-8686-2F6BEC781D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06DE-527A-4BEB-A348-0E0F797B17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C3EC-E1A5-4903-80C9-342194DB71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05A93-45F3-4E88-ABEC-8647B8E94E5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94B3-EAC7-4ADA-9585-F68C814568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FE734-8E82-44B8-8A04-3215C1C162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2FEA-C652-4E22-B2D8-ED2F6C6C0B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E79B-7224-45D8-BC45-DBDAAE9FE7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5B1EB-1313-4815-8903-817F0A8E48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8DA3-3C5B-4465-8D16-E61D06EF53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FE185-C7CD-4EB7-AF57-14474E854E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4AD032-6DD3-402D-A395-D541FF401F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c@cs.dal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dal.ca/~arc/teaching/CSci412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685800"/>
            <a:ext cx="8784976" cy="1143000"/>
          </a:xfrm>
        </p:spPr>
        <p:txBody>
          <a:bodyPr/>
          <a:lstStyle/>
          <a:p>
            <a:pPr eaLnBrk="1" hangingPunct="1"/>
            <a:r>
              <a:rPr lang="nn-NO" b="1" dirty="0" smtClean="0"/>
              <a:t>CSCI 4125 </a:t>
            </a:r>
            <a:br>
              <a:rPr lang="nn-NO" b="1" dirty="0" smtClean="0"/>
            </a:br>
            <a:r>
              <a:rPr lang="nn-NO" b="1" dirty="0" smtClean="0"/>
              <a:t>Programming for Performance</a:t>
            </a:r>
            <a:endParaRPr lang="en-CA" sz="5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648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Andrew Rau-Chaplin</a:t>
            </a:r>
          </a:p>
          <a:p>
            <a:pPr eaLnBrk="1" hangingPunct="1"/>
            <a:r>
              <a:rPr lang="en-US" smtClean="0">
                <a:hlinkClick r:id="rId3"/>
              </a:rPr>
              <a:t>arc@cs.dal.ca</a:t>
            </a:r>
            <a:endParaRPr lang="en-US" smtClean="0"/>
          </a:p>
          <a:p>
            <a:pPr eaLnBrk="1" hangingPunct="1"/>
            <a:r>
              <a:rPr lang="en-US" smtClean="0"/>
              <a:t>www.cs.dal.ca/~arc</a:t>
            </a:r>
            <a:endParaRPr lang="en-CA" smtClean="0"/>
          </a:p>
        </p:txBody>
      </p:sp>
      <p:pic>
        <p:nvPicPr>
          <p:cNvPr id="3076" name="Picture 4" descr="PE03761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76400"/>
            <a:ext cx="216535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PE0375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97575" y="1752600"/>
            <a:ext cx="314642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r>
              <a:rPr lang="en-CA" sz="2000" dirty="0" smtClean="0"/>
              <a:t>Introduction to High Performance Computing for Scientists and Engineers by Georg Hager and Gerhard </a:t>
            </a:r>
            <a:r>
              <a:rPr lang="en-CA" sz="2000" dirty="0" err="1" smtClean="0"/>
              <a:t>Wellein</a:t>
            </a:r>
            <a:r>
              <a:rPr lang="en-CA" sz="2000" dirty="0" smtClean="0"/>
              <a:t> </a:t>
            </a:r>
          </a:p>
          <a:p>
            <a:pPr lvl="0"/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Programming by Peter Pacheco, Morgan Kaufman</a:t>
            </a:r>
          </a:p>
          <a:p>
            <a:pPr lvl="0"/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Structured Parallel </a:t>
            </a:r>
            <a:r>
              <a:rPr lang="en-CA" sz="2000" dirty="0" smtClean="0"/>
              <a:t>Programming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Michael McCool, Arch D. Robison, and James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Reinders</a:t>
            </a:r>
            <a:endParaRPr lang="en-CA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Programming in C with MPI and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OpenMP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Quinn</a:t>
            </a:r>
          </a:p>
          <a:p>
            <a:pPr lvl="0"/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Programming with Intel Parallel Studio XE by S. Blair-Chappell and A. Stokes</a:t>
            </a:r>
          </a:p>
          <a:p>
            <a:pPr lvl="0"/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OpenMP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Portable Shared Memory Parallel Programming By Barbara Chapman, Gabriele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Jost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Ruud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Pas; </a:t>
            </a:r>
          </a:p>
          <a:p>
            <a:pPr lvl="0"/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Programming in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OpenMP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by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Rohit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Chandra, Dave </a:t>
            </a:r>
            <a:r>
              <a:rPr lang="en-CA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Kohr</a:t>
            </a:r>
            <a:r>
              <a:rPr lang="en-C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Jeff McDonald, Morgan Kaufman</a:t>
            </a:r>
          </a:p>
          <a:p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Prerequisites</a:t>
            </a:r>
            <a:endParaRPr lang="en-CA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Knowledge of C</a:t>
            </a:r>
          </a:p>
          <a:p>
            <a:pPr lvl="0" eaLnBrk="1" hangingPunct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Csci3120: Operating systems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Good to have</a:t>
            </a:r>
          </a:p>
          <a:p>
            <a:pPr lvl="1" eaLnBrk="1" hangingPunct="1"/>
            <a:r>
              <a:rPr lang="en-US" dirty="0" smtClean="0"/>
              <a:t>CSci3110 - Analysis of Algorithms </a:t>
            </a:r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Evaluation</a:t>
            </a:r>
            <a:endParaRPr lang="en-CA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Assignments	</a:t>
            </a:r>
            <a:r>
              <a:rPr lang="en-US" dirty="0" smtClean="0"/>
              <a:t>(3)</a:t>
            </a:r>
            <a:r>
              <a:rPr lang="en-US" dirty="0" smtClean="0"/>
              <a:t>			</a:t>
            </a:r>
            <a:r>
              <a:rPr lang="en-US" dirty="0" smtClean="0"/>
              <a:t>30%</a:t>
            </a:r>
            <a:endParaRPr lang="en-US" dirty="0" smtClean="0"/>
          </a:p>
          <a:p>
            <a:pPr eaLnBrk="1" hangingPunct="1"/>
            <a:r>
              <a:rPr lang="en-US" dirty="0" smtClean="0"/>
              <a:t>Seminar</a:t>
            </a:r>
            <a:r>
              <a:rPr lang="en-US" dirty="0" smtClean="0"/>
              <a:t>					</a:t>
            </a:r>
            <a:r>
              <a:rPr lang="en-US" dirty="0" smtClean="0"/>
              <a:t>20%</a:t>
            </a:r>
            <a:endParaRPr lang="en-US" dirty="0" smtClean="0"/>
          </a:p>
          <a:p>
            <a:pPr eaLnBrk="1" hangingPunct="1"/>
            <a:r>
              <a:rPr lang="en-US" dirty="0" smtClean="0"/>
              <a:t>Project</a:t>
            </a:r>
            <a:r>
              <a:rPr lang="en-US" dirty="0" smtClean="0"/>
              <a:t>				</a:t>
            </a:r>
            <a:r>
              <a:rPr lang="en-US" dirty="0" smtClean="0"/>
              <a:t>       40</a:t>
            </a:r>
            <a:r>
              <a:rPr lang="en-US" dirty="0" smtClean="0"/>
              <a:t>%</a:t>
            </a:r>
          </a:p>
          <a:p>
            <a:pPr eaLnBrk="1" hangingPunct="1"/>
            <a:r>
              <a:rPr lang="en-US" dirty="0" smtClean="0"/>
              <a:t>Participation				</a:t>
            </a:r>
            <a:r>
              <a:rPr lang="en-US" dirty="0" smtClean="0"/>
              <a:t>10%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See course web page for assignment copies and due dates</a:t>
            </a:r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Assignments</a:t>
            </a:r>
            <a:endParaRPr lang="en-CA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3"/>
            <a:ext cx="4824536" cy="3927649"/>
          </a:xfrm>
        </p:spPr>
        <p:txBody>
          <a:bodyPr/>
          <a:lstStyle/>
          <a:p>
            <a:pPr eaLnBrk="1" hangingPunct="1"/>
            <a:r>
              <a:rPr lang="en-US" dirty="0" smtClean="0"/>
              <a:t>Selected From</a:t>
            </a:r>
          </a:p>
          <a:p>
            <a:pPr lvl="1" eaLnBrk="1" hangingPunct="1"/>
            <a:r>
              <a:rPr lang="en-US" dirty="0" smtClean="0"/>
              <a:t>Sequential Optimization</a:t>
            </a:r>
          </a:p>
          <a:p>
            <a:pPr lvl="1" eaLnBrk="1" hangingPunct="1"/>
            <a:r>
              <a:rPr lang="en-US" dirty="0" err="1" smtClean="0"/>
              <a:t>OpenMP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Cilk</a:t>
            </a:r>
            <a:endParaRPr lang="en-US" dirty="0" smtClean="0"/>
          </a:p>
          <a:p>
            <a:pPr lvl="1" eaLnBrk="1" hangingPunct="1"/>
            <a:r>
              <a:rPr lang="en-US" dirty="0" smtClean="0"/>
              <a:t>Thread building blocks</a:t>
            </a:r>
          </a:p>
          <a:p>
            <a:pPr lvl="1" eaLnBrk="1" hangingPunct="1"/>
            <a:r>
              <a:rPr lang="en-US" dirty="0" smtClean="0"/>
              <a:t>MPI</a:t>
            </a:r>
          </a:p>
          <a:p>
            <a:pPr lvl="1" eaLnBrk="1" hangingPunct="1"/>
            <a:r>
              <a:rPr lang="en-US" dirty="0" err="1" smtClean="0"/>
              <a:t>Hadoop</a:t>
            </a:r>
            <a:endParaRPr lang="en-US" dirty="0" smtClean="0"/>
          </a:p>
          <a:p>
            <a:pPr lvl="1" eaLnBrk="1" hangingPunct="1"/>
            <a:r>
              <a:rPr lang="en-US" dirty="0" smtClean="0"/>
              <a:t>CUDA/</a:t>
            </a:r>
            <a:r>
              <a:rPr lang="en-US" dirty="0" err="1" smtClean="0"/>
              <a:t>OpenCL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</a:t>
            </a:r>
            <a:endParaRPr lang="en-CA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151440" cy="4564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Select your own topic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Either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Optimize an existing codebase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Design and implementation of an efficient new code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Components: Literature/Code review, some research or programming work, final paper, 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Main </a:t>
            </a:r>
            <a:r>
              <a:rPr lang="en-US" sz="2800" dirty="0" smtClean="0"/>
              <a:t>Deliverables: Demo plus Conference </a:t>
            </a:r>
            <a:r>
              <a:rPr lang="en-US" sz="2800" dirty="0" smtClean="0"/>
              <a:t>style </a:t>
            </a:r>
            <a:r>
              <a:rPr lang="en-US" sz="2800" dirty="0" smtClean="0"/>
              <a:t>paper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are you taking this course?</a:t>
            </a:r>
          </a:p>
          <a:p>
            <a:r>
              <a:rPr lang="en-CA" dirty="0" smtClean="0"/>
              <a:t>Which performance oriented technologies are you interested in?</a:t>
            </a:r>
          </a:p>
          <a:p>
            <a:r>
              <a:rPr lang="en-CA" dirty="0" smtClean="0"/>
              <a:t>How will you know if the course has been a success for you?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Objectives</a:t>
            </a:r>
            <a:endParaRPr lang="en-CA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17713"/>
            <a:ext cx="8343528" cy="4114800"/>
          </a:xfrm>
        </p:spPr>
        <p:txBody>
          <a:bodyPr/>
          <a:lstStyle/>
          <a:p>
            <a:r>
              <a:rPr lang="en-CA" dirty="0" smtClean="0"/>
              <a:t>Explore techniques for designing, implementing and evaluating efficient programs for</a:t>
            </a:r>
          </a:p>
          <a:p>
            <a:pPr lvl="1"/>
            <a:r>
              <a:rPr lang="en-CA" sz="2400" dirty="0" smtClean="0"/>
              <a:t>Sequential computers,</a:t>
            </a:r>
          </a:p>
          <a:p>
            <a:pPr lvl="1"/>
            <a:r>
              <a:rPr lang="en-CA" sz="2400" dirty="0" smtClean="0"/>
              <a:t>Shared-Memory Multiprocessors, and</a:t>
            </a:r>
          </a:p>
          <a:p>
            <a:pPr lvl="1"/>
            <a:r>
              <a:rPr lang="en-CA" sz="2400" dirty="0" smtClean="0"/>
              <a:t>Distributed Memory </a:t>
            </a:r>
            <a:r>
              <a:rPr lang="en-CA" sz="2400" dirty="0" err="1" smtClean="0"/>
              <a:t>Multicomputers</a:t>
            </a:r>
            <a:endParaRPr lang="en-CA" sz="2400" dirty="0" smtClean="0"/>
          </a:p>
          <a:p>
            <a:r>
              <a:rPr lang="en-CA" dirty="0" smtClean="0"/>
              <a:t>Make it go fast!</a:t>
            </a:r>
          </a:p>
          <a:p>
            <a:pPr lvl="1">
              <a:buNone/>
            </a:pPr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lang="en-CA" dirty="0" smtClean="0"/>
              <a:t>Performance oriented dev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 and tools for a performance oriented development cycle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 design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Implementation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Benchmarking/evaluation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Tuning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793037" cy="1143000"/>
          </a:xfrm>
        </p:spPr>
        <p:txBody>
          <a:bodyPr/>
          <a:lstStyle/>
          <a:p>
            <a:r>
              <a:rPr lang="en-CA" dirty="0" smtClean="0"/>
              <a:t>Quantifying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Themes include: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 of performance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 of test data sets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 of stability/reliability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scalability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performance enhancing techniques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algorithm design techniques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identification and elimination of dependencies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Skills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17713"/>
            <a:ext cx="8856984" cy="4114800"/>
          </a:xfrm>
        </p:spPr>
        <p:txBody>
          <a:bodyPr/>
          <a:lstStyle/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design experiments/benchmarks 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use of statistics in performance evaluation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instrument code to obtain reliable timings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use compiler switches 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use a profiler and performance tuning tools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use a debugger/tracing tools</a:t>
            </a:r>
          </a:p>
          <a:p>
            <a:pPr lvl="1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plot performance results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  <a:endParaRPr lang="en-CA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05662" cy="4114800"/>
          </a:xfrm>
        </p:spPr>
        <p:txBody>
          <a:bodyPr/>
          <a:lstStyle/>
          <a:p>
            <a:pPr eaLnBrk="1" hangingPunct="1"/>
            <a:r>
              <a:rPr lang="en-US" smtClean="0"/>
              <a:t>Introduction to Parallelism </a:t>
            </a:r>
          </a:p>
          <a:p>
            <a:pPr eaLnBrk="1" hangingPunct="1"/>
            <a:r>
              <a:rPr lang="en-US" smtClean="0"/>
              <a:t>Parallel Programming</a:t>
            </a:r>
          </a:p>
          <a:p>
            <a:pPr eaLnBrk="1" hangingPunct="1"/>
            <a:r>
              <a:rPr lang="en-US" smtClean="0"/>
              <a:t>Parallel Architectures </a:t>
            </a:r>
          </a:p>
          <a:p>
            <a:pPr eaLnBrk="1" hangingPunct="1"/>
            <a:r>
              <a:rPr lang="en-US" smtClean="0"/>
              <a:t>Parallel Algorithms</a:t>
            </a:r>
          </a:p>
          <a:p>
            <a:pPr eaLnBrk="1" hangingPunct="1"/>
            <a:r>
              <a:rPr lang="en-US" smtClean="0"/>
              <a:t>Parallel Applications </a:t>
            </a:r>
          </a:p>
          <a:p>
            <a:pPr eaLnBrk="1" hangingPunct="1"/>
            <a:r>
              <a:rPr lang="en-US" smtClean="0"/>
              <a:t>Other Parallel Architectures &amp; Algorithms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793037" cy="1143000"/>
          </a:xfrm>
        </p:spPr>
        <p:txBody>
          <a:bodyPr/>
          <a:lstStyle/>
          <a:p>
            <a:pPr eaLnBrk="1" hangingPunct="1"/>
            <a:r>
              <a:rPr lang="en-CA" dirty="0" smtClean="0"/>
              <a:t>Official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en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course explores the design, implementation, and evaluation of computer programs for </a:t>
            </a:r>
            <a:r>
              <a:rPr lang="en-CA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in which performance is a central issue</a:t>
            </a:r>
            <a:r>
              <a:rPr lang="en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r>
              <a:rPr lang="en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sequential and multi-core settings, it explores topics such as profiling, cache effects, I/O performance, floating-point issues, multi-threading, and performance tuning techniques. </a:t>
            </a:r>
          </a:p>
          <a:p>
            <a:r>
              <a:rPr lang="en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introduces techniques for the design, implementation and evaluation of programs for </a:t>
            </a:r>
            <a:r>
              <a:rPr lang="en-CA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Multicore</a:t>
            </a:r>
            <a:r>
              <a:rPr lang="en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processors, Shared-Memory Multiprocessors (SMPs) and Distributed Memory </a:t>
            </a:r>
            <a:r>
              <a:rPr lang="en-CA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Multicomputers</a:t>
            </a:r>
            <a:r>
              <a:rPr lang="en-C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(Clusters).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Resources</a:t>
            </a:r>
            <a:endParaRPr lang="en-CA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66025" cy="4579937"/>
          </a:xfrm>
        </p:spPr>
        <p:txBody>
          <a:bodyPr/>
          <a:lstStyle/>
          <a:p>
            <a:pPr eaLnBrk="1" hangingPunct="1"/>
            <a:r>
              <a:rPr lang="en-US" dirty="0" smtClean="0"/>
              <a:t>Course web page:</a:t>
            </a:r>
          </a:p>
          <a:p>
            <a:pPr lvl="1" eaLnBrk="1" hangingPunct="1"/>
            <a:r>
              <a:rPr lang="en-US" dirty="0" smtClean="0">
                <a:hlinkClick r:id="rId3"/>
              </a:rPr>
              <a:t>www.cs.dal.ca/~arc/teaching/CSc4125 </a:t>
            </a:r>
            <a:endParaRPr lang="en-US" dirty="0" smtClean="0"/>
          </a:p>
          <a:p>
            <a:pPr lvl="1" eaLnBrk="1" hangingPunct="1"/>
            <a:r>
              <a:rPr lang="en-US" dirty="0" smtClean="0"/>
              <a:t>All notes, readings, assignments</a:t>
            </a:r>
          </a:p>
          <a:p>
            <a:pPr eaLnBrk="1" hangingPunct="1"/>
            <a:r>
              <a:rPr lang="en-US" sz="2800" dirty="0" smtClean="0"/>
              <a:t>Parallel Machines</a:t>
            </a:r>
          </a:p>
          <a:p>
            <a:pPr lvl="1" eaLnBrk="1" hangingPunct="1"/>
            <a:r>
              <a:rPr lang="en-US" sz="2400" dirty="0" smtClean="0"/>
              <a:t>Your laptop!</a:t>
            </a:r>
          </a:p>
          <a:p>
            <a:pPr lvl="1" eaLnBrk="1" hangingPunct="1"/>
            <a:r>
              <a:rPr lang="en-US" sz="2400" dirty="0" smtClean="0"/>
              <a:t>CGM6 &amp; CGM7</a:t>
            </a:r>
          </a:p>
          <a:p>
            <a:pPr lvl="1" eaLnBrk="1" hangingPunct="1"/>
            <a:r>
              <a:rPr lang="en-US" sz="2400" dirty="0" smtClean="0"/>
              <a:t>Hugh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Sorry no text book!</a:t>
            </a:r>
          </a:p>
          <a:p>
            <a:r>
              <a:rPr lang="en-CA" dirty="0" smtClean="0"/>
              <a:t>Will Assign Readings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307</TotalTime>
  <Words>393</Words>
  <Application>Microsoft Office PowerPoint</Application>
  <PresentationFormat>On-screen Show (4:3)</PresentationFormat>
  <Paragraphs>105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Tahoma</vt:lpstr>
      <vt:lpstr>Times New Roman</vt:lpstr>
      <vt:lpstr>Wingdings</vt:lpstr>
      <vt:lpstr>Blends</vt:lpstr>
      <vt:lpstr>CSCI 4125  Programming for Performance</vt:lpstr>
      <vt:lpstr>Course Objectives</vt:lpstr>
      <vt:lpstr>Performance oriented dev cycle</vt:lpstr>
      <vt:lpstr>Quantifying performance</vt:lpstr>
      <vt:lpstr>Skills Development</vt:lpstr>
      <vt:lpstr>Topics</vt:lpstr>
      <vt:lpstr>Official Outline</vt:lpstr>
      <vt:lpstr>Resources</vt:lpstr>
      <vt:lpstr>Readings</vt:lpstr>
      <vt:lpstr>Books</vt:lpstr>
      <vt:lpstr>Prerequisites</vt:lpstr>
      <vt:lpstr>Course Evaluation</vt:lpstr>
      <vt:lpstr>Assignments</vt:lpstr>
      <vt:lpstr>Project</vt:lpstr>
      <vt:lpstr>Questions</vt:lpstr>
    </vt:vector>
  </TitlesOfParts>
  <Company>Dalhousie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CSci6702 Parallel Computing</dc:title>
  <dc:creator>Administrator</dc:creator>
  <cp:lastModifiedBy>ARC</cp:lastModifiedBy>
  <cp:revision>37</cp:revision>
  <cp:lastPrinted>2002-05-06T14:48:17Z</cp:lastPrinted>
  <dcterms:created xsi:type="dcterms:W3CDTF">2002-03-22T18:31:04Z</dcterms:created>
  <dcterms:modified xsi:type="dcterms:W3CDTF">2015-01-05T13:47:10Z</dcterms:modified>
</cp:coreProperties>
</file>