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1" r:id="rId3"/>
    <p:sldId id="336" r:id="rId4"/>
    <p:sldId id="332" r:id="rId5"/>
    <p:sldId id="347" r:id="rId6"/>
    <p:sldId id="348" r:id="rId7"/>
    <p:sldId id="349" r:id="rId8"/>
    <p:sldId id="350" r:id="rId9"/>
    <p:sldId id="342" r:id="rId10"/>
    <p:sldId id="351" r:id="rId11"/>
    <p:sldId id="355" r:id="rId12"/>
    <p:sldId id="352" r:id="rId13"/>
    <p:sldId id="354" r:id="rId14"/>
    <p:sldId id="337" r:id="rId15"/>
    <p:sldId id="338" r:id="rId16"/>
    <p:sldId id="358" r:id="rId17"/>
    <p:sldId id="359" r:id="rId18"/>
    <p:sldId id="339" r:id="rId19"/>
    <p:sldId id="340" r:id="rId20"/>
    <p:sldId id="360" r:id="rId21"/>
    <p:sldId id="361" r:id="rId22"/>
    <p:sldId id="362" r:id="rId23"/>
    <p:sldId id="363" r:id="rId24"/>
    <p:sldId id="364" r:id="rId25"/>
    <p:sldId id="365" r:id="rId26"/>
    <p:sldId id="341" r:id="rId27"/>
    <p:sldId id="366" r:id="rId28"/>
    <p:sldId id="367" r:id="rId29"/>
    <p:sldId id="368" r:id="rId30"/>
    <p:sldId id="343" r:id="rId31"/>
    <p:sldId id="344" r:id="rId32"/>
    <p:sldId id="369" r:id="rId33"/>
    <p:sldId id="370" r:id="rId34"/>
    <p:sldId id="371" r:id="rId35"/>
    <p:sldId id="356" r:id="rId36"/>
    <p:sldId id="345" r:id="rId37"/>
    <p:sldId id="372" r:id="rId38"/>
    <p:sldId id="357" r:id="rId39"/>
    <p:sldId id="32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BA7F7"/>
    <a:srgbClr val="CC99FF"/>
    <a:srgbClr val="4D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2176" y="-288"/>
      </p:cViewPr>
      <p:guideLst>
        <p:guide orient="horz" pos="3205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6FA1F-B4C6-2642-8671-CFF36AD92B90}" type="datetimeFigureOut">
              <a:rPr lang="en-US" smtClean="0"/>
              <a:t>2013-02-27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E62D-4729-674A-9E2D-460D8B0AF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C0E2-3BB3-43BE-A882-F7DB3CC8E9BD}" type="datetimeFigureOut">
              <a:rPr lang="en-GB" smtClean="0"/>
              <a:pPr/>
              <a:t>2013-02-27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B2ED-FFA4-42BD-8B91-7DF9340A2E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xploringuncertainty.com/" TargetMode="External"/><Relationship Id="rId3" Type="http://schemas.openxmlformats.org/officeDocument/2006/relationships/hyperlink" Target="mailto:iain@exploringuncertainty.com" TargetMode="External"/><Relationship Id="rId4" Type="http://schemas.openxmlformats.org/officeDocument/2006/relationships/hyperlink" Target="twitter.com%5Cimccowatt" TargetMode="External"/><Relationship Id="rId5" Type="http://schemas.openxmlformats.org/officeDocument/2006/relationships/hyperlink" Target="http://www.linkedin.com/in/imccowatt" TargetMode="External"/><Relationship Id="rId6" Type="http://schemas.openxmlformats.org/officeDocument/2006/relationships/hyperlink" Target="http://exploringuncertainty.com/blog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://twitter.com/imccowatt" TargetMode="External"/><Relationship Id="rId9" Type="http://schemas.openxmlformats.org/officeDocument/2006/relationships/image" Target="../media/image2.png"/><Relationship Id="rId10" Type="http://schemas.openxmlformats.org/officeDocument/2006/relationships/hyperlink" Target="http://linkedin.com/in/imccowat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tisfice.com/tools/pairs.zip" TargetMode="Externa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testingeducation.org/BBS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976" y="30279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Software Testing: Test Design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24" y="5229200"/>
            <a:ext cx="6400800" cy="136815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Iain McCowatt</a:t>
            </a:r>
          </a:p>
          <a:p>
            <a:pPr algn="l"/>
            <a:r>
              <a:rPr lang="en-US" sz="1200" dirty="0" smtClean="0">
                <a:hlinkClick r:id="rId2"/>
              </a:rPr>
              <a:t>http://exploringuncertainty.com</a:t>
            </a:r>
            <a:endParaRPr lang="en-US" sz="1200" dirty="0" smtClean="0"/>
          </a:p>
          <a:p>
            <a:pPr marL="361950" algn="l"/>
            <a:r>
              <a:rPr lang="en-US" sz="1200" dirty="0" smtClean="0">
                <a:hlinkClick r:id="rId3"/>
              </a:rPr>
              <a:t>iain@exploringuncertainty.com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4" action="ppaction://hlinkfile"/>
              </a:rPr>
              <a:t>@imccowatt</a:t>
            </a:r>
            <a:endParaRPr lang="en-US" sz="1200" dirty="0" smtClean="0"/>
          </a:p>
          <a:p>
            <a:pPr marL="363538" algn="l"/>
            <a:r>
              <a:rPr lang="en-US" sz="1200" dirty="0" smtClean="0">
                <a:hlinkClick r:id="rId5"/>
              </a:rPr>
              <a:t>imccowatt</a:t>
            </a:r>
            <a:endParaRPr lang="en-US" sz="1200" dirty="0" smtClean="0"/>
          </a:p>
          <a:p>
            <a:pPr algn="l"/>
            <a:endParaRPr lang="en-US" sz="2000" dirty="0" smtClean="0"/>
          </a:p>
          <a:p>
            <a:pPr algn="l"/>
            <a:endParaRPr lang="en-GB" sz="2800" dirty="0"/>
          </a:p>
        </p:txBody>
      </p:sp>
      <p:pic>
        <p:nvPicPr>
          <p:cNvPr id="11266" name="Picture 2" descr="http://exploringuncertainty.com/blog/wp-content/uploads/2011/12/cropped-head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52836"/>
            <a:ext cx="9144000" cy="26334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45124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exploringuncertainty.com/blog/wp-content/plugins/ultimate-follow-me/style1/twitt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000" y="6093295"/>
            <a:ext cx="216024" cy="216025"/>
          </a:xfrm>
          <a:prstGeom prst="rect">
            <a:avLst/>
          </a:prstGeom>
          <a:noFill/>
        </p:spPr>
      </p:pic>
      <p:pic>
        <p:nvPicPr>
          <p:cNvPr id="2052" name="Picture 4" descr="http://exploringuncertainty.com/blog/wp-content/plugins/ultimate-follow-me/style1/linkedin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8000" y="6309320"/>
            <a:ext cx="216024" cy="216025"/>
          </a:xfrm>
          <a:prstGeom prst="rect">
            <a:avLst/>
          </a:prstGeom>
          <a:noFill/>
        </p:spPr>
      </p:pic>
      <p:pic>
        <p:nvPicPr>
          <p:cNvPr id="10" name="Picture 9" descr="emai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8000" y="5877272"/>
            <a:ext cx="216024" cy="216024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33" y="5856577"/>
            <a:ext cx="1349747" cy="6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Complete testing is impossible</a:t>
            </a:r>
          </a:p>
          <a:p>
            <a:pPr marL="174625" indent="-174625"/>
            <a:r>
              <a:rPr lang="en-CA" sz="2400" dirty="0" smtClean="0"/>
              <a:t>Yet you will often here people talk of obtaining “complete coverage”</a:t>
            </a:r>
            <a:endParaRPr lang="en-CA" sz="2400" dirty="0"/>
          </a:p>
          <a:p>
            <a:pPr marL="174625" indent="-174625"/>
            <a:r>
              <a:rPr lang="en-CA" sz="2400" dirty="0" smtClean="0"/>
              <a:t>This is often in relation to a coverage model, e.g. </a:t>
            </a:r>
            <a:r>
              <a:rPr lang="en-CA" sz="2400" dirty="0"/>
              <a:t>r</a:t>
            </a:r>
            <a:r>
              <a:rPr lang="en-CA" sz="2400" dirty="0" smtClean="0"/>
              <a:t>equirements coverage, risk coverage, input or output domain coverage, statement coverage, branch coverage, condition coverage, path coverage etc.</a:t>
            </a:r>
          </a:p>
          <a:p>
            <a:pPr marL="174625" indent="-174625"/>
            <a:r>
              <a:rPr lang="en-CA" sz="2400" dirty="0" smtClean="0"/>
              <a:t>This can be misleading</a:t>
            </a:r>
            <a:endParaRPr lang="en-CA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Issue #1: Coverage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0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Consider the following example: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 smtClean="0"/>
              <a:t>A single test case (e.g. a=1, b=1)  will achieve 100% statement, decision, condition and path coverage</a:t>
            </a:r>
            <a:endParaRPr lang="en-CA" sz="2400" dirty="0"/>
          </a:p>
          <a:p>
            <a:pPr marL="174625" indent="-174625"/>
            <a:r>
              <a:rPr lang="en-CA" sz="2400" dirty="0" smtClean="0"/>
              <a:t>But this test case misses an important and obvious bug</a:t>
            </a:r>
          </a:p>
          <a:p>
            <a:pPr marL="174625" indent="-174625"/>
            <a:r>
              <a:rPr lang="en-CA" sz="2400" dirty="0" smtClean="0"/>
              <a:t>Can you see it?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Issue #1: </a:t>
            </a:r>
            <a:r>
              <a:rPr lang="en-US" sz="3200" dirty="0" smtClean="0"/>
              <a:t>Coverage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47664" y="2780928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CA" sz="2000" dirty="0">
                <a:latin typeface="Courier New"/>
                <a:cs typeface="Courier New"/>
              </a:rPr>
              <a:t>Input </a:t>
            </a:r>
            <a:r>
              <a:rPr lang="en-CA" sz="2000" dirty="0" smtClean="0">
                <a:latin typeface="Courier New"/>
                <a:cs typeface="Courier New"/>
              </a:rPr>
              <a:t>a</a:t>
            </a:r>
            <a:endParaRPr lang="en-CA" sz="2000" dirty="0">
              <a:latin typeface="Courier New"/>
              <a:cs typeface="Courier New"/>
            </a:endParaRPr>
          </a:p>
          <a:p>
            <a:pPr indent="-114300"/>
            <a:r>
              <a:rPr lang="en-CA" sz="2000" dirty="0">
                <a:latin typeface="Courier New"/>
                <a:cs typeface="Courier New"/>
              </a:rPr>
              <a:t>Input </a:t>
            </a:r>
            <a:r>
              <a:rPr lang="en-CA" sz="2000" dirty="0" smtClean="0">
                <a:latin typeface="Courier New"/>
                <a:cs typeface="Courier New"/>
              </a:rPr>
              <a:t>b</a:t>
            </a:r>
            <a:endParaRPr lang="en-CA" sz="2000" dirty="0">
              <a:latin typeface="Courier New"/>
              <a:cs typeface="Courier New"/>
            </a:endParaRPr>
          </a:p>
          <a:p>
            <a:pPr indent="-114300"/>
            <a:r>
              <a:rPr lang="en-CA" sz="2000" dirty="0">
                <a:latin typeface="Courier New"/>
                <a:cs typeface="Courier New"/>
              </a:rPr>
              <a:t>Print </a:t>
            </a:r>
            <a:r>
              <a:rPr lang="en-CA" sz="2000" dirty="0" smtClean="0">
                <a:latin typeface="Courier New"/>
                <a:cs typeface="Courier New"/>
              </a:rPr>
              <a:t>a/b</a:t>
            </a:r>
            <a:endParaRPr lang="en-CA" sz="2000" dirty="0">
              <a:latin typeface="Courier New"/>
              <a:cs typeface="Courier New"/>
            </a:endParaRPr>
          </a:p>
          <a:p>
            <a:pPr indent="-114300"/>
            <a:r>
              <a:rPr lang="en-CA" sz="2000" dirty="0">
                <a:latin typeface="Courier New"/>
                <a:cs typeface="Courier New"/>
              </a:rPr>
              <a:t>End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85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CA" sz="2400" dirty="0" smtClean="0"/>
              <a:t>Coverage is multidimensional</a:t>
            </a:r>
          </a:p>
          <a:p>
            <a:pPr marL="174625" indent="-174625"/>
            <a:r>
              <a:rPr lang="en-CA" sz="2400" dirty="0" smtClean="0"/>
              <a:t>Complete coverage on one dimension does not imply complete test coverage</a:t>
            </a:r>
          </a:p>
          <a:p>
            <a:pPr marL="174625" indent="-174625"/>
            <a:r>
              <a:rPr lang="en-CA" sz="2400" dirty="0" smtClean="0"/>
              <a:t>Different test techniques are biased towards different types of coverage</a:t>
            </a:r>
          </a:p>
          <a:p>
            <a:pPr marL="174625" indent="-174625"/>
            <a:r>
              <a:rPr lang="en-CA" sz="2400" dirty="0"/>
              <a:t>Different test design techniques are </a:t>
            </a:r>
            <a:r>
              <a:rPr lang="en-CA" sz="2400" dirty="0" smtClean="0"/>
              <a:t>optimized for finding different classes of problem and are </a:t>
            </a:r>
            <a:r>
              <a:rPr lang="en-CA" sz="2400" i="1" dirty="0" smtClean="0"/>
              <a:t>completely blind</a:t>
            </a:r>
            <a:r>
              <a:rPr lang="en-CA" sz="2400" dirty="0" smtClean="0"/>
              <a:t> to other classes of bug</a:t>
            </a:r>
          </a:p>
          <a:p>
            <a:pPr marL="174625" indent="-174625"/>
            <a:r>
              <a:rPr lang="en-CA" sz="2400" dirty="0" smtClean="0"/>
              <a:t>Over-reliance on a small set of techniques will cause you to miss bugs</a:t>
            </a:r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Issue #1: </a:t>
            </a:r>
            <a:r>
              <a:rPr lang="en-US" sz="3200" dirty="0" smtClean="0"/>
              <a:t>Coverage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6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Every decision you make about test coverage involves trade-offs:</a:t>
            </a:r>
          </a:p>
          <a:p>
            <a:pPr marL="574675" lvl="1" indent="-174625"/>
            <a:r>
              <a:rPr lang="en-CA" sz="2000" dirty="0" smtClean="0"/>
              <a:t>Increased coverage in one dimension invariably leads to reduced coverage in others</a:t>
            </a:r>
          </a:p>
          <a:p>
            <a:pPr marL="174625" indent="-174625"/>
            <a:r>
              <a:rPr lang="en-CA" sz="2400" dirty="0" smtClean="0"/>
              <a:t>Sometimes, you may want to maximize coverage on certain dimensions, and you will focus on specific techniques</a:t>
            </a:r>
          </a:p>
          <a:p>
            <a:pPr marL="174625" indent="-174625"/>
            <a:r>
              <a:rPr lang="en-CA" sz="2400" dirty="0" smtClean="0"/>
              <a:t>At other times, </a:t>
            </a:r>
            <a:r>
              <a:rPr lang="en-CA" sz="2400" dirty="0" smtClean="0"/>
              <a:t>achieving </a:t>
            </a:r>
            <a:r>
              <a:rPr lang="en-CA" sz="2400" i="1" dirty="0" smtClean="0"/>
              <a:t>some</a:t>
            </a:r>
            <a:r>
              <a:rPr lang="en-CA" sz="2400" dirty="0" smtClean="0"/>
              <a:t> degree of coverage on many dimensions will be more useful than a high degree of coverage on one, and you will draw from a broad range of techniques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Issue #1: </a:t>
            </a:r>
            <a:r>
              <a:rPr lang="en-US" sz="3200" dirty="0" smtClean="0"/>
              <a:t>Coverage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6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Black box </a:t>
            </a:r>
            <a:r>
              <a:rPr lang="en-CA" sz="2400" dirty="0"/>
              <a:t>techniques:</a:t>
            </a:r>
          </a:p>
          <a:p>
            <a:pPr marL="574675" lvl="1" indent="-174625"/>
            <a:r>
              <a:rPr lang="en-CA" sz="2000" dirty="0" smtClean="0"/>
              <a:t>Treat the software as a “black box” by stimulating it with inputs and observing/evaluating the outputs</a:t>
            </a:r>
          </a:p>
          <a:p>
            <a:pPr marL="574675" lvl="1" indent="-174625"/>
            <a:r>
              <a:rPr lang="en-CA" sz="2000" dirty="0" smtClean="0"/>
              <a:t>Are </a:t>
            </a:r>
            <a:r>
              <a:rPr lang="en-CA" sz="2000" dirty="0"/>
              <a:t>generally </a:t>
            </a:r>
            <a:r>
              <a:rPr lang="en-CA" sz="2000" dirty="0" smtClean="0"/>
              <a:t>performed without knowledge of the internal structures of the software</a:t>
            </a:r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Introduction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1007937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State transition testing is useful for testing object lifecycles, user interfaces, workflows etc.</a:t>
            </a: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State Transition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cess 1"/>
          <p:cNvSpPr/>
          <p:nvPr/>
        </p:nvSpPr>
        <p:spPr>
          <a:xfrm>
            <a:off x="495374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S1 Display</a:t>
            </a:r>
          </a:p>
          <a:p>
            <a:pPr algn="ctr"/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7" name="Process 6"/>
          <p:cNvSpPr/>
          <p:nvPr/>
        </p:nvSpPr>
        <p:spPr>
          <a:xfrm>
            <a:off x="675394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S2 Change</a:t>
            </a:r>
          </a:p>
          <a:p>
            <a:pPr algn="ctr"/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8" name="Process 7"/>
          <p:cNvSpPr/>
          <p:nvPr/>
        </p:nvSpPr>
        <p:spPr>
          <a:xfrm>
            <a:off x="4953744" y="468856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 Display</a:t>
            </a:r>
          </a:p>
          <a:p>
            <a:pPr algn="ctr"/>
            <a:r>
              <a:rPr lang="en-US" sz="1400" dirty="0" smtClean="0"/>
              <a:t>alarm</a:t>
            </a:r>
            <a:endParaRPr lang="en-US" sz="1400" dirty="0"/>
          </a:p>
        </p:txBody>
      </p:sp>
      <p:sp>
        <p:nvSpPr>
          <p:cNvPr id="9" name="Process 8"/>
          <p:cNvSpPr/>
          <p:nvPr/>
        </p:nvSpPr>
        <p:spPr>
          <a:xfrm>
            <a:off x="6753944" y="468856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S4 Change</a:t>
            </a:r>
          </a:p>
          <a:p>
            <a:pPr algn="ctr"/>
            <a:r>
              <a:rPr lang="en-US" sz="1400" dirty="0" smtClean="0"/>
              <a:t>alarm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8144" y="3645024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8144" y="4941168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68144" y="3789040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8144" y="5085184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13784" y="4041648"/>
            <a:ext cx="0" cy="64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57800" y="4041648"/>
            <a:ext cx="0" cy="64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7968" y="3356992"/>
            <a:ext cx="83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T1 Change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887128" y="3728065"/>
            <a:ext cx="8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T2 Accept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7968" y="4653136"/>
            <a:ext cx="83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T5 Change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1341" y="5024209"/>
            <a:ext cx="8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T6 Accept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93704" y="4221088"/>
            <a:ext cx="74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T3 Alarm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450420" y="4221088"/>
            <a:ext cx="7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T4 Return</a:t>
            </a:r>
            <a:endParaRPr lang="en-US" sz="1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39750" y="3212976"/>
            <a:ext cx="3960242" cy="317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It is based on a state model of the software, for example, consider a simple digital watch: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26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1007937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Basic coverage (called zero-switch coverage) is achieved by testing each transition between pairs of states.</a:t>
            </a: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State Transition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cess 1"/>
          <p:cNvSpPr/>
          <p:nvPr/>
        </p:nvSpPr>
        <p:spPr>
          <a:xfrm>
            <a:off x="495374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S1 Display</a:t>
            </a:r>
          </a:p>
          <a:p>
            <a:pPr algn="ctr"/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7" name="Process 6"/>
          <p:cNvSpPr/>
          <p:nvPr/>
        </p:nvSpPr>
        <p:spPr>
          <a:xfrm>
            <a:off x="675394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S2 Change</a:t>
            </a:r>
          </a:p>
          <a:p>
            <a:pPr algn="ctr"/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8" name="Process 7"/>
          <p:cNvSpPr/>
          <p:nvPr/>
        </p:nvSpPr>
        <p:spPr>
          <a:xfrm>
            <a:off x="4953744" y="468856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 Display</a:t>
            </a:r>
          </a:p>
          <a:p>
            <a:pPr algn="ctr"/>
            <a:r>
              <a:rPr lang="en-US" sz="1400" dirty="0" smtClean="0"/>
              <a:t>alarm</a:t>
            </a:r>
            <a:endParaRPr lang="en-US" sz="1400" dirty="0"/>
          </a:p>
        </p:txBody>
      </p:sp>
      <p:sp>
        <p:nvSpPr>
          <p:cNvPr id="9" name="Process 8"/>
          <p:cNvSpPr/>
          <p:nvPr/>
        </p:nvSpPr>
        <p:spPr>
          <a:xfrm>
            <a:off x="6753944" y="468856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S4 Change</a:t>
            </a:r>
          </a:p>
          <a:p>
            <a:pPr algn="ctr"/>
            <a:r>
              <a:rPr lang="en-US" sz="1400" dirty="0" smtClean="0"/>
              <a:t>alarm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8144" y="3645024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8144" y="4941168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68144" y="3789040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8144" y="5085184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13784" y="4041648"/>
            <a:ext cx="0" cy="64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57800" y="4041648"/>
            <a:ext cx="0" cy="64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7968" y="3356992"/>
            <a:ext cx="83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T1 Change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887128" y="3728065"/>
            <a:ext cx="8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T2 Accept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7968" y="4653136"/>
            <a:ext cx="83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T5 Change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1341" y="5024209"/>
            <a:ext cx="8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T6 Accept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93704" y="4221088"/>
            <a:ext cx="74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T3 Alarm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450420" y="4221088"/>
            <a:ext cx="7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T4 Return</a:t>
            </a:r>
            <a:endParaRPr lang="en-US" sz="1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39750" y="3212976"/>
            <a:ext cx="3960242" cy="129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For example, zero switch coverage is achieved through 6 tests: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39750" y="4507110"/>
            <a:ext cx="2160042" cy="317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174625"/>
            <a:r>
              <a:rPr lang="en-CA" sz="2000" dirty="0" smtClean="0"/>
              <a:t>S1&gt;S2</a:t>
            </a:r>
          </a:p>
          <a:p>
            <a:pPr marL="574675" lvl="1" indent="-174625"/>
            <a:r>
              <a:rPr lang="en-CA" sz="2000" dirty="0" smtClean="0"/>
              <a:t>S2&gt;S1</a:t>
            </a:r>
          </a:p>
          <a:p>
            <a:pPr marL="574675" lvl="1" indent="-174625"/>
            <a:r>
              <a:rPr lang="en-CA" sz="2000" dirty="0" smtClean="0"/>
              <a:t>S1&gt;S3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547862" y="4507110"/>
            <a:ext cx="2160042" cy="317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174625"/>
            <a:r>
              <a:rPr lang="en-CA" sz="2000" dirty="0" smtClean="0"/>
              <a:t>S3&gt;S1</a:t>
            </a:r>
          </a:p>
          <a:p>
            <a:pPr marL="574675" lvl="1" indent="-174625"/>
            <a:r>
              <a:rPr lang="en-CA" sz="2000" dirty="0" smtClean="0"/>
              <a:t>S3&gt;S4</a:t>
            </a:r>
          </a:p>
          <a:p>
            <a:pPr marL="574675" lvl="1" indent="-174625"/>
            <a:r>
              <a:rPr lang="en-CA" sz="2000" dirty="0" smtClean="0"/>
              <a:t>S4&gt;S3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44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1007937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Higher levels of coverage (N-switch coverage) is achieved by testing successively long chains of states.</a:t>
            </a: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State Transition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cess 1"/>
          <p:cNvSpPr/>
          <p:nvPr/>
        </p:nvSpPr>
        <p:spPr>
          <a:xfrm>
            <a:off x="495374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S1 Display</a:t>
            </a:r>
          </a:p>
          <a:p>
            <a:pPr algn="ctr"/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7" name="Process 6"/>
          <p:cNvSpPr/>
          <p:nvPr/>
        </p:nvSpPr>
        <p:spPr>
          <a:xfrm>
            <a:off x="675394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S2 Change</a:t>
            </a:r>
          </a:p>
          <a:p>
            <a:pPr algn="ctr"/>
            <a:r>
              <a:rPr lang="en-US" sz="1400" dirty="0" smtClean="0"/>
              <a:t>time</a:t>
            </a:r>
            <a:endParaRPr lang="en-US" sz="1400" dirty="0"/>
          </a:p>
        </p:txBody>
      </p:sp>
      <p:sp>
        <p:nvSpPr>
          <p:cNvPr id="8" name="Process 7"/>
          <p:cNvSpPr/>
          <p:nvPr/>
        </p:nvSpPr>
        <p:spPr>
          <a:xfrm>
            <a:off x="4953744" y="468856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S3 Display</a:t>
            </a:r>
          </a:p>
          <a:p>
            <a:pPr algn="ctr"/>
            <a:r>
              <a:rPr lang="en-US" sz="1400" dirty="0" smtClean="0"/>
              <a:t>alarm</a:t>
            </a:r>
            <a:endParaRPr lang="en-US" sz="1400" dirty="0"/>
          </a:p>
        </p:txBody>
      </p:sp>
      <p:sp>
        <p:nvSpPr>
          <p:cNvPr id="9" name="Process 8"/>
          <p:cNvSpPr/>
          <p:nvPr/>
        </p:nvSpPr>
        <p:spPr>
          <a:xfrm>
            <a:off x="6753944" y="468856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S4 Change</a:t>
            </a:r>
          </a:p>
          <a:p>
            <a:pPr algn="ctr"/>
            <a:r>
              <a:rPr lang="en-US" sz="1400" dirty="0" smtClean="0"/>
              <a:t>alarm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8144" y="3645024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8144" y="4941168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68144" y="3789040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8144" y="5085184"/>
            <a:ext cx="8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13784" y="4041648"/>
            <a:ext cx="0" cy="64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57800" y="4041648"/>
            <a:ext cx="0" cy="64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7968" y="3356992"/>
            <a:ext cx="83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T1 Change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887128" y="3728065"/>
            <a:ext cx="8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T2 Accept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7968" y="4653136"/>
            <a:ext cx="83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T5 Change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1341" y="5024209"/>
            <a:ext cx="8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T6 Accept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93704" y="4221088"/>
            <a:ext cx="74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T3 Alarm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450420" y="4221088"/>
            <a:ext cx="7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T4 Return</a:t>
            </a:r>
            <a:endParaRPr lang="en-US" sz="1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39750" y="3212976"/>
            <a:ext cx="3960242" cy="129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For example, 1-switch coverage is achieved through 10 tests: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39750" y="4509120"/>
            <a:ext cx="2160042" cy="232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174625"/>
            <a:r>
              <a:rPr lang="en-CA" sz="2000" dirty="0" smtClean="0"/>
              <a:t>S1&gt;S2&gt;S1</a:t>
            </a:r>
          </a:p>
          <a:p>
            <a:pPr marL="574675" lvl="1" indent="-174625"/>
            <a:r>
              <a:rPr lang="en-CA" sz="2000" dirty="0"/>
              <a:t>S1&gt;S3&gt;S1</a:t>
            </a:r>
          </a:p>
          <a:p>
            <a:pPr marL="574675" lvl="1" indent="-174625"/>
            <a:r>
              <a:rPr lang="en-CA" sz="2000" dirty="0"/>
              <a:t>S1&gt;S3&gt;</a:t>
            </a:r>
            <a:r>
              <a:rPr lang="en-CA" sz="2000" dirty="0" smtClean="0"/>
              <a:t>S4</a:t>
            </a:r>
            <a:endParaRPr lang="en-CA" sz="2000" dirty="0"/>
          </a:p>
          <a:p>
            <a:pPr marL="574675" lvl="1" indent="-174625"/>
            <a:r>
              <a:rPr lang="en-CA" sz="2000" dirty="0" smtClean="0"/>
              <a:t>S2&gt;S1&gt;S2</a:t>
            </a:r>
          </a:p>
          <a:p>
            <a:pPr marL="574675" lvl="1" indent="-174625"/>
            <a:r>
              <a:rPr lang="en-CA" sz="2000" dirty="0" smtClean="0"/>
              <a:t>S2&gt;S1&gt;S3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979910" y="4509120"/>
            <a:ext cx="2160042" cy="232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174625"/>
            <a:r>
              <a:rPr lang="en-CA" sz="2000" dirty="0" smtClean="0"/>
              <a:t>S3&gt;S1&gt;S2</a:t>
            </a:r>
          </a:p>
          <a:p>
            <a:pPr marL="574675" lvl="1" indent="-174625"/>
            <a:r>
              <a:rPr lang="en-CA" sz="2000" dirty="0" smtClean="0"/>
              <a:t>S3&gt;S1&gt;S3</a:t>
            </a:r>
          </a:p>
          <a:p>
            <a:pPr marL="574675" lvl="1" indent="-174625"/>
            <a:r>
              <a:rPr lang="en-CA" sz="2000" dirty="0" smtClean="0"/>
              <a:t>S3&gt;S4&gt;S3</a:t>
            </a:r>
          </a:p>
          <a:p>
            <a:pPr marL="574675" lvl="1" indent="-174625"/>
            <a:r>
              <a:rPr lang="en-CA" sz="2000" dirty="0" smtClean="0"/>
              <a:t>S4&gt;S3&gt;S1</a:t>
            </a:r>
          </a:p>
          <a:p>
            <a:pPr marL="574675" lvl="1" indent="-174625"/>
            <a:r>
              <a:rPr lang="en-CA" sz="2000" dirty="0" smtClean="0"/>
              <a:t>S4&gt;S3&gt;S4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889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/>
              <a:t>Decision table testing is useful for testing business rules or logic based on combinations of different </a:t>
            </a:r>
            <a:r>
              <a:rPr lang="en-CA" sz="2400" dirty="0" smtClean="0"/>
              <a:t>parameters</a:t>
            </a:r>
          </a:p>
          <a:p>
            <a:pPr marL="174625" indent="-174625"/>
            <a:r>
              <a:rPr lang="en-CA" sz="2400" dirty="0"/>
              <a:t>The actions that result from different combinations of conditions are enumerated in a decision table</a:t>
            </a:r>
          </a:p>
          <a:p>
            <a:pPr marL="174625" indent="-174625"/>
            <a:r>
              <a:rPr lang="en-CA" sz="2400" dirty="0" smtClean="0"/>
              <a:t>For example:</a:t>
            </a:r>
          </a:p>
          <a:p>
            <a:pPr marL="574675" lvl="1" indent="-174625"/>
            <a:r>
              <a:rPr lang="en-CA" sz="2000" dirty="0"/>
              <a:t>I</a:t>
            </a:r>
            <a:r>
              <a:rPr lang="en-CA" sz="2000" dirty="0" smtClean="0"/>
              <a:t>magine a program that accepts three Boolean inputs that represent whether adjacent sides of a triangle are the same length, and provides an output to indicate whether the triangle is an equilateral, isosceles, scalene, or not a triangle at all</a:t>
            </a:r>
            <a:endParaRPr lang="en-CA" sz="20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Decision Table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7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The resulting decision table would look like this: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Black Box Techniques: Decision Table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69302"/>
              </p:ext>
            </p:extLst>
          </p:nvPr>
        </p:nvGraphicFramePr>
        <p:xfrm>
          <a:off x="1979712" y="2852936"/>
          <a:ext cx="558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Test: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Conditions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A=B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B=C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C=A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Actions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Equilateral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Isosceles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5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There are very many test techniques</a:t>
            </a:r>
          </a:p>
          <a:p>
            <a:pPr marL="174625" indent="-174625"/>
            <a:r>
              <a:rPr lang="en-CA" sz="2400" dirty="0" smtClean="0"/>
              <a:t>The videos provided as pre-work provided a rapid overview of some of these</a:t>
            </a:r>
          </a:p>
          <a:p>
            <a:pPr marL="174625" indent="-174625"/>
            <a:r>
              <a:rPr lang="en-CA" sz="2400" b="1" dirty="0" smtClean="0"/>
              <a:t>It is not possible to cover all these techniques meaningfully in a single lecture, </a:t>
            </a:r>
            <a:r>
              <a:rPr lang="en-CA" sz="2400" b="1" dirty="0" smtClean="0"/>
              <a:t>nor </a:t>
            </a:r>
            <a:r>
              <a:rPr lang="en-CA" sz="2400" b="1" dirty="0" smtClean="0"/>
              <a:t>even in a single semester</a:t>
            </a:r>
          </a:p>
          <a:p>
            <a:pPr marL="174625" indent="-174625"/>
            <a:r>
              <a:rPr lang="en-CA" sz="2400" dirty="0" smtClean="0"/>
              <a:t>This lecture will flesh out a handful of techniques, and emphasize some of the import issues to consider when selecting techniques 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Introduction: Recap on Pre-Work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8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Domain testing is a family of techniques that provides a means of identifying the best tests from a large set thereby reducing the number of tests that will be executed</a:t>
            </a:r>
          </a:p>
          <a:p>
            <a:pPr marL="174625" indent="-174625"/>
            <a:r>
              <a:rPr lang="en-CA" sz="2400" dirty="0" smtClean="0"/>
              <a:t>It does so by grouping tests in classes that are considered to be equivalent in some way</a:t>
            </a:r>
          </a:p>
          <a:p>
            <a:pPr marL="174625" indent="-174625"/>
            <a:r>
              <a:rPr lang="en-CA" sz="2400" dirty="0" smtClean="0"/>
              <a:t>The “best representative” tests are then selected from these “equivalence classes” and executed</a:t>
            </a: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Domain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1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4392290" cy="3921125"/>
          </a:xfrm>
        </p:spPr>
        <p:txBody>
          <a:bodyPr>
            <a:normAutofit fontScale="92500"/>
          </a:bodyPr>
          <a:lstStyle/>
          <a:p>
            <a:pPr marL="174625" indent="-174625"/>
            <a:r>
              <a:rPr lang="en-CA" sz="2400" dirty="0" smtClean="0"/>
              <a:t>For example, consider font size in Excel:</a:t>
            </a:r>
          </a:p>
          <a:p>
            <a:pPr marL="174625" indent="-174625"/>
            <a:r>
              <a:rPr lang="en-CA" sz="2400" dirty="0" smtClean="0"/>
              <a:t>Font size y=f(x), where x is a value entered by the user</a:t>
            </a:r>
          </a:p>
          <a:p>
            <a:pPr marL="174625" indent="-174625"/>
            <a:r>
              <a:rPr lang="en-CA" sz="2400" dirty="0" smtClean="0"/>
              <a:t>x is limited to values 1 to 409</a:t>
            </a:r>
          </a:p>
          <a:p>
            <a:pPr marL="174625" indent="-174625"/>
            <a:r>
              <a:rPr lang="en-CA" sz="2400" dirty="0" smtClean="0"/>
              <a:t>We would treat values 1 to 409 as belonging to a valid equivalence class</a:t>
            </a:r>
          </a:p>
          <a:p>
            <a:pPr marL="174625" indent="-174625"/>
            <a:r>
              <a:rPr lang="en-CA" sz="2400" dirty="0" smtClean="0"/>
              <a:t>We would also note two invalid equivalence classes (&lt;1 and &gt;409)</a:t>
            </a:r>
            <a:endParaRPr lang="en-CA" sz="16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Domain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84529" b="58978"/>
          <a:stretch>
            <a:fillRect/>
          </a:stretch>
        </p:blipFill>
        <p:spPr bwMode="auto">
          <a:xfrm>
            <a:off x="5048572" y="2204864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08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439229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Using domain testing, we would select at least one test from each of the three equivalence classes</a:t>
            </a:r>
          </a:p>
          <a:p>
            <a:pPr marL="174625" indent="-174625"/>
            <a:r>
              <a:rPr lang="en-CA" sz="2400" dirty="0" smtClean="0"/>
              <a:t>We would also seek to select the best representative from each class</a:t>
            </a:r>
          </a:p>
          <a:p>
            <a:pPr marL="174625" indent="-174625"/>
            <a:r>
              <a:rPr lang="en-CA" sz="2400" dirty="0" smtClean="0"/>
              <a:t>The best representative test is often found at the boundaries of a class</a:t>
            </a:r>
          </a:p>
          <a:p>
            <a:pPr marL="0" indent="0">
              <a:buNone/>
            </a:pPr>
            <a:endParaRPr lang="en-CA" sz="16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Domain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84529" b="58978"/>
          <a:stretch>
            <a:fillRect/>
          </a:stretch>
        </p:blipFill>
        <p:spPr bwMode="auto">
          <a:xfrm>
            <a:off x="5048572" y="2204864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870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439229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Therefore, we would likely select these tests:</a:t>
            </a:r>
          </a:p>
          <a:p>
            <a:pPr marL="574675" lvl="1" indent="-174625"/>
            <a:r>
              <a:rPr lang="en-CA" sz="2000" dirty="0" smtClean="0"/>
              <a:t>The upper bound of the lower invalid class (e.g. 0.9)</a:t>
            </a:r>
          </a:p>
          <a:p>
            <a:pPr marL="574675" lvl="1" indent="-174625"/>
            <a:r>
              <a:rPr lang="en-CA" sz="2000" dirty="0" smtClean="0"/>
              <a:t>The lower bound of the valid class (1)</a:t>
            </a:r>
          </a:p>
          <a:p>
            <a:pPr marL="574675" lvl="1" indent="-174625"/>
            <a:r>
              <a:rPr lang="en-CA" sz="2000" dirty="0"/>
              <a:t>The </a:t>
            </a:r>
            <a:r>
              <a:rPr lang="en-CA" sz="2000" dirty="0" smtClean="0"/>
              <a:t>upper bound </a:t>
            </a:r>
            <a:r>
              <a:rPr lang="en-CA" sz="2000" dirty="0"/>
              <a:t>of the valid class </a:t>
            </a:r>
            <a:r>
              <a:rPr lang="en-CA" sz="2000" dirty="0" smtClean="0"/>
              <a:t>(409)</a:t>
            </a:r>
            <a:endParaRPr lang="en-CA" sz="2000" dirty="0"/>
          </a:p>
          <a:p>
            <a:pPr marL="574675" lvl="1" indent="-174625"/>
            <a:r>
              <a:rPr lang="en-CA" sz="2000" dirty="0"/>
              <a:t>The </a:t>
            </a:r>
            <a:r>
              <a:rPr lang="en-CA" sz="2000" dirty="0" smtClean="0"/>
              <a:t>lower bound </a:t>
            </a:r>
            <a:r>
              <a:rPr lang="en-CA" sz="2000" dirty="0"/>
              <a:t>of the </a:t>
            </a:r>
            <a:r>
              <a:rPr lang="en-CA" sz="2000" dirty="0" smtClean="0"/>
              <a:t>upper invalid </a:t>
            </a:r>
            <a:r>
              <a:rPr lang="en-CA" sz="2000" dirty="0"/>
              <a:t>class (e.g. </a:t>
            </a:r>
            <a:r>
              <a:rPr lang="en-CA" sz="2000" dirty="0" smtClean="0"/>
              <a:t>409.1)</a:t>
            </a:r>
            <a:endParaRPr lang="en-CA" sz="2000" dirty="0"/>
          </a:p>
          <a:p>
            <a:pPr marL="574675" lvl="1" indent="-174625"/>
            <a:endParaRPr lang="en-CA" sz="2000" dirty="0" smtClean="0"/>
          </a:p>
          <a:p>
            <a:pPr marL="0" indent="0">
              <a:buNone/>
            </a:pPr>
            <a:endParaRPr lang="en-CA" sz="16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Domain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84529" b="58978"/>
          <a:stretch>
            <a:fillRect/>
          </a:stretch>
        </p:blipFill>
        <p:spPr bwMode="auto">
          <a:xfrm>
            <a:off x="5048572" y="2204864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29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464322"/>
          </a:xfrm>
        </p:spPr>
        <p:txBody>
          <a:bodyPr>
            <a:noAutofit/>
          </a:bodyPr>
          <a:lstStyle/>
          <a:p>
            <a:pPr marL="174625" indent="-174625"/>
            <a:r>
              <a:rPr lang="en-CA" sz="2000" dirty="0" smtClean="0"/>
              <a:t>Domain testing can also be applied to results variables and the output domain e.g. where z=x/y, design the different combinations of x and y that exercise equivalence classes of z</a:t>
            </a:r>
          </a:p>
          <a:p>
            <a:pPr marL="174625" indent="-174625"/>
            <a:r>
              <a:rPr lang="en-CA" sz="2000" dirty="0" smtClean="0"/>
              <a:t>Boundary values may not always be clear (e.g. how does </a:t>
            </a:r>
            <a:r>
              <a:rPr lang="en-CA" sz="2000" dirty="0"/>
              <a:t>E</a:t>
            </a:r>
            <a:r>
              <a:rPr lang="en-CA" sz="2000" dirty="0" smtClean="0"/>
              <a:t>xcel handle font size 409.01 vs. 409.1, or 0.9 vs. 0.99?)</a:t>
            </a:r>
          </a:p>
          <a:p>
            <a:pPr marL="174625" indent="-174625"/>
            <a:r>
              <a:rPr lang="en-CA" sz="2000" dirty="0" smtClean="0"/>
              <a:t>Different boundaries may exist at different layers, e.g. byte constraint at the persistence layer vs. character constraint at the UI</a:t>
            </a:r>
          </a:p>
          <a:p>
            <a:pPr marL="174625" indent="-174625"/>
            <a:r>
              <a:rPr lang="en-CA" sz="2000" dirty="0" smtClean="0"/>
              <a:t>Not all classes have boundaries (e.g. set of Canadian provinces and territories)</a:t>
            </a:r>
          </a:p>
          <a:p>
            <a:pPr marL="174625" indent="-174625"/>
            <a:r>
              <a:rPr lang="en-CA" sz="2000" dirty="0" smtClean="0"/>
              <a:t>The best representative is not always at a boundary (e.g. which province or territory is most likely to reveal a bug? The one most likely to be misspelled or forgotten during development?)</a:t>
            </a:r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174625" indent="-174625"/>
            <a:endParaRPr lang="en-CA" sz="2000" dirty="0"/>
          </a:p>
          <a:p>
            <a:pPr marL="174625" indent="-174625"/>
            <a:endParaRPr lang="en-CA" sz="2000" dirty="0" smtClean="0"/>
          </a:p>
          <a:p>
            <a:pPr marL="174625" indent="-174625"/>
            <a:endParaRPr lang="en-CA" sz="2000" dirty="0" smtClean="0"/>
          </a:p>
          <a:p>
            <a:pPr marL="174625" indent="-174625"/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174625" indent="-174625"/>
            <a:endParaRPr lang="en-CA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Domain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800" dirty="0" smtClean="0"/>
              <a:t>A variable may also have multiple dimensions that you might partition</a:t>
            </a:r>
          </a:p>
          <a:p>
            <a:pPr marL="174625" indent="-174625"/>
            <a:r>
              <a:rPr lang="en-CA" sz="2800" dirty="0" smtClean="0"/>
              <a:t>For example, Excel </a:t>
            </a:r>
            <a:r>
              <a:rPr lang="en-CA" sz="2800" dirty="0"/>
              <a:t>f</a:t>
            </a:r>
            <a:r>
              <a:rPr lang="en-CA" sz="2800" dirty="0" smtClean="0"/>
              <a:t>ont size:</a:t>
            </a:r>
          </a:p>
          <a:p>
            <a:pPr marL="574675" lvl="1" indent="-174625"/>
            <a:r>
              <a:rPr lang="en-CA" sz="2000" dirty="0" smtClean="0"/>
              <a:t>Primary dimension: 1 to 409</a:t>
            </a:r>
          </a:p>
          <a:p>
            <a:pPr marL="574675" lvl="1" indent="-174625"/>
            <a:r>
              <a:rPr lang="en-CA" sz="2000" dirty="0" smtClean="0"/>
              <a:t>Secondary dimensions:</a:t>
            </a:r>
          </a:p>
          <a:p>
            <a:pPr marL="974725" lvl="2" indent="-174625"/>
            <a:r>
              <a:rPr lang="en-CA" sz="1600" dirty="0"/>
              <a:t>N</a:t>
            </a:r>
            <a:r>
              <a:rPr lang="en-CA" sz="1600" dirty="0" smtClean="0"/>
              <a:t>umber of characters</a:t>
            </a:r>
          </a:p>
          <a:p>
            <a:pPr marL="974725" lvl="2" indent="-174625"/>
            <a:r>
              <a:rPr lang="en-CA" sz="1600" dirty="0" smtClean="0"/>
              <a:t>ASCII codes</a:t>
            </a:r>
            <a:endParaRPr lang="en-CA" sz="1600" dirty="0" smtClean="0"/>
          </a:p>
          <a:p>
            <a:pPr marL="974725" lvl="2" indent="-174625"/>
            <a:r>
              <a:rPr lang="en-CA" sz="1600" dirty="0" smtClean="0"/>
              <a:t>Number of leading spaces</a:t>
            </a:r>
          </a:p>
          <a:p>
            <a:pPr marL="974725" lvl="2" indent="-174625"/>
            <a:r>
              <a:rPr lang="en-CA" sz="1600" dirty="0" smtClean="0"/>
              <a:t>Number of spaces between digits</a:t>
            </a:r>
          </a:p>
          <a:p>
            <a:pPr marL="974725" lvl="2" indent="-174625"/>
            <a:r>
              <a:rPr lang="en-CA" sz="1600" dirty="0" smtClean="0"/>
              <a:t>Etc.</a:t>
            </a:r>
            <a:endParaRPr lang="en-CA" sz="16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Domain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49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5363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We are often faced with testing with large combinations</a:t>
            </a:r>
          </a:p>
          <a:p>
            <a:pPr marL="174625" indent="-174625"/>
            <a:r>
              <a:rPr lang="en-CA" sz="2400" dirty="0" smtClean="0"/>
              <a:t>Imagine testing windows software:</a:t>
            </a:r>
          </a:p>
          <a:p>
            <a:pPr marL="574675" lvl="1" indent="-174625"/>
            <a:r>
              <a:rPr lang="en-CA" sz="2000" dirty="0" smtClean="0"/>
              <a:t>Which versions of Windows will you test with?</a:t>
            </a:r>
          </a:p>
          <a:p>
            <a:pPr marL="574675" lvl="1" indent="-174625"/>
            <a:r>
              <a:rPr lang="en-CA" sz="2000" dirty="0" smtClean="0"/>
              <a:t>Which patches will you test with?</a:t>
            </a:r>
          </a:p>
          <a:p>
            <a:pPr marL="574675" lvl="1" indent="-174625"/>
            <a:r>
              <a:rPr lang="en-CA" sz="2000" dirty="0" smtClean="0"/>
              <a:t>What hardware and driver versions will you test with?</a:t>
            </a:r>
          </a:p>
          <a:p>
            <a:pPr marL="574675" lvl="1" indent="-174625"/>
            <a:r>
              <a:rPr lang="en-CA" sz="2000" dirty="0" smtClean="0"/>
              <a:t>What screen resolution will you test with?</a:t>
            </a:r>
          </a:p>
          <a:p>
            <a:pPr marL="574675" lvl="1" indent="-174625"/>
            <a:r>
              <a:rPr lang="en-CA" sz="2000" dirty="0" smtClean="0"/>
              <a:t>Etc.</a:t>
            </a:r>
          </a:p>
          <a:p>
            <a:pPr marL="174625" indent="-174625"/>
            <a:r>
              <a:rPr lang="en-CA" sz="2400" dirty="0" smtClean="0"/>
              <a:t>This can lead to a </a:t>
            </a:r>
            <a:r>
              <a:rPr lang="en-CA" sz="2400" i="1" dirty="0" smtClean="0"/>
              <a:t>combinatorial</a:t>
            </a:r>
            <a:r>
              <a:rPr lang="en-CA" sz="2400" dirty="0" smtClean="0"/>
              <a:t> </a:t>
            </a:r>
            <a:r>
              <a:rPr lang="en-CA" sz="2400" i="1" dirty="0" smtClean="0"/>
              <a:t>explosion</a:t>
            </a:r>
            <a:r>
              <a:rPr lang="en-CA" sz="2400" dirty="0" smtClean="0"/>
              <a:t>: an unfeasible number of tests</a:t>
            </a:r>
          </a:p>
          <a:p>
            <a:pPr marL="174625" indent="-174625"/>
            <a:r>
              <a:rPr lang="en-CA" sz="2400" dirty="0" smtClean="0"/>
              <a:t>Combinatorial testing provides a means of reducing such sets of tests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Combinatorial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395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5363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Example: Imagine testing a Hotel Internet solution</a:t>
            </a:r>
          </a:p>
          <a:p>
            <a:pPr marL="174625" indent="-174625"/>
            <a:r>
              <a:rPr lang="en-CA" sz="2400" dirty="0" smtClean="0"/>
              <a:t>The following operating systems are supported:</a:t>
            </a:r>
          </a:p>
          <a:p>
            <a:pPr marL="574675" lvl="1" indent="-174625"/>
            <a:r>
              <a:rPr lang="en-CA" sz="2000" dirty="0" smtClean="0"/>
              <a:t>Windows, OSX</a:t>
            </a:r>
          </a:p>
          <a:p>
            <a:pPr marL="174625" indent="-174625"/>
            <a:r>
              <a:rPr lang="en-CA" sz="2400" dirty="0" smtClean="0"/>
              <a:t>The following browsers are supported:</a:t>
            </a:r>
          </a:p>
          <a:p>
            <a:pPr marL="574675" lvl="1" indent="-174625"/>
            <a:r>
              <a:rPr lang="en-CA" sz="2000" dirty="0" smtClean="0"/>
              <a:t>Internet Explorer, Firefox, Chrome, Safari</a:t>
            </a:r>
          </a:p>
          <a:p>
            <a:pPr marL="174625" indent="-174625"/>
            <a:r>
              <a:rPr lang="en-CA" sz="2400" dirty="0" smtClean="0"/>
              <a:t>The following payment methods are supported:</a:t>
            </a:r>
          </a:p>
          <a:p>
            <a:pPr marL="574675" lvl="1" indent="-174625"/>
            <a:r>
              <a:rPr lang="en-CA" sz="2000" dirty="0" smtClean="0"/>
              <a:t>Credit Card, Debit Card, Access Code, Bill to Room</a:t>
            </a:r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dirty="0"/>
              <a:t>This gives 32 possible combinations of all variables (</a:t>
            </a:r>
            <a:r>
              <a:rPr lang="en-CA" sz="2400" i="1" dirty="0"/>
              <a:t>ignoring for sake of argument that IE is not available on OSX</a:t>
            </a:r>
            <a:r>
              <a:rPr lang="en-CA" sz="2400" dirty="0"/>
              <a:t>)</a:t>
            </a:r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Combinatorial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77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5328418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Using </a:t>
            </a:r>
            <a:r>
              <a:rPr lang="en-CA" sz="2400" i="1" dirty="0" smtClean="0"/>
              <a:t>all-pairs</a:t>
            </a:r>
            <a:r>
              <a:rPr lang="en-CA" sz="2400" dirty="0" smtClean="0"/>
              <a:t>, we can reduce this to 16 tests</a:t>
            </a:r>
          </a:p>
          <a:p>
            <a:pPr marL="174625" indent="-174625"/>
            <a:r>
              <a:rPr lang="en-CA" sz="2400" dirty="0" smtClean="0"/>
              <a:t>All-pairs tests every combination of two variables, e.g. every OS/Browser, every OS/Payment Method, every Browser/Payment method combination: </a:t>
            </a:r>
          </a:p>
          <a:p>
            <a:pPr marL="574675" lvl="1" indent="-174625"/>
            <a:r>
              <a:rPr lang="en-CA" sz="2000" dirty="0" smtClean="0"/>
              <a:t>Windows</a:t>
            </a:r>
            <a:r>
              <a:rPr lang="en-CA" sz="2000" dirty="0"/>
              <a:t>, IE, </a:t>
            </a:r>
            <a:r>
              <a:rPr lang="en-CA" sz="2000" dirty="0" smtClean="0"/>
              <a:t>Credit</a:t>
            </a:r>
          </a:p>
          <a:p>
            <a:pPr marL="574675" lvl="1" indent="-174625"/>
            <a:r>
              <a:rPr lang="en-CA" sz="2000" dirty="0"/>
              <a:t>Windows, </a:t>
            </a:r>
            <a:r>
              <a:rPr lang="en-CA" sz="2000" dirty="0" smtClean="0"/>
              <a:t>Firefox, Credit</a:t>
            </a:r>
          </a:p>
          <a:p>
            <a:pPr marL="574675" lvl="1" indent="-174625"/>
            <a:r>
              <a:rPr lang="en-CA" sz="2000" dirty="0"/>
              <a:t>Windows, </a:t>
            </a:r>
            <a:r>
              <a:rPr lang="en-CA" sz="2000" dirty="0" smtClean="0"/>
              <a:t>Safari, Debit</a:t>
            </a:r>
          </a:p>
          <a:p>
            <a:pPr marL="574675" lvl="1" indent="-174625"/>
            <a:r>
              <a:rPr lang="en-CA" sz="2000" dirty="0" smtClean="0"/>
              <a:t>Windows, Chrome, Debit</a:t>
            </a:r>
            <a:endParaRPr lang="en-CA" sz="2000" dirty="0"/>
          </a:p>
          <a:p>
            <a:pPr marL="574675" lvl="1" indent="-174625"/>
            <a:r>
              <a:rPr lang="en-CA" sz="2000" dirty="0" smtClean="0"/>
              <a:t>OSX, IE, Debit</a:t>
            </a:r>
            <a:endParaRPr lang="en-CA" sz="2000" dirty="0"/>
          </a:p>
          <a:p>
            <a:pPr marL="574675" lvl="1" indent="-174625"/>
            <a:r>
              <a:rPr lang="en-CA" sz="2000" dirty="0"/>
              <a:t>OSX</a:t>
            </a:r>
            <a:r>
              <a:rPr lang="en-CA" sz="2000" dirty="0" smtClean="0"/>
              <a:t>, Firefox</a:t>
            </a:r>
            <a:r>
              <a:rPr lang="en-CA" sz="2000" dirty="0"/>
              <a:t>, </a:t>
            </a:r>
            <a:r>
              <a:rPr lang="en-CA" sz="2000" dirty="0" smtClean="0"/>
              <a:t>Debit</a:t>
            </a:r>
            <a:endParaRPr lang="en-CA" sz="2000" dirty="0"/>
          </a:p>
          <a:p>
            <a:pPr marL="574675" lvl="1" indent="-174625"/>
            <a:r>
              <a:rPr lang="en-CA" sz="2000" dirty="0"/>
              <a:t>OSX</a:t>
            </a:r>
            <a:r>
              <a:rPr lang="en-CA" sz="2000" dirty="0" smtClean="0"/>
              <a:t>, Safari, Credit</a:t>
            </a:r>
            <a:endParaRPr lang="en-CA" sz="2000" dirty="0"/>
          </a:p>
          <a:p>
            <a:pPr marL="574675" lvl="1" indent="-174625"/>
            <a:r>
              <a:rPr lang="en-CA" sz="2000" dirty="0"/>
              <a:t>OSX</a:t>
            </a:r>
            <a:r>
              <a:rPr lang="en-CA" sz="2000" dirty="0" smtClean="0"/>
              <a:t>, Chrome, Credit</a:t>
            </a:r>
            <a:endParaRPr lang="en-CA" sz="2000" dirty="0"/>
          </a:p>
          <a:p>
            <a:pPr marL="574675" lvl="1" indent="-174625"/>
            <a:endParaRPr lang="en-CA" sz="2000" dirty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Combinatorial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15208" y="3789040"/>
            <a:ext cx="484522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lvl="1" indent="-174625"/>
            <a:r>
              <a:rPr lang="en-CA" sz="2000" dirty="0" smtClean="0"/>
              <a:t>Windows, IE, Bill to Room</a:t>
            </a:r>
          </a:p>
          <a:p>
            <a:pPr marL="574675" lvl="1" indent="-174625"/>
            <a:r>
              <a:rPr lang="en-CA" sz="2000" dirty="0" smtClean="0"/>
              <a:t>Windows, Firefox, </a:t>
            </a:r>
            <a:r>
              <a:rPr lang="en-CA" sz="2000" dirty="0"/>
              <a:t>Bill to Room</a:t>
            </a:r>
            <a:endParaRPr lang="en-CA" sz="2000" dirty="0" smtClean="0"/>
          </a:p>
          <a:p>
            <a:pPr marL="574675" lvl="1" indent="-174625"/>
            <a:r>
              <a:rPr lang="en-CA" sz="2000" dirty="0" smtClean="0"/>
              <a:t>Windows, Safari, Access Code</a:t>
            </a:r>
          </a:p>
          <a:p>
            <a:pPr marL="574675" lvl="1" indent="-174625"/>
            <a:r>
              <a:rPr lang="en-CA" sz="2000" dirty="0" smtClean="0"/>
              <a:t>Windows, Chrome, </a:t>
            </a:r>
            <a:r>
              <a:rPr lang="en-CA" sz="2000" dirty="0"/>
              <a:t>Access </a:t>
            </a:r>
            <a:r>
              <a:rPr lang="en-CA" sz="2000" dirty="0" smtClean="0"/>
              <a:t>Code</a:t>
            </a:r>
          </a:p>
          <a:p>
            <a:pPr marL="574675" lvl="1" indent="-174625"/>
            <a:r>
              <a:rPr lang="en-CA" sz="2000" dirty="0" smtClean="0"/>
              <a:t>OSX, IE, </a:t>
            </a:r>
            <a:r>
              <a:rPr lang="en-CA" sz="2000" dirty="0"/>
              <a:t>Access </a:t>
            </a:r>
            <a:r>
              <a:rPr lang="en-CA" sz="2000" dirty="0" smtClean="0"/>
              <a:t>Code</a:t>
            </a:r>
          </a:p>
          <a:p>
            <a:pPr marL="574675" lvl="1" indent="-174625"/>
            <a:r>
              <a:rPr lang="en-CA" sz="2000" dirty="0" smtClean="0"/>
              <a:t>OSX, Firefox, </a:t>
            </a:r>
            <a:r>
              <a:rPr lang="en-CA" sz="2000" dirty="0"/>
              <a:t>Access </a:t>
            </a:r>
            <a:r>
              <a:rPr lang="en-CA" sz="2000" dirty="0" smtClean="0"/>
              <a:t>Code</a:t>
            </a:r>
          </a:p>
          <a:p>
            <a:pPr marL="574675" lvl="1" indent="-174625"/>
            <a:r>
              <a:rPr lang="en-CA" sz="2000" dirty="0" smtClean="0"/>
              <a:t>OSX, Safari, </a:t>
            </a:r>
            <a:r>
              <a:rPr lang="en-CA" sz="2000" dirty="0"/>
              <a:t>Bill to Room</a:t>
            </a:r>
            <a:endParaRPr lang="en-CA" sz="2000" dirty="0" smtClean="0"/>
          </a:p>
          <a:p>
            <a:pPr marL="574675" lvl="1" indent="-174625"/>
            <a:r>
              <a:rPr lang="en-CA" sz="2000" dirty="0" smtClean="0"/>
              <a:t>OSX, Chrome, </a:t>
            </a:r>
            <a:r>
              <a:rPr lang="en-CA" sz="2000" dirty="0"/>
              <a:t>Bill to Room</a:t>
            </a:r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1600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5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392314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Different levels of combinatorial coverage can be used, e.g.:</a:t>
            </a:r>
          </a:p>
          <a:p>
            <a:pPr marL="574675" lvl="1" indent="-174625"/>
            <a:r>
              <a:rPr lang="en-CA" sz="2000" dirty="0" smtClean="0"/>
              <a:t>All singles</a:t>
            </a:r>
          </a:p>
          <a:p>
            <a:pPr marL="574675" lvl="1" indent="-174625"/>
            <a:r>
              <a:rPr lang="en-CA" sz="2000" dirty="0" smtClean="0"/>
              <a:t>All pairs</a:t>
            </a:r>
          </a:p>
          <a:p>
            <a:pPr marL="574675" lvl="1" indent="-174625"/>
            <a:r>
              <a:rPr lang="en-CA" sz="2000" dirty="0" smtClean="0"/>
              <a:t>All triples</a:t>
            </a:r>
          </a:p>
          <a:p>
            <a:pPr marL="574675" lvl="1" indent="-174625"/>
            <a:r>
              <a:rPr lang="en-CA" sz="2000" dirty="0" smtClean="0"/>
              <a:t>Etc.</a:t>
            </a:r>
          </a:p>
          <a:p>
            <a:pPr marL="174625" indent="-174625"/>
            <a:r>
              <a:rPr lang="en-CA" sz="2400" dirty="0" smtClean="0"/>
              <a:t>These techniques enjoy broad tool support</a:t>
            </a:r>
          </a:p>
          <a:p>
            <a:pPr marL="574675" lvl="1" indent="-174625"/>
            <a:r>
              <a:rPr lang="en-CA" sz="2000" dirty="0" smtClean="0"/>
              <a:t>e.g</a:t>
            </a:r>
            <a:r>
              <a:rPr lang="en-CA" sz="2000" dirty="0"/>
              <a:t>. </a:t>
            </a:r>
            <a:r>
              <a:rPr lang="en-CA" sz="2000" dirty="0">
                <a:hlinkClick r:id="rId2"/>
              </a:rPr>
              <a:t>http://www.satisfice.com/tools/</a:t>
            </a:r>
            <a:r>
              <a:rPr lang="en-CA" sz="2000" dirty="0" smtClean="0">
                <a:hlinkClick r:id="rId2"/>
              </a:rPr>
              <a:t>pairs.zip</a:t>
            </a:r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Techniques: Combinatorial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3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7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White box techniques:</a:t>
            </a:r>
          </a:p>
          <a:p>
            <a:pPr marL="574675" lvl="1" indent="-174625"/>
            <a:r>
              <a:rPr lang="en-CA" sz="2000" dirty="0" smtClean="0"/>
              <a:t>Are also known as glass box or structure based techniques</a:t>
            </a:r>
          </a:p>
          <a:p>
            <a:pPr marL="574675" lvl="1" indent="-174625"/>
            <a:r>
              <a:rPr lang="en-CA" sz="2000" dirty="0" smtClean="0"/>
              <a:t>Are generally based on knowledge of the internal structures of the software</a:t>
            </a:r>
          </a:p>
          <a:p>
            <a:pPr marL="574675" lvl="1" indent="-174625"/>
            <a:r>
              <a:rPr lang="en-CA" sz="2000" dirty="0" smtClean="0"/>
              <a:t>Are generally used for testing performed by the programmer (such as component or component integration testing)</a:t>
            </a:r>
          </a:p>
          <a:p>
            <a:pPr marL="574675" lvl="1" indent="-174625"/>
            <a:r>
              <a:rPr lang="en-CA" sz="2000" dirty="0" smtClean="0"/>
              <a:t>Can be applied to structures other than code, e.g. pseudo code, workflows</a:t>
            </a:r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White Box Techniques: Introduction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Black box techniques tend to lend themselves to testing for different classes of bug</a:t>
            </a:r>
          </a:p>
          <a:p>
            <a:pPr marL="574675" lvl="1" indent="-174625"/>
            <a:r>
              <a:rPr lang="en-CA" sz="2000" dirty="0"/>
              <a:t>e</a:t>
            </a:r>
            <a:r>
              <a:rPr lang="en-CA" sz="2000" dirty="0" smtClean="0"/>
              <a:t>.g. decision tables for logic, domain testing for boundary bugs etc.</a:t>
            </a:r>
          </a:p>
          <a:p>
            <a:pPr marL="174625" indent="-174625"/>
            <a:r>
              <a:rPr lang="en-CA" sz="2400" dirty="0" smtClean="0"/>
              <a:t>Some techniques are appropriate for reducing the redundancy of tests e.g. domain testing,  combinatorial testing</a:t>
            </a:r>
          </a:p>
          <a:p>
            <a:pPr marL="174625" indent="-174625"/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Black Box Techniques Compared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359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What is a “good” test?</a:t>
            </a:r>
          </a:p>
          <a:p>
            <a:pPr marL="174625" indent="-174625"/>
            <a:r>
              <a:rPr lang="en-CA" sz="2400" dirty="0" smtClean="0"/>
              <a:t>To some, a good test is one that has clearly defined preconditions, inputs and expected results</a:t>
            </a:r>
          </a:p>
          <a:p>
            <a:pPr marL="174625" indent="-174625"/>
            <a:r>
              <a:rPr lang="en-CA" sz="2400" dirty="0" smtClean="0"/>
              <a:t>This recognizes only the form of a test, and neither its </a:t>
            </a:r>
            <a:r>
              <a:rPr lang="en-CA" sz="2400" i="1" dirty="0" smtClean="0"/>
              <a:t>function</a:t>
            </a:r>
            <a:r>
              <a:rPr lang="en-CA" sz="2400" dirty="0" smtClean="0"/>
              <a:t> nor </a:t>
            </a:r>
            <a:r>
              <a:rPr lang="en-CA" sz="2400" i="1" dirty="0" smtClean="0"/>
              <a:t>value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Issue #2: A “Good” Test?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7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A good test might have many characteristics*:</a:t>
            </a:r>
          </a:p>
          <a:p>
            <a:pPr marL="574675" lvl="1" indent="-174625"/>
            <a:r>
              <a:rPr lang="en-CA" sz="2000" dirty="0" smtClean="0"/>
              <a:t>It might be </a:t>
            </a:r>
            <a:r>
              <a:rPr lang="en-CA" sz="2000" b="1" dirty="0" smtClean="0"/>
              <a:t>powerful</a:t>
            </a:r>
            <a:r>
              <a:rPr lang="en-CA" sz="2000" dirty="0" smtClean="0"/>
              <a:t> in terms of its potential to reveal bugs</a:t>
            </a:r>
          </a:p>
          <a:p>
            <a:pPr marL="574675" lvl="1" indent="-174625"/>
            <a:r>
              <a:rPr lang="en-CA" sz="2000" dirty="0" smtClean="0"/>
              <a:t>It might be more </a:t>
            </a:r>
            <a:r>
              <a:rPr lang="en-CA" sz="2000" b="1" dirty="0" smtClean="0"/>
              <a:t>significant</a:t>
            </a:r>
            <a:r>
              <a:rPr lang="en-CA" sz="2000" dirty="0" smtClean="0"/>
              <a:t> in terms of its potential to reveal information that will motivate stakeholders</a:t>
            </a:r>
          </a:p>
          <a:p>
            <a:pPr marL="574675" lvl="1" indent="-174625"/>
            <a:r>
              <a:rPr lang="en-CA" sz="2000" dirty="0" smtClean="0"/>
              <a:t>It might be </a:t>
            </a:r>
            <a:r>
              <a:rPr lang="en-CA" sz="2000" b="1" dirty="0" smtClean="0"/>
              <a:t>credible</a:t>
            </a:r>
            <a:r>
              <a:rPr lang="en-CA" sz="2000" dirty="0" smtClean="0"/>
              <a:t>, in terms of representing realistic use of the software</a:t>
            </a:r>
          </a:p>
          <a:p>
            <a:pPr marL="574675" lvl="1" indent="-174625"/>
            <a:r>
              <a:rPr lang="en-CA" sz="2000" dirty="0" smtClean="0"/>
              <a:t>It might be </a:t>
            </a:r>
            <a:r>
              <a:rPr lang="en-CA" sz="2000" b="1" dirty="0" smtClean="0"/>
              <a:t>representative</a:t>
            </a:r>
            <a:r>
              <a:rPr lang="en-CA" sz="2000" dirty="0" smtClean="0"/>
              <a:t>, in terms of reflecting how the software might be used</a:t>
            </a:r>
          </a:p>
          <a:p>
            <a:pPr marL="574675" lvl="1" indent="-174625"/>
            <a:r>
              <a:rPr lang="en-CA" sz="2000" dirty="0" smtClean="0"/>
              <a:t>It might be </a:t>
            </a:r>
            <a:r>
              <a:rPr lang="en-CA" sz="2000" b="1" dirty="0" smtClean="0"/>
              <a:t>easy to evaluate</a:t>
            </a:r>
            <a:r>
              <a:rPr lang="en-CA" sz="2000" dirty="0" smtClean="0"/>
              <a:t>, in terms of effort required to figure out if there is a problem or not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Issue #2: A “Good” Test?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750" y="6453336"/>
            <a:ext cx="48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*Adapted from </a:t>
            </a:r>
            <a:r>
              <a:rPr lang="en-US" dirty="0" err="1" smtClean="0"/>
              <a:t>Kaner</a:t>
            </a:r>
            <a:r>
              <a:rPr lang="en-US" dirty="0" smtClean="0"/>
              <a:t>: </a:t>
            </a:r>
            <a:r>
              <a:rPr lang="en-US" dirty="0"/>
              <a:t>What Is a Good Test Case?</a:t>
            </a:r>
          </a:p>
        </p:txBody>
      </p:sp>
    </p:spTree>
    <p:extLst>
      <p:ext uri="{BB962C8B-B14F-4D97-AF65-F5344CB8AC3E}">
        <p14:creationId xmlns:p14="http://schemas.microsoft.com/office/powerpoint/2010/main" val="84424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A good test might have many characteristics*:</a:t>
            </a:r>
          </a:p>
          <a:p>
            <a:pPr marL="574675" lvl="1" indent="-174625"/>
            <a:r>
              <a:rPr lang="en-CA" sz="2000" dirty="0" smtClean="0"/>
              <a:t>It might be </a:t>
            </a:r>
            <a:r>
              <a:rPr lang="en-CA" sz="2000" b="1" dirty="0" smtClean="0"/>
              <a:t>cost effective</a:t>
            </a:r>
            <a:r>
              <a:rPr lang="en-CA" sz="2000" dirty="0" smtClean="0"/>
              <a:t>, in terms of the time and effort required to execute it</a:t>
            </a:r>
          </a:p>
          <a:p>
            <a:pPr marL="574675" lvl="1" indent="-174625"/>
            <a:r>
              <a:rPr lang="en-CA" sz="2000" dirty="0" smtClean="0"/>
              <a:t>It might be more </a:t>
            </a:r>
            <a:r>
              <a:rPr lang="en-CA" sz="2000" b="1" dirty="0" smtClean="0"/>
              <a:t>useful for troubleshooting</a:t>
            </a:r>
            <a:r>
              <a:rPr lang="en-CA" sz="2000" dirty="0" smtClean="0"/>
              <a:t>, by revealing information that can be used to debug a problem</a:t>
            </a:r>
          </a:p>
          <a:p>
            <a:pPr marL="574675" lvl="1" indent="-174625"/>
            <a:r>
              <a:rPr lang="en-CA" sz="2000" dirty="0" smtClean="0"/>
              <a:t>It might be </a:t>
            </a:r>
            <a:r>
              <a:rPr lang="en-CA" sz="2000" b="1" dirty="0" smtClean="0"/>
              <a:t>more informative</a:t>
            </a:r>
            <a:r>
              <a:rPr lang="en-CA" sz="2000" dirty="0" smtClean="0"/>
              <a:t>, in terms of providing information that you didn’t previously</a:t>
            </a:r>
          </a:p>
          <a:p>
            <a:pPr marL="574675" lvl="1" indent="-174625"/>
            <a:r>
              <a:rPr lang="en-CA" sz="2000" dirty="0" smtClean="0"/>
              <a:t>It might be </a:t>
            </a:r>
            <a:r>
              <a:rPr lang="en-CA" sz="2000" b="1" dirty="0" smtClean="0"/>
              <a:t>appropriately complex</a:t>
            </a:r>
            <a:r>
              <a:rPr lang="en-CA" sz="2000" dirty="0" smtClean="0"/>
              <a:t>, in terms of the current phase of the project (generally, early tests should be less complex, later ones more so)</a:t>
            </a:r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Issue #2: A “Good” Test?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39750" y="6453336"/>
            <a:ext cx="480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*Adapted from </a:t>
            </a:r>
            <a:r>
              <a:rPr lang="en-US" dirty="0" err="1" smtClean="0"/>
              <a:t>Kaner</a:t>
            </a:r>
            <a:r>
              <a:rPr lang="en-US" dirty="0" smtClean="0"/>
              <a:t>: </a:t>
            </a:r>
            <a:r>
              <a:rPr lang="en-US" dirty="0"/>
              <a:t>What Is a Good Test Case?</a:t>
            </a:r>
          </a:p>
        </p:txBody>
      </p:sp>
    </p:spTree>
    <p:extLst>
      <p:ext uri="{BB962C8B-B14F-4D97-AF65-F5344CB8AC3E}">
        <p14:creationId xmlns:p14="http://schemas.microsoft.com/office/powerpoint/2010/main" val="2693412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3921125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All techniques will yield tests which possess these characteristics to some extent</a:t>
            </a:r>
          </a:p>
          <a:p>
            <a:pPr marL="174625" indent="-174625"/>
            <a:r>
              <a:rPr lang="en-CA" sz="2400" dirty="0" smtClean="0"/>
              <a:t>Different characteristics will be important to different projects</a:t>
            </a:r>
          </a:p>
          <a:p>
            <a:pPr marL="174625" indent="-174625"/>
            <a:r>
              <a:rPr lang="en-CA" sz="2400" dirty="0" smtClean="0"/>
              <a:t>As a project unfolds or as a software project matures, the characteristics that are important will evolve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r>
              <a:rPr lang="en-CA" sz="2400" b="1" dirty="0" smtClean="0"/>
              <a:t>Think about what characteristics are important now, and select your test techniques accordingly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Issue #2: A “Good” Test?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30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88840"/>
            <a:ext cx="4608314" cy="4608512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Form into groups</a:t>
            </a:r>
          </a:p>
          <a:p>
            <a:pPr marL="174625" indent="-174625"/>
            <a:r>
              <a:rPr lang="en-CA" sz="2400" dirty="0" smtClean="0"/>
              <a:t>Compare the results of your HTSM assignment</a:t>
            </a:r>
          </a:p>
          <a:p>
            <a:pPr marL="174625" indent="-174625"/>
            <a:r>
              <a:rPr lang="en-CA" sz="2400" dirty="0" smtClean="0"/>
              <a:t>Compare and contrast the risks and test ideas that you identified</a:t>
            </a:r>
          </a:p>
          <a:p>
            <a:pPr marL="174625" indent="-174625"/>
            <a:r>
              <a:rPr lang="en-CA" sz="2400" dirty="0" smtClean="0"/>
              <a:t>Prepare a short summary of similarities and differences</a:t>
            </a:r>
          </a:p>
          <a:p>
            <a:pPr marL="174625" indent="-174625"/>
            <a:r>
              <a:rPr lang="en-CA" sz="2400" dirty="0" smtClean="0"/>
              <a:t>Present this back to the whole class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Assignments &amp; Group Exercise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HTS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239943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9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652962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During this exercise, you most likely realized that you had some test ideas in common, and very many different and unique ideas</a:t>
            </a:r>
          </a:p>
          <a:p>
            <a:pPr marL="174625" indent="-174625"/>
            <a:r>
              <a:rPr lang="en-CA" sz="2400" dirty="0" smtClean="0"/>
              <a:t>This is a </a:t>
            </a:r>
            <a:r>
              <a:rPr lang="en-CA" sz="2400" b="1" dirty="0" smtClean="0"/>
              <a:t>good</a:t>
            </a:r>
            <a:r>
              <a:rPr lang="en-CA" sz="2400" dirty="0" smtClean="0"/>
              <a:t> thing</a:t>
            </a:r>
          </a:p>
          <a:p>
            <a:pPr marL="174625" indent="-174625"/>
            <a:r>
              <a:rPr lang="en-CA" sz="2400" dirty="0" smtClean="0"/>
              <a:t>The more diverse a set of tests we apply, the more insightful our testing will be</a:t>
            </a:r>
          </a:p>
          <a:p>
            <a:pPr marL="174625" indent="-174625"/>
            <a:r>
              <a:rPr lang="en-CA" sz="2400" dirty="0" smtClean="0"/>
              <a:t>Using different perspectives, interests, skills, and knowledge can facilitate this</a:t>
            </a:r>
            <a:endParaRPr lang="en-CA" sz="2400" dirty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Issue #3: Diversity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7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8"/>
            <a:ext cx="8229600" cy="4652962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Selection of test techniques involves trade offs</a:t>
            </a:r>
          </a:p>
          <a:p>
            <a:pPr marL="174625" indent="-174625"/>
            <a:r>
              <a:rPr lang="en-CA" sz="2400" dirty="0"/>
              <a:t>E</a:t>
            </a:r>
            <a:r>
              <a:rPr lang="en-CA" sz="2400" dirty="0" smtClean="0"/>
              <a:t>ach technique is sensitive to different types of bug, and is blind to others</a:t>
            </a:r>
          </a:p>
          <a:p>
            <a:pPr marL="174625" indent="-174625"/>
            <a:r>
              <a:rPr lang="en-CA" sz="2400" dirty="0" smtClean="0"/>
              <a:t>Each technique has different strengths and weaknesses</a:t>
            </a:r>
          </a:p>
          <a:p>
            <a:pPr marL="174625" indent="-174625"/>
            <a:r>
              <a:rPr lang="en-CA" sz="2400" dirty="0" smtClean="0"/>
              <a:t>Diversity can significantly enhance the effectiveness of testing</a:t>
            </a:r>
          </a:p>
          <a:p>
            <a:pPr marL="174625" indent="-174625"/>
            <a:r>
              <a:rPr lang="en-CA" sz="2400" dirty="0" smtClean="0"/>
              <a:t>Mechanically </a:t>
            </a:r>
            <a:r>
              <a:rPr lang="en-CA" sz="2400" dirty="0"/>
              <a:t>enumerating tests using algorithmic test techniques is not </a:t>
            </a:r>
            <a:r>
              <a:rPr lang="en-CA" sz="2400" dirty="0" smtClean="0"/>
              <a:t>adequate: skill</a:t>
            </a:r>
            <a:r>
              <a:rPr lang="en-CA" sz="2400" dirty="0"/>
              <a:t>, judgement and </a:t>
            </a:r>
            <a:r>
              <a:rPr lang="en-CA" sz="2400" dirty="0" smtClean="0"/>
              <a:t>creativity are required</a:t>
            </a:r>
            <a:endParaRPr lang="en-CA" sz="2400" dirty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Summary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00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Preparation for Next </a:t>
            </a:r>
            <a:r>
              <a:rPr lang="en-US" sz="3200" dirty="0"/>
              <a:t>W</a:t>
            </a:r>
            <a:r>
              <a:rPr lang="en-US" sz="3200" dirty="0" smtClean="0"/>
              <a:t>eek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Next week we will be discussing Bug Reporting</a:t>
            </a:r>
          </a:p>
          <a:p>
            <a:pPr marL="174625" indent="-174625"/>
            <a:r>
              <a:rPr lang="en-CA" sz="2400" dirty="0" smtClean="0"/>
              <a:t>There is no pre-work for next week</a:t>
            </a:r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94619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Further Information</a:t>
            </a:r>
            <a:endParaRPr lang="en-GB" sz="3200" dirty="0"/>
          </a:p>
        </p:txBody>
      </p:sp>
      <p:pic>
        <p:nvPicPr>
          <p:cNvPr id="6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C:\Users\iain.mccowatt\AppData\Local\Microsoft\Windows\Temporary Internet Files\Content.IE5\VT1Q22EB\MC9004417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64" y="4792840"/>
            <a:ext cx="2092544" cy="20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204864"/>
            <a:ext cx="8229600" cy="46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 smtClean="0"/>
              <a:t>Much of the content of this lecture has been inspired or derived from </a:t>
            </a:r>
            <a:r>
              <a:rPr lang="en-CA" sz="2400" dirty="0"/>
              <a:t>t</a:t>
            </a:r>
            <a:r>
              <a:rPr lang="en-CA" sz="2400" dirty="0" smtClean="0"/>
              <a:t>he Black Box Software Testing (BBST) series of courses by </a:t>
            </a:r>
            <a:r>
              <a:rPr lang="en-CA" sz="2400" dirty="0" err="1" smtClean="0"/>
              <a:t>Kaner</a:t>
            </a:r>
            <a:r>
              <a:rPr lang="en-CA" sz="2400" dirty="0"/>
              <a:t>, Bach and others</a:t>
            </a:r>
            <a:r>
              <a:rPr lang="en-CA" sz="2400" dirty="0" smtClean="0"/>
              <a:t>:</a:t>
            </a:r>
          </a:p>
          <a:p>
            <a:pPr marL="174625" indent="-174625"/>
            <a:r>
              <a:rPr lang="en-CA" sz="2400" dirty="0" smtClean="0"/>
              <a:t>Additional information, such as video lectures, exercises and readings are available from:</a:t>
            </a:r>
          </a:p>
          <a:p>
            <a:pPr marL="574675" lvl="1" indent="-174625"/>
            <a:r>
              <a:rPr lang="en-CA" sz="2000" dirty="0" smtClean="0">
                <a:hlinkClick r:id="rId4"/>
              </a:rPr>
              <a:t>http</a:t>
            </a:r>
            <a:r>
              <a:rPr lang="en-CA" sz="2000" dirty="0">
                <a:hlinkClick r:id="rId4"/>
              </a:rPr>
              <a:t>://</a:t>
            </a:r>
            <a:r>
              <a:rPr lang="en-CA" sz="2000" dirty="0" err="1">
                <a:hlinkClick r:id="rId4"/>
              </a:rPr>
              <a:t>www.testingeducation.org</a:t>
            </a:r>
            <a:r>
              <a:rPr lang="en-CA" sz="2000" dirty="0">
                <a:hlinkClick r:id="rId4"/>
              </a:rPr>
              <a:t>/BBST/</a:t>
            </a:r>
            <a:endParaRPr lang="en-CA" sz="2000" dirty="0" smtClean="0"/>
          </a:p>
          <a:p>
            <a:pPr marL="174625" indent="-174625"/>
            <a:endParaRPr lang="en-CA" sz="2400" dirty="0"/>
          </a:p>
          <a:p>
            <a:pPr marL="574675" lvl="1" indent="-174625"/>
            <a:endParaRPr lang="en-CA" sz="2000" dirty="0" smtClean="0"/>
          </a:p>
          <a:p>
            <a:pPr marL="574675" lvl="1" indent="-174625"/>
            <a:endParaRPr lang="en-CA" sz="2000" dirty="0" smtClean="0"/>
          </a:p>
          <a:p>
            <a:pPr marL="174625" indent="-174625"/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55259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9359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 smtClean="0"/>
              <a:t>With statement testing we aim to execute each statement (node) at least once: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White Box: Statement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cess 1"/>
          <p:cNvSpPr/>
          <p:nvPr/>
        </p:nvSpPr>
        <p:spPr>
          <a:xfrm>
            <a:off x="82758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Read </a:t>
            </a:r>
            <a:r>
              <a:rPr lang="en-US" sz="1200" dirty="0" err="1" smtClean="0"/>
              <a:t>a,b</a:t>
            </a:r>
            <a:endParaRPr lang="en-US" sz="1200" dirty="0"/>
          </a:p>
        </p:txBody>
      </p:sp>
      <p:sp>
        <p:nvSpPr>
          <p:cNvPr id="7" name="Process 6"/>
          <p:cNvSpPr/>
          <p:nvPr/>
        </p:nvSpPr>
        <p:spPr>
          <a:xfrm>
            <a:off x="2073424" y="4256512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</a:t>
            </a:r>
            <a:endParaRPr lang="en-US" sz="1200" dirty="0"/>
          </a:p>
        </p:txBody>
      </p:sp>
      <p:sp>
        <p:nvSpPr>
          <p:cNvPr id="8" name="Process 7"/>
          <p:cNvSpPr/>
          <p:nvPr/>
        </p:nvSpPr>
        <p:spPr>
          <a:xfrm>
            <a:off x="827584" y="5120608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 else</a:t>
            </a:r>
            <a:endParaRPr lang="en-US" sz="1200" dirty="0"/>
          </a:p>
        </p:txBody>
      </p:sp>
      <p:sp>
        <p:nvSpPr>
          <p:cNvPr id="11" name="Decision 10"/>
          <p:cNvSpPr/>
          <p:nvPr/>
        </p:nvSpPr>
        <p:spPr>
          <a:xfrm>
            <a:off x="827584" y="4257672"/>
            <a:ext cx="914400" cy="612648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  <a:r>
              <a:rPr lang="en-US" sz="1200" dirty="0" smtClean="0"/>
              <a:t>&gt;1 and b=0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2" idx="2"/>
            <a:endCxn id="11" idx="0"/>
          </p:cNvCxnSpPr>
          <p:nvPr/>
        </p:nvCxnSpPr>
        <p:spPr>
          <a:xfrm>
            <a:off x="1284784" y="40416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8" idx="0"/>
          </p:cNvCxnSpPr>
          <p:nvPr/>
        </p:nvCxnSpPr>
        <p:spPr>
          <a:xfrm>
            <a:off x="1284784" y="4870320"/>
            <a:ext cx="0" cy="250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7" idx="1"/>
          </p:cNvCxnSpPr>
          <p:nvPr/>
        </p:nvCxnSpPr>
        <p:spPr>
          <a:xfrm flipV="1">
            <a:off x="1741984" y="4562836"/>
            <a:ext cx="331440" cy="1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2"/>
            <a:endCxn id="8" idx="3"/>
          </p:cNvCxnSpPr>
          <p:nvPr/>
        </p:nvCxnSpPr>
        <p:spPr>
          <a:xfrm rot="5400000">
            <a:off x="1857418" y="4753726"/>
            <a:ext cx="557772" cy="7886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5856" y="335699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400" dirty="0"/>
              <a:t>In this example a single test (a=2,b=0) will execute all statements, providing 100% statement coverage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1680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59632" y="4787860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4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9359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/>
              <a:t>With decision testing we aim to evaluate each decision to both true and false, </a:t>
            </a:r>
            <a:r>
              <a:rPr lang="en-CA" sz="2400" dirty="0" smtClean="0"/>
              <a:t>executing </a:t>
            </a:r>
            <a:r>
              <a:rPr lang="en-CA" sz="2400" dirty="0"/>
              <a:t>each branch </a:t>
            </a:r>
            <a:r>
              <a:rPr lang="en-CA" sz="2400" dirty="0" smtClean="0"/>
              <a:t>(edge) </a:t>
            </a:r>
            <a:r>
              <a:rPr lang="en-CA" sz="2400" dirty="0"/>
              <a:t>at least once: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White Box: Decision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cess 1"/>
          <p:cNvSpPr/>
          <p:nvPr/>
        </p:nvSpPr>
        <p:spPr>
          <a:xfrm>
            <a:off x="82758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Read </a:t>
            </a:r>
            <a:r>
              <a:rPr lang="en-US" sz="1200" dirty="0" err="1" smtClean="0"/>
              <a:t>a,b</a:t>
            </a:r>
            <a:endParaRPr lang="en-US" sz="1200" dirty="0"/>
          </a:p>
        </p:txBody>
      </p:sp>
      <p:sp>
        <p:nvSpPr>
          <p:cNvPr id="7" name="Process 6"/>
          <p:cNvSpPr/>
          <p:nvPr/>
        </p:nvSpPr>
        <p:spPr>
          <a:xfrm>
            <a:off x="2073424" y="4256512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</a:t>
            </a:r>
            <a:endParaRPr lang="en-US" sz="1200" dirty="0"/>
          </a:p>
        </p:txBody>
      </p:sp>
      <p:sp>
        <p:nvSpPr>
          <p:cNvPr id="8" name="Process 7"/>
          <p:cNvSpPr/>
          <p:nvPr/>
        </p:nvSpPr>
        <p:spPr>
          <a:xfrm>
            <a:off x="827584" y="5120608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 else</a:t>
            </a:r>
            <a:endParaRPr lang="en-US" sz="1200" dirty="0"/>
          </a:p>
        </p:txBody>
      </p:sp>
      <p:sp>
        <p:nvSpPr>
          <p:cNvPr id="11" name="Decision 10"/>
          <p:cNvSpPr/>
          <p:nvPr/>
        </p:nvSpPr>
        <p:spPr>
          <a:xfrm>
            <a:off x="827584" y="4257672"/>
            <a:ext cx="914400" cy="612648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  <a:r>
              <a:rPr lang="en-US" sz="1200" dirty="0" smtClean="0"/>
              <a:t>&gt;1 and b=0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2" idx="2"/>
            <a:endCxn id="11" idx="0"/>
          </p:cNvCxnSpPr>
          <p:nvPr/>
        </p:nvCxnSpPr>
        <p:spPr>
          <a:xfrm>
            <a:off x="1284784" y="40416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8" idx="0"/>
          </p:cNvCxnSpPr>
          <p:nvPr/>
        </p:nvCxnSpPr>
        <p:spPr>
          <a:xfrm>
            <a:off x="1284784" y="4870320"/>
            <a:ext cx="0" cy="250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7" idx="1"/>
          </p:cNvCxnSpPr>
          <p:nvPr/>
        </p:nvCxnSpPr>
        <p:spPr>
          <a:xfrm flipV="1">
            <a:off x="1741984" y="4562836"/>
            <a:ext cx="331440" cy="1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2"/>
            <a:endCxn id="8" idx="3"/>
          </p:cNvCxnSpPr>
          <p:nvPr/>
        </p:nvCxnSpPr>
        <p:spPr>
          <a:xfrm rot="5400000">
            <a:off x="1857418" y="4753726"/>
            <a:ext cx="557772" cy="7886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5856" y="335699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400" dirty="0" smtClean="0"/>
              <a:t>What level of decision coverage does our single test </a:t>
            </a:r>
            <a:r>
              <a:rPr lang="en-CA" sz="2400" dirty="0"/>
              <a:t>(a=2,b=0) </a:t>
            </a:r>
            <a:r>
              <a:rPr lang="en-CA" sz="2400" dirty="0" smtClean="0"/>
              <a:t>provide?</a:t>
            </a:r>
          </a:p>
          <a:p>
            <a:pPr marL="342900" indent="-342900">
              <a:buFont typeface="Arial"/>
              <a:buChar char="•"/>
            </a:pPr>
            <a:endParaRPr lang="en-CA" sz="2400" dirty="0"/>
          </a:p>
          <a:p>
            <a:pPr marL="342900" indent="-342900">
              <a:buFont typeface="Arial"/>
              <a:buChar char="•"/>
            </a:pPr>
            <a:r>
              <a:rPr lang="en-CA" sz="2400" dirty="0" smtClean="0"/>
              <a:t>A second test (e.g. a=1, b-0) is required to obtain 100</a:t>
            </a:r>
            <a:r>
              <a:rPr lang="en-CA" sz="2400" dirty="0"/>
              <a:t>% </a:t>
            </a:r>
            <a:r>
              <a:rPr lang="en-CA" sz="2400" dirty="0" smtClean="0"/>
              <a:t>decision coverage</a:t>
            </a:r>
            <a:endParaRPr lang="en-CA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4787860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6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9359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/>
              <a:t>With </a:t>
            </a:r>
            <a:r>
              <a:rPr lang="en-CA" sz="2400" dirty="0" smtClean="0"/>
              <a:t>simple condition testing </a:t>
            </a:r>
            <a:r>
              <a:rPr lang="en-CA" sz="2400" dirty="0"/>
              <a:t>we aim to evaluate each </a:t>
            </a:r>
            <a:r>
              <a:rPr lang="en-CA" sz="2400" dirty="0" smtClean="0"/>
              <a:t>Boolean sub-expression to </a:t>
            </a:r>
            <a:r>
              <a:rPr lang="en-CA" sz="2400" dirty="0"/>
              <a:t>both true and </a:t>
            </a:r>
            <a:r>
              <a:rPr lang="en-CA" sz="2400" dirty="0" smtClean="0"/>
              <a:t>false:</a:t>
            </a:r>
            <a:endParaRPr lang="en-CA" sz="2400" dirty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White Box: Simple Condition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cess 1"/>
          <p:cNvSpPr/>
          <p:nvPr/>
        </p:nvSpPr>
        <p:spPr>
          <a:xfrm>
            <a:off x="82758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Read </a:t>
            </a:r>
            <a:r>
              <a:rPr lang="en-US" sz="1200" dirty="0" err="1" smtClean="0"/>
              <a:t>a,b</a:t>
            </a:r>
            <a:endParaRPr lang="en-US" sz="1200" dirty="0"/>
          </a:p>
        </p:txBody>
      </p:sp>
      <p:sp>
        <p:nvSpPr>
          <p:cNvPr id="7" name="Process 6"/>
          <p:cNvSpPr/>
          <p:nvPr/>
        </p:nvSpPr>
        <p:spPr>
          <a:xfrm>
            <a:off x="2073424" y="4256512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</a:t>
            </a:r>
            <a:endParaRPr lang="en-US" sz="1200" dirty="0"/>
          </a:p>
        </p:txBody>
      </p:sp>
      <p:sp>
        <p:nvSpPr>
          <p:cNvPr id="8" name="Process 7"/>
          <p:cNvSpPr/>
          <p:nvPr/>
        </p:nvSpPr>
        <p:spPr>
          <a:xfrm>
            <a:off x="827584" y="5120608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 else</a:t>
            </a:r>
            <a:endParaRPr lang="en-US" sz="1200" dirty="0"/>
          </a:p>
        </p:txBody>
      </p:sp>
      <p:sp>
        <p:nvSpPr>
          <p:cNvPr id="11" name="Decision 10"/>
          <p:cNvSpPr/>
          <p:nvPr/>
        </p:nvSpPr>
        <p:spPr>
          <a:xfrm>
            <a:off x="827584" y="4257672"/>
            <a:ext cx="914400" cy="612648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  <a:r>
              <a:rPr lang="en-US" sz="1200" dirty="0" smtClean="0"/>
              <a:t>&gt;1 and b=0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2" idx="2"/>
            <a:endCxn id="11" idx="0"/>
          </p:cNvCxnSpPr>
          <p:nvPr/>
        </p:nvCxnSpPr>
        <p:spPr>
          <a:xfrm>
            <a:off x="1284784" y="40416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8" idx="0"/>
          </p:cNvCxnSpPr>
          <p:nvPr/>
        </p:nvCxnSpPr>
        <p:spPr>
          <a:xfrm>
            <a:off x="1284784" y="4870320"/>
            <a:ext cx="0" cy="250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7" idx="1"/>
          </p:cNvCxnSpPr>
          <p:nvPr/>
        </p:nvCxnSpPr>
        <p:spPr>
          <a:xfrm flipV="1">
            <a:off x="1741984" y="4562836"/>
            <a:ext cx="331440" cy="1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2"/>
            <a:endCxn id="8" idx="3"/>
          </p:cNvCxnSpPr>
          <p:nvPr/>
        </p:nvCxnSpPr>
        <p:spPr>
          <a:xfrm rot="5400000">
            <a:off x="1857418" y="4753726"/>
            <a:ext cx="557772" cy="7886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5856" y="3356992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400" dirty="0" smtClean="0"/>
              <a:t>100% condition coverage can be provided by two tests (a=2,b=1 and a=1,b=0)</a:t>
            </a:r>
          </a:p>
          <a:p>
            <a:pPr marL="342900" indent="-342900">
              <a:buFont typeface="Arial"/>
              <a:buChar char="•"/>
            </a:pPr>
            <a:endParaRPr lang="en-CA" sz="2400" dirty="0"/>
          </a:p>
          <a:p>
            <a:pPr marL="342900" indent="-342900">
              <a:buFont typeface="Arial"/>
              <a:buChar char="•"/>
            </a:pPr>
            <a:r>
              <a:rPr lang="en-CA" sz="2400" dirty="0" smtClean="0"/>
              <a:t>Notice anything?</a:t>
            </a:r>
          </a:p>
          <a:p>
            <a:pPr marL="342900" indent="-342900">
              <a:buFont typeface="Arial"/>
              <a:buChar char="•"/>
            </a:pPr>
            <a:endParaRPr lang="en-CA" sz="2400" dirty="0" smtClean="0"/>
          </a:p>
          <a:p>
            <a:pPr marL="342900" indent="-342900">
              <a:buFont typeface="Arial"/>
              <a:buChar char="•"/>
            </a:pPr>
            <a:r>
              <a:rPr lang="en-CA" sz="2400" dirty="0" smtClean="0"/>
              <a:t>Condition coverage does not necessarily imply decision coverage – the above tests do not satisfy the Y branch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4787860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9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9359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/>
              <a:t>With </a:t>
            </a:r>
            <a:r>
              <a:rPr lang="en-CA" sz="2400" dirty="0" smtClean="0"/>
              <a:t>multiple condition testing </a:t>
            </a:r>
            <a:r>
              <a:rPr lang="en-CA" sz="2400" dirty="0"/>
              <a:t>we aim to </a:t>
            </a:r>
            <a:r>
              <a:rPr lang="en-CA" sz="2400" dirty="0" smtClean="0"/>
              <a:t>test with every combination of Boolean sub-expression within each decision:</a:t>
            </a:r>
            <a:endParaRPr lang="en-CA" sz="2400" dirty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White Box: Multiple Condition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ocess 1"/>
          <p:cNvSpPr/>
          <p:nvPr/>
        </p:nvSpPr>
        <p:spPr>
          <a:xfrm>
            <a:off x="827584" y="3429000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Read </a:t>
            </a:r>
            <a:r>
              <a:rPr lang="en-US" sz="1200" dirty="0" err="1" smtClean="0"/>
              <a:t>a,b</a:t>
            </a:r>
            <a:endParaRPr lang="en-US" sz="1200" dirty="0"/>
          </a:p>
        </p:txBody>
      </p:sp>
      <p:sp>
        <p:nvSpPr>
          <p:cNvPr id="7" name="Process 6"/>
          <p:cNvSpPr/>
          <p:nvPr/>
        </p:nvSpPr>
        <p:spPr>
          <a:xfrm>
            <a:off x="2073424" y="4256512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</a:t>
            </a:r>
            <a:endParaRPr lang="en-US" sz="1200" dirty="0"/>
          </a:p>
        </p:txBody>
      </p:sp>
      <p:sp>
        <p:nvSpPr>
          <p:cNvPr id="8" name="Process 7"/>
          <p:cNvSpPr/>
          <p:nvPr/>
        </p:nvSpPr>
        <p:spPr>
          <a:xfrm>
            <a:off x="827584" y="5120608"/>
            <a:ext cx="914400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Do something else</a:t>
            </a:r>
            <a:endParaRPr lang="en-US" sz="1200" dirty="0"/>
          </a:p>
        </p:txBody>
      </p:sp>
      <p:sp>
        <p:nvSpPr>
          <p:cNvPr id="11" name="Decision 10"/>
          <p:cNvSpPr/>
          <p:nvPr/>
        </p:nvSpPr>
        <p:spPr>
          <a:xfrm>
            <a:off x="827584" y="4257672"/>
            <a:ext cx="914400" cy="612648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  <a:r>
              <a:rPr lang="en-US" sz="1200" dirty="0" smtClean="0"/>
              <a:t>&gt;1 and b=0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2" idx="2"/>
            <a:endCxn id="11" idx="0"/>
          </p:cNvCxnSpPr>
          <p:nvPr/>
        </p:nvCxnSpPr>
        <p:spPr>
          <a:xfrm>
            <a:off x="1284784" y="404164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8" idx="0"/>
          </p:cNvCxnSpPr>
          <p:nvPr/>
        </p:nvCxnSpPr>
        <p:spPr>
          <a:xfrm>
            <a:off x="1284784" y="4870320"/>
            <a:ext cx="0" cy="250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  <a:endCxn id="7" idx="1"/>
          </p:cNvCxnSpPr>
          <p:nvPr/>
        </p:nvCxnSpPr>
        <p:spPr>
          <a:xfrm flipV="1">
            <a:off x="1741984" y="4562836"/>
            <a:ext cx="331440" cy="1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2"/>
            <a:endCxn id="8" idx="3"/>
          </p:cNvCxnSpPr>
          <p:nvPr/>
        </p:nvCxnSpPr>
        <p:spPr>
          <a:xfrm rot="5400000">
            <a:off x="1857418" y="4753726"/>
            <a:ext cx="557772" cy="7886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5856" y="3356992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CA" sz="2400" dirty="0" smtClean="0"/>
              <a:t>This would require four tests, e.g.:</a:t>
            </a:r>
          </a:p>
          <a:p>
            <a:pPr marL="800100" lvl="1" indent="-342900">
              <a:buFont typeface="Arial"/>
              <a:buChar char="•"/>
            </a:pPr>
            <a:r>
              <a:rPr lang="en-CA" sz="2000" dirty="0" smtClean="0"/>
              <a:t>(a=1,b=1)</a:t>
            </a:r>
          </a:p>
          <a:p>
            <a:pPr marL="800100" lvl="1" indent="-342900">
              <a:buFont typeface="Arial"/>
              <a:buChar char="•"/>
            </a:pPr>
            <a:r>
              <a:rPr lang="en-CA" sz="2000" dirty="0"/>
              <a:t>(a</a:t>
            </a:r>
            <a:r>
              <a:rPr lang="en-CA" sz="2000" dirty="0" smtClean="0"/>
              <a:t>=1,b=0)</a:t>
            </a:r>
          </a:p>
          <a:p>
            <a:pPr marL="800100" lvl="1" indent="-342900">
              <a:buFont typeface="Arial"/>
              <a:buChar char="•"/>
            </a:pPr>
            <a:r>
              <a:rPr lang="en-CA" sz="2000" dirty="0"/>
              <a:t>(a</a:t>
            </a:r>
            <a:r>
              <a:rPr lang="en-CA" sz="2000" dirty="0" smtClean="0"/>
              <a:t>=2,</a:t>
            </a:r>
            <a:r>
              <a:rPr lang="en-CA" sz="2000" dirty="0"/>
              <a:t>b=</a:t>
            </a:r>
            <a:r>
              <a:rPr lang="en-CA" sz="2000" dirty="0" smtClean="0"/>
              <a:t>1)</a:t>
            </a:r>
            <a:endParaRPr lang="en-CA" sz="2000" dirty="0"/>
          </a:p>
          <a:p>
            <a:pPr marL="800100" lvl="1" indent="-342900">
              <a:buFont typeface="Arial"/>
              <a:buChar char="•"/>
            </a:pPr>
            <a:r>
              <a:rPr lang="en-CA" sz="2000" dirty="0"/>
              <a:t>(a</a:t>
            </a:r>
            <a:r>
              <a:rPr lang="en-CA" sz="2000" dirty="0" smtClean="0"/>
              <a:t>=2,</a:t>
            </a:r>
            <a:r>
              <a:rPr lang="en-CA" sz="2000" dirty="0"/>
              <a:t>b=</a:t>
            </a:r>
            <a:r>
              <a:rPr lang="en-CA" sz="2000" dirty="0" smtClean="0"/>
              <a:t>0)</a:t>
            </a:r>
          </a:p>
          <a:p>
            <a:pPr marL="342900" indent="-342900">
              <a:buFont typeface="Arial"/>
              <a:buChar char="•"/>
            </a:pPr>
            <a:endParaRPr lang="en-CA" sz="2400" dirty="0" smtClean="0"/>
          </a:p>
          <a:p>
            <a:pPr marL="342900" indent="-342900">
              <a:buFont typeface="Arial"/>
              <a:buChar char="•"/>
            </a:pPr>
            <a:r>
              <a:rPr lang="en-CA" sz="2400" dirty="0" smtClean="0"/>
              <a:t>This does subsume decision testing, but can lead to an exponential increase in the number of tests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4787860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205039"/>
            <a:ext cx="8229600" cy="935930"/>
          </a:xfrm>
        </p:spPr>
        <p:txBody>
          <a:bodyPr>
            <a:normAutofit/>
          </a:bodyPr>
          <a:lstStyle/>
          <a:p>
            <a:pPr marL="174625" indent="-174625"/>
            <a:r>
              <a:rPr lang="en-CA" sz="2400" dirty="0"/>
              <a:t>Path testing </a:t>
            </a:r>
            <a:r>
              <a:rPr lang="en-CA" sz="2400" dirty="0" smtClean="0"/>
              <a:t>aims </a:t>
            </a:r>
            <a:r>
              <a:rPr lang="en-CA" sz="2400" dirty="0"/>
              <a:t>to execute every possible path through the program</a:t>
            </a:r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174625" indent="-174625"/>
            <a:endParaRPr lang="en-CA" sz="16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White Box Techniques: Path Testing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9552" y="3069134"/>
            <a:ext cx="3816424" cy="378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CA" sz="2400" dirty="0"/>
              <a:t>For the above example, that may appear trivial, but when loops are used can lead to a dramatic increase in the number of tests</a:t>
            </a:r>
          </a:p>
          <a:p>
            <a:pPr marL="174625" indent="-174625"/>
            <a:r>
              <a:rPr lang="en-CA" sz="2400" dirty="0"/>
              <a:t>Remember that this example would yield </a:t>
            </a:r>
            <a:r>
              <a:rPr lang="en-CA" sz="2400" dirty="0" smtClean="0"/>
              <a:t>about 120 </a:t>
            </a:r>
            <a:r>
              <a:rPr lang="en-CA" sz="2400" dirty="0"/>
              <a:t>trillion tests</a:t>
            </a:r>
            <a:r>
              <a:rPr lang="en-CA" sz="2400" dirty="0" smtClean="0"/>
              <a:t>:</a:t>
            </a:r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174625" indent="-174625"/>
            <a:endParaRPr lang="en-CA" sz="2400" dirty="0" smtClean="0"/>
          </a:p>
          <a:p>
            <a:pPr marL="0" indent="0">
              <a:buFont typeface="Arial" pitchFamily="34" charset="0"/>
              <a:buNone/>
            </a:pPr>
            <a:endParaRPr lang="en-CA" sz="2400" dirty="0" smtClean="0"/>
          </a:p>
          <a:p>
            <a:pPr marL="174625" indent="-174625"/>
            <a:endParaRPr lang="en-CA" sz="1600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86808" y="3591272"/>
            <a:ext cx="3657600" cy="2286000"/>
            <a:chOff x="342900" y="2171700"/>
            <a:chExt cx="3657600" cy="2286000"/>
          </a:xfrm>
        </p:grpSpPr>
        <p:sp>
          <p:nvSpPr>
            <p:cNvPr id="23" name="Oval 22"/>
            <p:cNvSpPr/>
            <p:nvPr/>
          </p:nvSpPr>
          <p:spPr>
            <a:xfrm>
              <a:off x="1543050" y="2743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573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14550" y="2171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8288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171700" y="40005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686050" y="2743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E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4003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F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9718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G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543300" y="33147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H</a:t>
              </a:r>
            </a:p>
          </p:txBody>
        </p:sp>
        <p:cxnSp>
          <p:nvCxnSpPr>
            <p:cNvPr id="32" name="Straight Arrow Connector 31"/>
            <p:cNvCxnSpPr>
              <a:stCxn id="25" idx="4"/>
              <a:endCxn id="23" idx="0"/>
            </p:cNvCxnSpPr>
            <p:nvPr/>
          </p:nvCxnSpPr>
          <p:spPr>
            <a:xfrm rot="5400000">
              <a:off x="2000250" y="2400300"/>
              <a:ext cx="1143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4"/>
              <a:endCxn id="28" idx="0"/>
            </p:cNvCxnSpPr>
            <p:nvPr/>
          </p:nvCxnSpPr>
          <p:spPr>
            <a:xfrm rot="16200000" flipH="1">
              <a:off x="2571750" y="2400300"/>
              <a:ext cx="1143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4"/>
              <a:endCxn id="24" idx="0"/>
            </p:cNvCxnSpPr>
            <p:nvPr/>
          </p:nvCxnSpPr>
          <p:spPr>
            <a:xfrm rot="5400000">
              <a:off x="157162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4"/>
              <a:endCxn id="29" idx="0"/>
            </p:cNvCxnSpPr>
            <p:nvPr/>
          </p:nvCxnSpPr>
          <p:spPr>
            <a:xfrm rot="5400000">
              <a:off x="271462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3" idx="4"/>
              <a:endCxn id="26" idx="0"/>
            </p:cNvCxnSpPr>
            <p:nvPr/>
          </p:nvCxnSpPr>
          <p:spPr>
            <a:xfrm rot="16200000" flipH="1">
              <a:off x="185737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8" idx="4"/>
              <a:endCxn id="30" idx="0"/>
            </p:cNvCxnSpPr>
            <p:nvPr/>
          </p:nvCxnSpPr>
          <p:spPr>
            <a:xfrm rot="16200000" flipH="1">
              <a:off x="3000375" y="3114675"/>
              <a:ext cx="114300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41"/>
            <p:cNvCxnSpPr>
              <a:stCxn id="25" idx="6"/>
              <a:endCxn id="31" idx="0"/>
            </p:cNvCxnSpPr>
            <p:nvPr/>
          </p:nvCxnSpPr>
          <p:spPr>
            <a:xfrm>
              <a:off x="2571750" y="2400300"/>
              <a:ext cx="1200150" cy="914400"/>
            </a:xfrm>
            <a:prstGeom prst="curved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27" idx="2"/>
              <a:endCxn id="25" idx="2"/>
            </p:cNvCxnSpPr>
            <p:nvPr/>
          </p:nvCxnSpPr>
          <p:spPr>
            <a:xfrm rot="10800000">
              <a:off x="2114550" y="2400300"/>
              <a:ext cx="57150" cy="1828800"/>
            </a:xfrm>
            <a:prstGeom prst="curvedConnector3">
              <a:avLst>
                <a:gd name="adj1" fmla="val 224257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4"/>
              <a:endCxn id="27" idx="0"/>
            </p:cNvCxnSpPr>
            <p:nvPr/>
          </p:nvCxnSpPr>
          <p:spPr>
            <a:xfrm rot="5400000">
              <a:off x="2400300" y="3771900"/>
              <a:ext cx="228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0" idx="4"/>
              <a:endCxn id="27" idx="7"/>
            </p:cNvCxnSpPr>
            <p:nvPr/>
          </p:nvCxnSpPr>
          <p:spPr>
            <a:xfrm rot="5400000">
              <a:off x="2733396" y="3600450"/>
              <a:ext cx="295555" cy="6384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4"/>
              <a:endCxn id="27" idx="6"/>
            </p:cNvCxnSpPr>
            <p:nvPr/>
          </p:nvCxnSpPr>
          <p:spPr>
            <a:xfrm rot="5400000">
              <a:off x="2971800" y="3429000"/>
              <a:ext cx="45720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6" idx="4"/>
              <a:endCxn id="27" idx="0"/>
            </p:cNvCxnSpPr>
            <p:nvPr/>
          </p:nvCxnSpPr>
          <p:spPr>
            <a:xfrm rot="16200000" flipH="1">
              <a:off x="2114550" y="3714750"/>
              <a:ext cx="22860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4" idx="4"/>
              <a:endCxn id="27" idx="1"/>
            </p:cNvCxnSpPr>
            <p:nvPr/>
          </p:nvCxnSpPr>
          <p:spPr>
            <a:xfrm rot="16200000" flipH="1">
              <a:off x="1714500" y="3543299"/>
              <a:ext cx="295555" cy="7527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2900" y="2286000"/>
              <a:ext cx="936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Loop up </a:t>
              </a:r>
            </a:p>
            <a:p>
              <a:pPr algn="ctr"/>
              <a:r>
                <a:rPr lang="en-US" sz="1200" dirty="0" smtClean="0"/>
                <a:t>to 20 times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81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White Box Techniques Compared</a:t>
            </a:r>
            <a:endParaRPr lang="en-GB" sz="3200" dirty="0"/>
          </a:p>
        </p:txBody>
      </p:sp>
      <p:pic>
        <p:nvPicPr>
          <p:cNvPr id="5" name="Content Placeholder 3" descr="headerFULL.jpg"/>
          <p:cNvPicPr>
            <a:picLocks noChangeAspect="1"/>
          </p:cNvPicPr>
          <p:nvPr/>
        </p:nvPicPr>
        <p:blipFill>
          <a:blip r:embed="rId2" cstate="print"/>
          <a:srcRect b="94595"/>
          <a:stretch>
            <a:fillRect/>
          </a:stretch>
        </p:blipFill>
        <p:spPr>
          <a:xfrm>
            <a:off x="-1" y="1124744"/>
            <a:ext cx="9144001" cy="3693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12776"/>
            <a:ext cx="914400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3995936" y="2780928"/>
            <a:ext cx="2952328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Testing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95936" y="3789040"/>
            <a:ext cx="2952328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 Testing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95936" y="4725144"/>
            <a:ext cx="2952328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 Testing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5576" y="4365104"/>
            <a:ext cx="2952328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Simple Condition Testing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55576" y="3212976"/>
            <a:ext cx="2952328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Condition Testing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2" idx="2"/>
            <a:endCxn id="7" idx="0"/>
          </p:cNvCxnSpPr>
          <p:nvPr/>
        </p:nvCxnSpPr>
        <p:spPr>
          <a:xfrm>
            <a:off x="5472100" y="321297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>
          <a:xfrm>
            <a:off x="5472100" y="42210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9" idx="0"/>
          </p:cNvCxnSpPr>
          <p:nvPr/>
        </p:nvCxnSpPr>
        <p:spPr>
          <a:xfrm>
            <a:off x="2231740" y="364502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" idx="1"/>
          </p:cNvCxnSpPr>
          <p:nvPr/>
        </p:nvCxnSpPr>
        <p:spPr>
          <a:xfrm>
            <a:off x="3635896" y="3645024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36096" y="3368025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Subsumes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6096" y="4304129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Subsumes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195736" y="3872081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Subsumes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674125" y="3520425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Subsumes</a:t>
            </a:r>
            <a:endParaRPr lang="en-US" sz="1200" dirty="0"/>
          </a:p>
        </p:txBody>
      </p:sp>
      <p:sp>
        <p:nvSpPr>
          <p:cNvPr id="28" name="Right Triangle 27"/>
          <p:cNvSpPr/>
          <p:nvPr/>
        </p:nvSpPr>
        <p:spPr>
          <a:xfrm rot="10800000">
            <a:off x="8172400" y="2780928"/>
            <a:ext cx="482352" cy="2376264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86191" y="2503929"/>
            <a:ext cx="76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No. Tests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235936" y="4941168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207307" y="2791961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High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9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2741</Words>
  <Application>Microsoft Macintosh PowerPoint</Application>
  <PresentationFormat>On-screen Show (4:3)</PresentationFormat>
  <Paragraphs>746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Software Testing: Test Design</vt:lpstr>
      <vt:lpstr>Introduction: Recap on Pre-Work</vt:lpstr>
      <vt:lpstr>White Box Techniques: Introduction</vt:lpstr>
      <vt:lpstr>White Box: Statement Testing</vt:lpstr>
      <vt:lpstr>White Box: Decision Testing</vt:lpstr>
      <vt:lpstr>White Box: Simple Condition Testing</vt:lpstr>
      <vt:lpstr>White Box: Multiple Condition Testing</vt:lpstr>
      <vt:lpstr>White Box Techniques: Path Testing</vt:lpstr>
      <vt:lpstr>White Box Techniques Compared</vt:lpstr>
      <vt:lpstr>Issue #1: Coverage</vt:lpstr>
      <vt:lpstr>Issue #1: Coverage</vt:lpstr>
      <vt:lpstr>Issue #1: Coverage</vt:lpstr>
      <vt:lpstr>Issue #1: Coverage</vt:lpstr>
      <vt:lpstr>Black Box Techniques: Introduction</vt:lpstr>
      <vt:lpstr>Black Box Techniques: State Transition Testing</vt:lpstr>
      <vt:lpstr>Black Box Techniques: State Transition Testing</vt:lpstr>
      <vt:lpstr>Black Box Techniques: State Transition Testing</vt:lpstr>
      <vt:lpstr>Black Box Techniques: Decision Table Testing</vt:lpstr>
      <vt:lpstr>Black Box Techniques: Decision Table Testing</vt:lpstr>
      <vt:lpstr>Black Box Techniques: Domain Testing</vt:lpstr>
      <vt:lpstr>Black Box Techniques: Domain Testing</vt:lpstr>
      <vt:lpstr>Black Box Techniques: Domain Testing</vt:lpstr>
      <vt:lpstr>Black Box Techniques: Domain Testing</vt:lpstr>
      <vt:lpstr>Black Box Techniques: Domain Testing</vt:lpstr>
      <vt:lpstr>Black Box Techniques: Domain Testing</vt:lpstr>
      <vt:lpstr>Black Box Techniques: Combinatorial Testing</vt:lpstr>
      <vt:lpstr>Black Box Techniques: Combinatorial Testing</vt:lpstr>
      <vt:lpstr>Black Box Techniques: Combinatorial Testing</vt:lpstr>
      <vt:lpstr>Black Box Techniques: Combinatorial Testing</vt:lpstr>
      <vt:lpstr>Black Box Techniques Compared</vt:lpstr>
      <vt:lpstr>Issue #2: A “Good” Test?</vt:lpstr>
      <vt:lpstr>Issue #2: A “Good” Test?</vt:lpstr>
      <vt:lpstr>Issue #2: A “Good” Test?</vt:lpstr>
      <vt:lpstr>Issue #2: A “Good” Test?</vt:lpstr>
      <vt:lpstr>Assignments &amp; Group Exercise</vt:lpstr>
      <vt:lpstr>Issue #3: Diversity</vt:lpstr>
      <vt:lpstr>Summary</vt:lpstr>
      <vt:lpstr>Preparation for Next Week</vt:lpstr>
      <vt:lpstr>Further Information</vt:lpstr>
    </vt:vector>
  </TitlesOfParts>
  <Company>CGI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Regression</dc:title>
  <dc:creator>Iain McCowatt</dc:creator>
  <cp:lastModifiedBy>Iain McCowatt</cp:lastModifiedBy>
  <cp:revision>88</cp:revision>
  <dcterms:created xsi:type="dcterms:W3CDTF">2011-12-20T00:12:33Z</dcterms:created>
  <dcterms:modified xsi:type="dcterms:W3CDTF">2013-02-27T23:11:45Z</dcterms:modified>
</cp:coreProperties>
</file>