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4"/>
  </p:notesMasterIdLst>
  <p:sldIdLst>
    <p:sldId id="355" r:id="rId2"/>
    <p:sldId id="36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au-chapl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79"/>
    <a:srgbClr val="57D3FF"/>
    <a:srgbClr val="FF5B5B"/>
    <a:srgbClr val="FFA7A7"/>
    <a:srgbClr val="FF9966"/>
    <a:srgbClr val="FF9999"/>
    <a:srgbClr val="67AAB3"/>
    <a:srgbClr val="628FB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09" autoAdjust="0"/>
  </p:normalViewPr>
  <p:slideViewPr>
    <p:cSldViewPr>
      <p:cViewPr>
        <p:scale>
          <a:sx n="110" d="100"/>
          <a:sy n="110" d="100"/>
        </p:scale>
        <p:origin x="-84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2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44377-78BA-4390-858C-678BCE15E84B}" type="doc">
      <dgm:prSet loTypeId="urn:microsoft.com/office/officeart/2005/8/layout/venn1" loCatId="relationship" qsTypeId="urn:microsoft.com/office/officeart/2005/8/quickstyle/simple2" qsCatId="simple" csTypeId="urn:microsoft.com/office/officeart/2005/8/colors/colorful2" csCatId="colorful" phldr="1"/>
      <dgm:spPr/>
    </dgm:pt>
    <dgm:pt modelId="{5F53EA40-FAE1-4FCB-A1ED-464663A3FAEF}">
      <dgm:prSet phldrT="[Text]"/>
      <dgm:spPr>
        <a:solidFill>
          <a:srgbClr val="92D050"/>
        </a:solidFill>
      </dgm:spPr>
      <dgm:t>
        <a:bodyPr/>
        <a:lstStyle/>
        <a:p>
          <a:r>
            <a:rPr lang="en-CA" dirty="0" smtClean="0">
              <a:latin typeface="Calibri" pitchFamily="34" charset="0"/>
            </a:rPr>
            <a:t>HPC: Clusters, Clouds, &amp; GPU</a:t>
          </a:r>
          <a:endParaRPr lang="en-CA" dirty="0">
            <a:latin typeface="Calibri" pitchFamily="34" charset="0"/>
          </a:endParaRPr>
        </a:p>
      </dgm:t>
    </dgm:pt>
    <dgm:pt modelId="{344E22F7-693C-4EAD-B14A-DDA88F010C47}" type="parTrans" cxnId="{3C1271A3-5D3E-4D1E-A25D-68BDF780796F}">
      <dgm:prSet/>
      <dgm:spPr/>
      <dgm:t>
        <a:bodyPr/>
        <a:lstStyle/>
        <a:p>
          <a:endParaRPr lang="en-CA"/>
        </a:p>
      </dgm:t>
    </dgm:pt>
    <dgm:pt modelId="{FE36976B-1E27-4D91-9D58-75A56175E0E9}" type="sibTrans" cxnId="{3C1271A3-5D3E-4D1E-A25D-68BDF780796F}">
      <dgm:prSet/>
      <dgm:spPr/>
      <dgm:t>
        <a:bodyPr/>
        <a:lstStyle/>
        <a:p>
          <a:endParaRPr lang="en-CA"/>
        </a:p>
      </dgm:t>
    </dgm:pt>
    <dgm:pt modelId="{1FCE959A-B848-4544-BEAE-59AAD42E0BC4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CA" dirty="0" smtClean="0">
              <a:latin typeface="Calibri" pitchFamily="34" charset="0"/>
            </a:rPr>
            <a:t>Risk</a:t>
          </a:r>
          <a:r>
            <a:rPr lang="en-CA" dirty="0" smtClean="0"/>
            <a:t> </a:t>
          </a:r>
          <a:r>
            <a:rPr lang="en-CA" dirty="0" smtClean="0">
              <a:latin typeface="Calibri" pitchFamily="34" charset="0"/>
            </a:rPr>
            <a:t>Analytics</a:t>
          </a:r>
          <a:endParaRPr lang="en-CA" dirty="0">
            <a:latin typeface="Calibri" pitchFamily="34" charset="0"/>
          </a:endParaRPr>
        </a:p>
      </dgm:t>
    </dgm:pt>
    <dgm:pt modelId="{A512F777-D395-4CC9-9C23-8A3BAE2D7787}" type="parTrans" cxnId="{D7404CE7-5046-41A7-939C-568CB7211C41}">
      <dgm:prSet/>
      <dgm:spPr/>
      <dgm:t>
        <a:bodyPr/>
        <a:lstStyle/>
        <a:p>
          <a:endParaRPr lang="en-CA"/>
        </a:p>
      </dgm:t>
    </dgm:pt>
    <dgm:pt modelId="{A13F72C0-25B5-435E-BA19-11197F552571}" type="sibTrans" cxnId="{D7404CE7-5046-41A7-939C-568CB7211C41}">
      <dgm:prSet/>
      <dgm:spPr/>
      <dgm:t>
        <a:bodyPr/>
        <a:lstStyle/>
        <a:p>
          <a:endParaRPr lang="en-CA"/>
        </a:p>
      </dgm:t>
    </dgm:pt>
    <dgm:pt modelId="{44EEFA71-E4DB-4A28-997F-ACAC7CDEBC88}">
      <dgm:prSet phldrT="[Text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CA" dirty="0" smtClean="0">
              <a:latin typeface="Calibri" pitchFamily="34" charset="0"/>
            </a:rPr>
            <a:t>Algorithms, Statistics, Modeling, &amp; Science</a:t>
          </a:r>
          <a:endParaRPr lang="en-CA" dirty="0">
            <a:latin typeface="Calibri" pitchFamily="34" charset="0"/>
          </a:endParaRPr>
        </a:p>
      </dgm:t>
    </dgm:pt>
    <dgm:pt modelId="{C3183CE8-87AA-45DA-B722-4DD1BA429936}" type="sibTrans" cxnId="{225C795E-9E34-4C3D-ADD0-35753B3937D6}">
      <dgm:prSet/>
      <dgm:spPr/>
      <dgm:t>
        <a:bodyPr/>
        <a:lstStyle/>
        <a:p>
          <a:endParaRPr lang="en-CA"/>
        </a:p>
      </dgm:t>
    </dgm:pt>
    <dgm:pt modelId="{7ADB6692-4C5A-4417-A339-8DAA3DC42224}" type="parTrans" cxnId="{225C795E-9E34-4C3D-ADD0-35753B3937D6}">
      <dgm:prSet/>
      <dgm:spPr/>
      <dgm:t>
        <a:bodyPr/>
        <a:lstStyle/>
        <a:p>
          <a:endParaRPr lang="en-CA"/>
        </a:p>
      </dgm:t>
    </dgm:pt>
    <dgm:pt modelId="{10CB6CD1-D5F5-4108-B822-EF555AA33DC0}" type="pres">
      <dgm:prSet presAssocID="{E6444377-78BA-4390-858C-678BCE15E84B}" presName="compositeShape" presStyleCnt="0">
        <dgm:presLayoutVars>
          <dgm:chMax val="7"/>
          <dgm:dir/>
          <dgm:resizeHandles val="exact"/>
        </dgm:presLayoutVars>
      </dgm:prSet>
      <dgm:spPr/>
    </dgm:pt>
    <dgm:pt modelId="{4729471A-01EB-48AA-89FD-67F49AEEB56A}" type="pres">
      <dgm:prSet presAssocID="{5F53EA40-FAE1-4FCB-A1ED-464663A3FAEF}" presName="circ1" presStyleLbl="vennNode1" presStyleIdx="0" presStyleCnt="3"/>
      <dgm:spPr/>
      <dgm:t>
        <a:bodyPr/>
        <a:lstStyle/>
        <a:p>
          <a:endParaRPr lang="en-CA"/>
        </a:p>
      </dgm:t>
    </dgm:pt>
    <dgm:pt modelId="{F1A3A901-AC08-45CC-8480-E10380FEAD8E}" type="pres">
      <dgm:prSet presAssocID="{5F53EA40-FAE1-4FCB-A1ED-464663A3FAE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A4AAFB0-4239-4466-9ECA-E541C1D42354}" type="pres">
      <dgm:prSet presAssocID="{1FCE959A-B848-4544-BEAE-59AAD42E0BC4}" presName="circ2" presStyleLbl="vennNode1" presStyleIdx="1" presStyleCnt="3"/>
      <dgm:spPr/>
      <dgm:t>
        <a:bodyPr/>
        <a:lstStyle/>
        <a:p>
          <a:endParaRPr lang="en-CA"/>
        </a:p>
      </dgm:t>
    </dgm:pt>
    <dgm:pt modelId="{011014F8-951F-411C-8A6B-FB304A24639B}" type="pres">
      <dgm:prSet presAssocID="{1FCE959A-B848-4544-BEAE-59AAD42E0BC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DE7BC42-1C15-40A1-B657-0C60E9CB3262}" type="pres">
      <dgm:prSet presAssocID="{44EEFA71-E4DB-4A28-997F-ACAC7CDEBC88}" presName="circ3" presStyleLbl="vennNode1" presStyleIdx="2" presStyleCnt="3"/>
      <dgm:spPr/>
      <dgm:t>
        <a:bodyPr/>
        <a:lstStyle/>
        <a:p>
          <a:endParaRPr lang="en-CA"/>
        </a:p>
      </dgm:t>
    </dgm:pt>
    <dgm:pt modelId="{832E5046-12FA-438A-B723-1ADA9FEDABCF}" type="pres">
      <dgm:prSet presAssocID="{44EEFA71-E4DB-4A28-997F-ACAC7CDEBC8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3C1271A3-5D3E-4D1E-A25D-68BDF780796F}" srcId="{E6444377-78BA-4390-858C-678BCE15E84B}" destId="{5F53EA40-FAE1-4FCB-A1ED-464663A3FAEF}" srcOrd="0" destOrd="0" parTransId="{344E22F7-693C-4EAD-B14A-DDA88F010C47}" sibTransId="{FE36976B-1E27-4D91-9D58-75A56175E0E9}"/>
    <dgm:cxn modelId="{D7404CE7-5046-41A7-939C-568CB7211C41}" srcId="{E6444377-78BA-4390-858C-678BCE15E84B}" destId="{1FCE959A-B848-4544-BEAE-59AAD42E0BC4}" srcOrd="1" destOrd="0" parTransId="{A512F777-D395-4CC9-9C23-8A3BAE2D7787}" sibTransId="{A13F72C0-25B5-435E-BA19-11197F552571}"/>
    <dgm:cxn modelId="{9CCAF19D-44FE-4270-881F-A000763A643E}" type="presOf" srcId="{5F53EA40-FAE1-4FCB-A1ED-464663A3FAEF}" destId="{4729471A-01EB-48AA-89FD-67F49AEEB56A}" srcOrd="0" destOrd="0" presId="urn:microsoft.com/office/officeart/2005/8/layout/venn1"/>
    <dgm:cxn modelId="{E3FA61DD-865A-4ED6-90C0-33BBC812BEA2}" type="presOf" srcId="{44EEFA71-E4DB-4A28-997F-ACAC7CDEBC88}" destId="{6DE7BC42-1C15-40A1-B657-0C60E9CB3262}" srcOrd="0" destOrd="0" presId="urn:microsoft.com/office/officeart/2005/8/layout/venn1"/>
    <dgm:cxn modelId="{807BA1EB-0EF6-466A-A49A-E2C1FB32E898}" type="presOf" srcId="{44EEFA71-E4DB-4A28-997F-ACAC7CDEBC88}" destId="{832E5046-12FA-438A-B723-1ADA9FEDABCF}" srcOrd="1" destOrd="0" presId="urn:microsoft.com/office/officeart/2005/8/layout/venn1"/>
    <dgm:cxn modelId="{E5E2E04A-C700-4CB9-8146-7B6A2C652542}" type="presOf" srcId="{5F53EA40-FAE1-4FCB-A1ED-464663A3FAEF}" destId="{F1A3A901-AC08-45CC-8480-E10380FEAD8E}" srcOrd="1" destOrd="0" presId="urn:microsoft.com/office/officeart/2005/8/layout/venn1"/>
    <dgm:cxn modelId="{225C795E-9E34-4C3D-ADD0-35753B3937D6}" srcId="{E6444377-78BA-4390-858C-678BCE15E84B}" destId="{44EEFA71-E4DB-4A28-997F-ACAC7CDEBC88}" srcOrd="2" destOrd="0" parTransId="{7ADB6692-4C5A-4417-A339-8DAA3DC42224}" sibTransId="{C3183CE8-87AA-45DA-B722-4DD1BA429936}"/>
    <dgm:cxn modelId="{8E9652B2-8D8C-4C36-80D5-509C2562D860}" type="presOf" srcId="{1FCE959A-B848-4544-BEAE-59AAD42E0BC4}" destId="{011014F8-951F-411C-8A6B-FB304A24639B}" srcOrd="1" destOrd="0" presId="urn:microsoft.com/office/officeart/2005/8/layout/venn1"/>
    <dgm:cxn modelId="{0DA683AF-16AD-49D5-A5EF-99A1C41CF868}" type="presOf" srcId="{1FCE959A-B848-4544-BEAE-59AAD42E0BC4}" destId="{0A4AAFB0-4239-4466-9ECA-E541C1D42354}" srcOrd="0" destOrd="0" presId="urn:microsoft.com/office/officeart/2005/8/layout/venn1"/>
    <dgm:cxn modelId="{77DCAA2D-48E9-46C8-885A-88EEFCD239C7}" type="presOf" srcId="{E6444377-78BA-4390-858C-678BCE15E84B}" destId="{10CB6CD1-D5F5-4108-B822-EF555AA33DC0}" srcOrd="0" destOrd="0" presId="urn:microsoft.com/office/officeart/2005/8/layout/venn1"/>
    <dgm:cxn modelId="{FC41318B-E3AB-42AC-924D-03D56F16E72B}" type="presParOf" srcId="{10CB6CD1-D5F5-4108-B822-EF555AA33DC0}" destId="{4729471A-01EB-48AA-89FD-67F49AEEB56A}" srcOrd="0" destOrd="0" presId="urn:microsoft.com/office/officeart/2005/8/layout/venn1"/>
    <dgm:cxn modelId="{A7DA12C0-40FF-4C01-AE31-DE220D2D2B7B}" type="presParOf" srcId="{10CB6CD1-D5F5-4108-B822-EF555AA33DC0}" destId="{F1A3A901-AC08-45CC-8480-E10380FEAD8E}" srcOrd="1" destOrd="0" presId="urn:microsoft.com/office/officeart/2005/8/layout/venn1"/>
    <dgm:cxn modelId="{7BFB9FDE-1BB6-422A-A2A2-0142F0C6C0DB}" type="presParOf" srcId="{10CB6CD1-D5F5-4108-B822-EF555AA33DC0}" destId="{0A4AAFB0-4239-4466-9ECA-E541C1D42354}" srcOrd="2" destOrd="0" presId="urn:microsoft.com/office/officeart/2005/8/layout/venn1"/>
    <dgm:cxn modelId="{A585A9D3-09F8-41BA-BB8D-228F18EFECB4}" type="presParOf" srcId="{10CB6CD1-D5F5-4108-B822-EF555AA33DC0}" destId="{011014F8-951F-411C-8A6B-FB304A24639B}" srcOrd="3" destOrd="0" presId="urn:microsoft.com/office/officeart/2005/8/layout/venn1"/>
    <dgm:cxn modelId="{A87B170A-67FE-400F-A990-B1C54C8179F2}" type="presParOf" srcId="{10CB6CD1-D5F5-4108-B822-EF555AA33DC0}" destId="{6DE7BC42-1C15-40A1-B657-0C60E9CB3262}" srcOrd="4" destOrd="0" presId="urn:microsoft.com/office/officeart/2005/8/layout/venn1"/>
    <dgm:cxn modelId="{36186787-BB45-4A86-8ABE-A82B687F4CFF}" type="presParOf" srcId="{10CB6CD1-D5F5-4108-B822-EF555AA33DC0}" destId="{832E5046-12FA-438A-B723-1ADA9FEDABC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29471A-01EB-48AA-89FD-67F49AEEB56A}">
      <dsp:nvSpPr>
        <dsp:cNvPr id="0" name=""/>
        <dsp:cNvSpPr/>
      </dsp:nvSpPr>
      <dsp:spPr>
        <a:xfrm>
          <a:off x="1260645" y="32384"/>
          <a:ext cx="1554480" cy="1554480"/>
        </a:xfrm>
        <a:prstGeom prst="ellipse">
          <a:avLst/>
        </a:prstGeom>
        <a:solidFill>
          <a:srgbClr val="92D050"/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>
              <a:latin typeface="Calibri" pitchFamily="34" charset="0"/>
            </a:rPr>
            <a:t>HPC: Clusters, Clouds, &amp; GPU</a:t>
          </a:r>
          <a:endParaRPr lang="en-CA" sz="1500" kern="1200" dirty="0">
            <a:latin typeface="Calibri" pitchFamily="34" charset="0"/>
          </a:endParaRPr>
        </a:p>
      </dsp:txBody>
      <dsp:txXfrm>
        <a:off x="1467909" y="304418"/>
        <a:ext cx="1139952" cy="699516"/>
      </dsp:txXfrm>
    </dsp:sp>
    <dsp:sp modelId="{0A4AAFB0-4239-4466-9ECA-E541C1D42354}">
      <dsp:nvSpPr>
        <dsp:cNvPr id="0" name=""/>
        <dsp:cNvSpPr/>
      </dsp:nvSpPr>
      <dsp:spPr>
        <a:xfrm>
          <a:off x="1821553" y="1003935"/>
          <a:ext cx="1554480" cy="1554480"/>
        </a:xfrm>
        <a:prstGeom prst="ellipse">
          <a:avLst/>
        </a:prstGeom>
        <a:solidFill>
          <a:srgbClr val="FF0000">
            <a:alpha val="50000"/>
          </a:srgb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>
              <a:latin typeface="Calibri" pitchFamily="34" charset="0"/>
            </a:rPr>
            <a:t>Risk</a:t>
          </a:r>
          <a:r>
            <a:rPr lang="en-CA" sz="1500" kern="1200" dirty="0" smtClean="0"/>
            <a:t> </a:t>
          </a:r>
          <a:r>
            <a:rPr lang="en-CA" sz="1500" kern="1200" dirty="0" smtClean="0">
              <a:latin typeface="Calibri" pitchFamily="34" charset="0"/>
            </a:rPr>
            <a:t>Analytics</a:t>
          </a:r>
          <a:endParaRPr lang="en-CA" sz="1500" kern="1200" dirty="0">
            <a:latin typeface="Calibri" pitchFamily="34" charset="0"/>
          </a:endParaRPr>
        </a:p>
      </dsp:txBody>
      <dsp:txXfrm>
        <a:off x="2296965" y="1405509"/>
        <a:ext cx="932688" cy="854964"/>
      </dsp:txXfrm>
    </dsp:sp>
    <dsp:sp modelId="{6DE7BC42-1C15-40A1-B657-0C60E9CB3262}">
      <dsp:nvSpPr>
        <dsp:cNvPr id="0" name=""/>
        <dsp:cNvSpPr/>
      </dsp:nvSpPr>
      <dsp:spPr>
        <a:xfrm>
          <a:off x="699737" y="1003935"/>
          <a:ext cx="1554480" cy="1554480"/>
        </a:xfrm>
        <a:prstGeom prst="ellipse">
          <a:avLst/>
        </a:prstGeom>
        <a:solidFill>
          <a:srgbClr val="00B0F0">
            <a:alpha val="50000"/>
          </a:srgb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>
              <a:latin typeface="Calibri" pitchFamily="34" charset="0"/>
            </a:rPr>
            <a:t>Algorithms, Statistics, Modeling, &amp; Science</a:t>
          </a:r>
          <a:endParaRPr lang="en-CA" sz="1500" kern="1200" dirty="0">
            <a:latin typeface="Calibri" pitchFamily="34" charset="0"/>
          </a:endParaRPr>
        </a:p>
      </dsp:txBody>
      <dsp:txXfrm>
        <a:off x="846117" y="1405509"/>
        <a:ext cx="932688" cy="854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F02F0-B852-4112-BF74-EB2A4A7BEAF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081BC-0BD5-4D79-8C99-EB9BFD2AB9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081BC-0BD5-4D79-8C99-EB9BFD2AB99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0178E6B-F053-4DCB-9EB3-2D6E651677BB}" type="datetime1">
              <a:rPr lang="en-US" smtClean="0"/>
              <a:pPr/>
              <a:t>9/20/2013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2058" y="4151376"/>
            <a:ext cx="3657600" cy="384048"/>
          </a:xfrm>
        </p:spPr>
        <p:txBody>
          <a:bodyPr/>
          <a:lstStyle/>
          <a:p>
            <a:r>
              <a:rPr lang="en-US" smtClean="0"/>
              <a:t>www-Risk-Analytics-Lab.ca</a:t>
            </a: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FD183F0-8004-4819-9D98-C29DBF283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9A8D-6EBA-4D39-BCD6-2CCE1699FA5D}" type="datetime1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www-Risk-Analytics-Lab.ca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83F0-8004-4819-9D98-C29DBF283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FD44-74FB-430E-92B5-EA7EF3179232}" type="datetime1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www-Risk-Analytics-Lab.ca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83F0-8004-4819-9D98-C29DBF283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28808B-E8EA-4ED5-AE6A-77F7E9018BC3}" type="datetime1">
              <a:rPr lang="en-US" smtClean="0"/>
              <a:pPr/>
              <a:t>9/20/2013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D183F0-8004-4819-9D98-C29DBF2832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>
            <a:off x="152400" y="6492240"/>
            <a:ext cx="3200400" cy="365760"/>
          </a:xfrm>
        </p:spPr>
        <p:txBody>
          <a:bodyPr rtlCol="0"/>
          <a:lstStyle>
            <a:lvl1pPr>
              <a:defRPr b="1"/>
            </a:lvl1pPr>
          </a:lstStyle>
          <a:p>
            <a:r>
              <a:rPr lang="en-US" dirty="0" smtClean="0"/>
              <a:t>www-Risk-Analytics-Lab.ca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1B81A46-F313-4237-9B51-389F27EC2BD8}" type="datetime1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smtClean="0"/>
              <a:t>www-Risk-Analytics-Lab.ca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FD183F0-8004-4819-9D98-C29DBF283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9570-9A3E-49F7-A4F2-EEB85C2A9F3B}" type="datetime1">
              <a:rPr lang="en-US" smtClean="0"/>
              <a:pPr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www-Risk-Analytics-Lab.ca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83F0-8004-4819-9D98-C29DBF2832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A9C4-646E-4EFE-95DA-DF876EEC802F}" type="datetime1">
              <a:rPr lang="en-US" smtClean="0"/>
              <a:pPr/>
              <a:t>9/20/2013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www-Risk-Analytics-Lab.ca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83F0-8004-4819-9D98-C29DBF2832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C80A2DA-CA74-45BB-88D4-4D83179855A7}" type="datetime1">
              <a:rPr lang="en-US" smtClean="0"/>
              <a:pPr/>
              <a:t>9/20/2013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D183F0-8004-4819-9D98-C29DBF2832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www-Risk-Analytics-Lab.ca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924C-9A3D-4086-BB2B-1C94B386B9EB}" type="datetime1">
              <a:rPr lang="en-US" smtClean="0"/>
              <a:pPr/>
              <a:t>9/20/2013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www-Risk-Analytics-Lab.ca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83F0-8004-4819-9D98-C29DBF283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816DE76-30FC-4B97-BB00-936034631826}" type="datetime1">
              <a:rPr lang="en-US" smtClean="0"/>
              <a:pPr/>
              <a:t>9/20/2013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D183F0-8004-4819-9D98-C29DBF2832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www-Risk-Analytics-Lab.ca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1EECAB-04CE-4177-A1A9-89E865721107}" type="datetime1">
              <a:rPr lang="en-US" smtClean="0"/>
              <a:pPr/>
              <a:t>9/20/2013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D183F0-8004-4819-9D98-C29DBF2832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www-Risk-Analytics-Lab.ca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E17C8D-0302-4417-AFDF-592B973F2DDA}" type="datetime1">
              <a:rPr lang="en-US" smtClean="0"/>
              <a:pPr/>
              <a:t>9/20/2013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200" y="6492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www-Risk-Analytics-Lab.ca</a:t>
            </a: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FD183F0-8004-4819-9D98-C29DBF283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7.jpeg"/><Relationship Id="rId18" Type="http://schemas.openxmlformats.org/officeDocument/2006/relationships/image" Target="../media/image12.jpeg"/><Relationship Id="rId3" Type="http://schemas.openxmlformats.org/officeDocument/2006/relationships/image" Target="../media/image2.png"/><Relationship Id="rId21" Type="http://schemas.openxmlformats.org/officeDocument/2006/relationships/image" Target="../media/image15.jpeg"/><Relationship Id="rId7" Type="http://schemas.openxmlformats.org/officeDocument/2006/relationships/image" Target="../media/image6.jpeg"/><Relationship Id="rId12" Type="http://schemas.microsoft.com/office/2007/relationships/diagramDrawing" Target="../diagrams/drawing1.xml"/><Relationship Id="rId1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diagramColors" Target="../diagrams/colors1.xml"/><Relationship Id="rId24" Type="http://schemas.openxmlformats.org/officeDocument/2006/relationships/image" Target="../media/image18.png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23" Type="http://schemas.openxmlformats.org/officeDocument/2006/relationships/image" Target="../media/image17.png"/><Relationship Id="rId10" Type="http://schemas.openxmlformats.org/officeDocument/2006/relationships/diagramQuickStyle" Target="../diagrams/quickStyle1.xml"/><Relationship Id="rId19" Type="http://schemas.openxmlformats.org/officeDocument/2006/relationships/image" Target="../media/image13.jpeg"/><Relationship Id="rId4" Type="http://schemas.openxmlformats.org/officeDocument/2006/relationships/image" Target="../media/image3.jpeg"/><Relationship Id="rId9" Type="http://schemas.openxmlformats.org/officeDocument/2006/relationships/diagramLayout" Target="../diagrams/layout1.xml"/><Relationship Id="rId14" Type="http://schemas.openxmlformats.org/officeDocument/2006/relationships/image" Target="../media/image8.jpeg"/><Relationship Id="rId2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172200"/>
            <a:ext cx="109530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 descr="http://2.bp.blogspot.com/_jIPNvBuH41s/TLgMSVTKyQI/AAAAAAAAFeU/K_atz9lM5QQ/s1600/Intel-718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5982366"/>
            <a:ext cx="1017439" cy="875634"/>
          </a:xfrm>
          <a:prstGeom prst="rect">
            <a:avLst/>
          </a:prstGeom>
          <a:noFill/>
        </p:spPr>
      </p:pic>
      <p:pic>
        <p:nvPicPr>
          <p:cNvPr id="27" name="Picture 6" descr="http://web.cs.dal.ca/~arc/RiskAnalyticsLab/img/GP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5486400"/>
            <a:ext cx="1219200" cy="84130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467600" cy="1143000"/>
          </a:xfrm>
        </p:spPr>
        <p:txBody>
          <a:bodyPr/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www.Risk-Analytics-Lab.ca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38800" y="3657600"/>
            <a:ext cx="3124200" cy="2892552"/>
          </a:xfrm>
        </p:spPr>
        <p:txBody>
          <a:bodyPr>
            <a:normAutofit/>
          </a:bodyPr>
          <a:lstStyle/>
          <a:p>
            <a:r>
              <a:rPr lang="en-CA" sz="1800" b="1" dirty="0" smtClean="0">
                <a:latin typeface="Calibri" pitchFamily="34" charset="0"/>
              </a:rPr>
              <a:t>Model: </a:t>
            </a:r>
            <a:r>
              <a:rPr lang="en-CA" sz="1800" dirty="0" smtClean="0">
                <a:latin typeface="Calibri" pitchFamily="34" charset="0"/>
              </a:rPr>
              <a:t>Collaborative Research with Industrial Partners</a:t>
            </a:r>
          </a:p>
          <a:p>
            <a:r>
              <a:rPr lang="en-CA" sz="1800" b="1" dirty="0" smtClean="0">
                <a:latin typeface="Calibri" pitchFamily="34" charset="0"/>
              </a:rPr>
              <a:t>Key Outputs</a:t>
            </a:r>
          </a:p>
          <a:p>
            <a:pPr lvl="1">
              <a:lnSpc>
                <a:spcPct val="80000"/>
              </a:lnSpc>
            </a:pPr>
            <a:r>
              <a:rPr lang="en-CA" sz="1500" dirty="0" smtClean="0">
                <a:latin typeface="Calibri" pitchFamily="34" charset="0"/>
              </a:rPr>
              <a:t>Highly qualified graduate students</a:t>
            </a:r>
          </a:p>
          <a:p>
            <a:pPr lvl="1">
              <a:lnSpc>
                <a:spcPct val="80000"/>
              </a:lnSpc>
            </a:pPr>
            <a:r>
              <a:rPr lang="en-CA" sz="1500" dirty="0" smtClean="0">
                <a:latin typeface="Calibri" pitchFamily="34" charset="0"/>
              </a:rPr>
              <a:t>Industrial strength prototypes</a:t>
            </a:r>
          </a:p>
          <a:p>
            <a:pPr lvl="1">
              <a:lnSpc>
                <a:spcPct val="80000"/>
              </a:lnSpc>
            </a:pPr>
            <a:r>
              <a:rPr lang="en-CA" sz="1500" dirty="0" smtClean="0">
                <a:latin typeface="Calibri" pitchFamily="34" charset="0"/>
              </a:rPr>
              <a:t>Peer reviewed publications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066800"/>
            <a:ext cx="435856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thumbnai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8400" y="152400"/>
            <a:ext cx="2563738" cy="91440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4572000" y="990600"/>
          <a:ext cx="4075771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Picture 2" descr="Andrew Rau-Chapli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3505200"/>
            <a:ext cx="807720" cy="807721"/>
          </a:xfrm>
          <a:prstGeom prst="rect">
            <a:avLst/>
          </a:prstGeom>
          <a:noFill/>
        </p:spPr>
      </p:pic>
      <p:pic>
        <p:nvPicPr>
          <p:cNvPr id="11" name="Picture 4" descr="Blesson Varghes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0600" y="3810000"/>
            <a:ext cx="731519" cy="731520"/>
          </a:xfrm>
          <a:prstGeom prst="rect">
            <a:avLst/>
          </a:prstGeom>
          <a:noFill/>
        </p:spPr>
      </p:pic>
      <p:pic>
        <p:nvPicPr>
          <p:cNvPr id="12" name="Picture 6" descr="Udaya Raj Adhikar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000" y="4495800"/>
            <a:ext cx="640080" cy="640081"/>
          </a:xfrm>
          <a:prstGeom prst="rect">
            <a:avLst/>
          </a:prstGeom>
          <a:noFill/>
        </p:spPr>
      </p:pic>
      <p:pic>
        <p:nvPicPr>
          <p:cNvPr id="13" name="Picture 8" descr="Ishan Patel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5257800"/>
            <a:ext cx="548640" cy="548641"/>
          </a:xfrm>
          <a:prstGeom prst="rect">
            <a:avLst/>
          </a:prstGeom>
          <a:noFill/>
        </p:spPr>
      </p:pic>
      <p:pic>
        <p:nvPicPr>
          <p:cNvPr id="14" name="Picture 10" descr="Anthony Astoul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66800" y="4648200"/>
            <a:ext cx="857250" cy="857250"/>
          </a:xfrm>
          <a:prstGeom prst="rect">
            <a:avLst/>
          </a:prstGeom>
          <a:noFill/>
        </p:spPr>
      </p:pic>
      <p:pic>
        <p:nvPicPr>
          <p:cNvPr id="15" name="Picture 12" descr="Aman Bahl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76400" y="3733800"/>
            <a:ext cx="685800" cy="685801"/>
          </a:xfrm>
          <a:prstGeom prst="rect">
            <a:avLst/>
          </a:prstGeom>
          <a:noFill/>
        </p:spPr>
      </p:pic>
      <p:pic>
        <p:nvPicPr>
          <p:cNvPr id="16" name="Picture 14" descr="Christopher Filliter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04800" y="5638800"/>
            <a:ext cx="640080" cy="640081"/>
          </a:xfrm>
          <a:prstGeom prst="rect">
            <a:avLst/>
          </a:prstGeom>
          <a:noFill/>
        </p:spPr>
      </p:pic>
      <p:pic>
        <p:nvPicPr>
          <p:cNvPr id="17" name="Picture 16" descr="Yue Guan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143000" y="5562600"/>
            <a:ext cx="685800" cy="685801"/>
          </a:xfrm>
          <a:prstGeom prst="rect">
            <a:avLst/>
          </a:prstGeom>
          <a:noFill/>
        </p:spPr>
      </p:pic>
      <p:pic>
        <p:nvPicPr>
          <p:cNvPr id="18" name="Picture 18" descr="Kunal shridhar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981200" y="4343400"/>
            <a:ext cx="640079" cy="640080"/>
          </a:xfrm>
          <a:prstGeom prst="rect">
            <a:avLst/>
          </a:prstGeom>
          <a:noFill/>
        </p:spPr>
      </p:pic>
      <p:pic>
        <p:nvPicPr>
          <p:cNvPr id="19" name="Picture 20" descr="Allie Strel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752600" y="5105400"/>
            <a:ext cx="857250" cy="857250"/>
          </a:xfrm>
          <a:prstGeom prst="rect">
            <a:avLst/>
          </a:prstGeom>
          <a:noFill/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2971800" y="3706308"/>
            <a:ext cx="2590800" cy="2892552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CA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Lab Members: </a:t>
            </a:r>
            <a:r>
              <a:rPr kumimoji="0" lang="en-C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Postdocs</a:t>
            </a: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Ph.D. &amp; MCS students, visiting researchers/interns, Advisors</a:t>
            </a:r>
            <a:r>
              <a:rPr kumimoji="0" lang="en-C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from Industry</a:t>
            </a: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CA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Disciplines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C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Computer Science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C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Statistics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C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Civil Engineering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C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Oceanography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C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Economics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C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GIS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C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Management Information Systems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6322" name="Picture 2" descr="http://readwrite.com/files/_hadoopelephant_rgb1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733800" y="6515595"/>
            <a:ext cx="1447800" cy="342405"/>
          </a:xfrm>
          <a:prstGeom prst="rect">
            <a:avLst/>
          </a:prstGeom>
          <a:noFill/>
        </p:spPr>
      </p:pic>
      <p:pic>
        <p:nvPicPr>
          <p:cNvPr id="56324" name="Picture 4" descr="http://blogs-images.forbes.com/kellyclay/files/2012/10/aws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286000" y="6324600"/>
            <a:ext cx="1315006" cy="479456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6248400" y="6172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i="1" dirty="0" smtClean="0">
                <a:latin typeface="Calibri" pitchFamily="34" charset="0"/>
              </a:rPr>
              <a:t>Andrew Rau-Chaplin</a:t>
            </a:r>
            <a:br>
              <a:rPr lang="en-CA" sz="1600" i="1" dirty="0" smtClean="0">
                <a:latin typeface="Calibri" pitchFamily="34" charset="0"/>
              </a:rPr>
            </a:br>
            <a:r>
              <a:rPr lang="en-CA" sz="1600" i="1" dirty="0" smtClean="0">
                <a:latin typeface="Calibri" pitchFamily="34" charset="0"/>
              </a:rPr>
              <a:t>arc@cs.dal.ca</a:t>
            </a:r>
            <a:endParaRPr lang="en-CA" sz="16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533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Some Recent Projects</a:t>
            </a:r>
            <a:endParaRPr lang="en-CA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8264"/>
            <a:ext cx="357182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419600" y="1219200"/>
            <a:ext cx="3657600" cy="2362200"/>
            <a:chOff x="304800" y="1219200"/>
            <a:chExt cx="8301975" cy="5621079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219200"/>
              <a:ext cx="8273622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" y="3844485"/>
              <a:ext cx="3435608" cy="2995794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5078" y="3962400"/>
              <a:ext cx="4221697" cy="2496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2" descr="C:\Users\bscuser\Documents\Andrew\paper - Hadoop\paper\images\architectur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3276600" cy="2808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19600"/>
            <a:ext cx="434777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>
            <a:stCxn id="2" idx="2"/>
          </p:cNvCxnSpPr>
          <p:nvPr/>
        </p:nvCxnSpPr>
        <p:spPr>
          <a:xfrm>
            <a:off x="4191000" y="685800"/>
            <a:ext cx="0" cy="6019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52400" y="3657600"/>
            <a:ext cx="853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81000" y="762000"/>
            <a:ext cx="381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b="1" dirty="0" smtClean="0">
                <a:latin typeface="Calibri" pitchFamily="34" charset="0"/>
              </a:rPr>
              <a:t>Risk Portfolio Analysis</a:t>
            </a:r>
            <a:endParaRPr lang="en-CA" sz="1400" b="1" dirty="0">
              <a:latin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19600" y="762000"/>
            <a:ext cx="381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b="1" dirty="0" smtClean="0">
                <a:latin typeface="Calibri" pitchFamily="34" charset="0"/>
              </a:rPr>
              <a:t>Treaty Optimization</a:t>
            </a:r>
            <a:endParaRPr lang="en-CA" sz="1400" b="1" dirty="0">
              <a:latin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4800" y="3733800"/>
            <a:ext cx="381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b="1" dirty="0" smtClean="0">
                <a:latin typeface="Calibri" pitchFamily="34" charset="0"/>
              </a:rPr>
              <a:t>A </a:t>
            </a:r>
            <a:r>
              <a:rPr lang="en-CA" sz="1400" b="1" dirty="0" err="1" smtClean="0">
                <a:latin typeface="Calibri" pitchFamily="34" charset="0"/>
              </a:rPr>
              <a:t>Hadoop</a:t>
            </a:r>
            <a:r>
              <a:rPr lang="en-CA" sz="1400" b="1" dirty="0" smtClean="0">
                <a:latin typeface="Calibri" pitchFamily="34" charset="0"/>
              </a:rPr>
              <a:t> based Risk Analytics Framework</a:t>
            </a:r>
            <a:endParaRPr lang="en-CA" sz="1400" b="1" dirty="0"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343400" y="3733800"/>
            <a:ext cx="381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b="1" dirty="0" smtClean="0">
                <a:latin typeface="Calibri" pitchFamily="34" charset="0"/>
              </a:rPr>
              <a:t>P2RAC: Cloud based Analytics in R</a:t>
            </a:r>
            <a:endParaRPr lang="en-CA" sz="14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4406</TotalTime>
  <Words>91</Words>
  <Application>Microsoft Office PowerPoint</Application>
  <PresentationFormat>On-screen Show (4:3)</PresentationFormat>
  <Paragraphs>25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Oriel</vt:lpstr>
      <vt:lpstr>www.Risk-Analytics-Lab.ca </vt:lpstr>
      <vt:lpstr>Some Recent Projects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DFA Software</dc:title>
  <dc:creator>cshelp</dc:creator>
  <cp:lastModifiedBy>arc</cp:lastModifiedBy>
  <cp:revision>243</cp:revision>
  <dcterms:created xsi:type="dcterms:W3CDTF">2012-01-04T21:15:38Z</dcterms:created>
  <dcterms:modified xsi:type="dcterms:W3CDTF">2013-09-20T17:43:15Z</dcterms:modified>
</cp:coreProperties>
</file>