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18"/>
  </p:handoutMasterIdLst>
  <p:sldIdLst>
    <p:sldId id="256" r:id="rId2"/>
    <p:sldId id="257" r:id="rId3"/>
    <p:sldId id="258" r:id="rId4"/>
    <p:sldId id="259" r:id="rId5"/>
    <p:sldId id="260" r:id="rId6"/>
    <p:sldId id="261" r:id="rId7"/>
    <p:sldId id="266" r:id="rId8"/>
    <p:sldId id="267" r:id="rId9"/>
    <p:sldId id="268" r:id="rId10"/>
    <p:sldId id="270" r:id="rId11"/>
    <p:sldId id="269" r:id="rId12"/>
    <p:sldId id="265" r:id="rId13"/>
    <p:sldId id="262" r:id="rId14"/>
    <p:sldId id="263" r:id="rId15"/>
    <p:sldId id="264"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FF182D5-AB0A-4CB4-876B-3DAEB55313BE}" type="datetimeFigureOut">
              <a:rPr lang="en-US" smtClean="0"/>
              <a:t>9/29/2008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49990C8-3393-4C27-828F-D3F4C38DEA2F}"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40CA1BB-FDDE-4835-B871-37779CDA9934}" type="datetimeFigureOut">
              <a:rPr lang="en-US" smtClean="0"/>
              <a:pPr/>
              <a:t>9/29/2008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63E25B-0C3A-48A7-A166-4C38CEA1B8C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0CA1BB-FDDE-4835-B871-37779CDA9934}" type="datetimeFigureOut">
              <a:rPr lang="en-US" smtClean="0"/>
              <a:pPr/>
              <a:t>9/29/2008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63E25B-0C3A-48A7-A166-4C38CEA1B8C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0CA1BB-FDDE-4835-B871-37779CDA9934}" type="datetimeFigureOut">
              <a:rPr lang="en-US" smtClean="0"/>
              <a:pPr/>
              <a:t>9/29/2008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63E25B-0C3A-48A7-A166-4C38CEA1B8C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0CA1BB-FDDE-4835-B871-37779CDA9934}" type="datetimeFigureOut">
              <a:rPr lang="en-US" smtClean="0"/>
              <a:pPr/>
              <a:t>9/29/2008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63E25B-0C3A-48A7-A166-4C38CEA1B8C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0CA1BB-FDDE-4835-B871-37779CDA9934}" type="datetimeFigureOut">
              <a:rPr lang="en-US" smtClean="0"/>
              <a:pPr/>
              <a:t>9/29/2008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63E25B-0C3A-48A7-A166-4C38CEA1B8C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40CA1BB-FDDE-4835-B871-37779CDA9934}" type="datetimeFigureOut">
              <a:rPr lang="en-US" smtClean="0"/>
              <a:pPr/>
              <a:t>9/29/2008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63E25B-0C3A-48A7-A166-4C38CEA1B8C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0CA1BB-FDDE-4835-B871-37779CDA9934}" type="datetimeFigureOut">
              <a:rPr lang="en-US" smtClean="0"/>
              <a:pPr/>
              <a:t>9/29/2008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63E25B-0C3A-48A7-A166-4C38CEA1B8C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0CA1BB-FDDE-4835-B871-37779CDA9934}" type="datetimeFigureOut">
              <a:rPr lang="en-US" smtClean="0"/>
              <a:pPr/>
              <a:t>9/29/2008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63E25B-0C3A-48A7-A166-4C38CEA1B8C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0CA1BB-FDDE-4835-B871-37779CDA9934}" type="datetimeFigureOut">
              <a:rPr lang="en-US" smtClean="0"/>
              <a:pPr/>
              <a:t>9/29/2008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63E25B-0C3A-48A7-A166-4C38CEA1B8C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0CA1BB-FDDE-4835-B871-37779CDA9934}" type="datetimeFigureOut">
              <a:rPr lang="en-US" smtClean="0"/>
              <a:pPr/>
              <a:t>9/29/2008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63E25B-0C3A-48A7-A166-4C38CEA1B8C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0CA1BB-FDDE-4835-B871-37779CDA9934}" type="datetimeFigureOut">
              <a:rPr lang="en-US" smtClean="0"/>
              <a:pPr/>
              <a:t>9/29/2008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63E25B-0C3A-48A7-A166-4C38CEA1B8C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0CA1BB-FDDE-4835-B871-37779CDA9934}" type="datetimeFigureOut">
              <a:rPr lang="en-US" smtClean="0"/>
              <a:pPr/>
              <a:t>9/29/2008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63E25B-0C3A-48A7-A166-4C38CEA1B8C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youtube.com/watch?v=CJn_jC4FNDo"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news.bbc.co.uk/2/hi/technology/7635416.st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python.or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en.wikipedia.org/wiki/Wikipedia:Basic_copyright_issues" TargetMode="External"/><Relationship Id="rId2" Type="http://schemas.openxmlformats.org/officeDocument/2006/relationships/hyperlink" Target="http://en.wikipedia.org/wiki/Jayson_Blair" TargetMode="External"/><Relationship Id="rId1" Type="http://schemas.openxmlformats.org/officeDocument/2006/relationships/slideLayout" Target="../slideLayouts/slideLayout2.xml"/><Relationship Id="rId4" Type="http://schemas.openxmlformats.org/officeDocument/2006/relationships/hyperlink" Target="http://www.plagiarismtoday.com/about-plagiarism-today/"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Academic Integrity</a:t>
            </a:r>
            <a:endParaRPr lang="en-US" dirty="0"/>
          </a:p>
        </p:txBody>
      </p:sp>
      <p:sp>
        <p:nvSpPr>
          <p:cNvPr id="3" name="Subtitle 2"/>
          <p:cNvSpPr>
            <a:spLocks noGrp="1"/>
          </p:cNvSpPr>
          <p:nvPr>
            <p:ph type="subTitle" idx="1"/>
          </p:nvPr>
        </p:nvSpPr>
        <p:spPr/>
        <p:txBody>
          <a:bodyPr/>
          <a:lstStyle/>
          <a:p>
            <a:r>
              <a:rPr lang="en-US" dirty="0" smtClean="0">
                <a:solidFill>
                  <a:schemeClr val="bg2">
                    <a:lumMod val="25000"/>
                  </a:schemeClr>
                </a:solidFill>
              </a:rPr>
              <a:t>How to do it right</a:t>
            </a:r>
            <a:endParaRPr lang="en-US" dirty="0">
              <a:solidFill>
                <a:schemeClr val="bg2">
                  <a:lumMod val="25000"/>
                </a:schemeClr>
              </a:solidFill>
            </a:endParaRPr>
          </a:p>
        </p:txBody>
      </p:sp>
      <p:sp>
        <p:nvSpPr>
          <p:cNvPr id="4" name="Oval 3">
            <a:hlinkClick r:id="rId2"/>
          </p:cNvPr>
          <p:cNvSpPr/>
          <p:nvPr/>
        </p:nvSpPr>
        <p:spPr>
          <a:xfrm>
            <a:off x="381000" y="6324600"/>
            <a:ext cx="609600" cy="381000"/>
          </a:xfrm>
          <a:prstGeom prst="ellipse">
            <a:avLst/>
          </a:prstGeom>
          <a:solidFill>
            <a:schemeClr val="accent4">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Citation for a Web page</a:t>
            </a:r>
            <a:endParaRPr lang="en-US" dirty="0"/>
          </a:p>
        </p:txBody>
      </p:sp>
      <p:sp>
        <p:nvSpPr>
          <p:cNvPr id="3" name="Content Placeholder 2"/>
          <p:cNvSpPr>
            <a:spLocks noGrp="1"/>
          </p:cNvSpPr>
          <p:nvPr>
            <p:ph idx="1"/>
          </p:nvPr>
        </p:nvSpPr>
        <p:spPr/>
        <p:txBody>
          <a:bodyPr>
            <a:normAutofit lnSpcReduction="10000"/>
          </a:bodyPr>
          <a:lstStyle/>
          <a:p>
            <a:r>
              <a:rPr lang="en-US" dirty="0" smtClean="0"/>
              <a:t>Page Title</a:t>
            </a:r>
          </a:p>
          <a:p>
            <a:r>
              <a:rPr lang="en-US" dirty="0" smtClean="0"/>
              <a:t>Date of creation or last update</a:t>
            </a:r>
          </a:p>
          <a:p>
            <a:r>
              <a:rPr lang="en-US" dirty="0" smtClean="0"/>
              <a:t>Author or Company name</a:t>
            </a:r>
          </a:p>
          <a:p>
            <a:r>
              <a:rPr lang="en-US" dirty="0" smtClean="0"/>
              <a:t>Date it was accessed</a:t>
            </a:r>
          </a:p>
          <a:p>
            <a:r>
              <a:rPr lang="en-US" dirty="0" smtClean="0"/>
              <a:t>Address of web page</a:t>
            </a:r>
          </a:p>
          <a:p>
            <a:endParaRPr lang="en-US" dirty="0" smtClean="0"/>
          </a:p>
          <a:p>
            <a:pPr>
              <a:buNone/>
            </a:pPr>
            <a:r>
              <a:rPr lang="en-US" sz="2600" dirty="0" smtClean="0"/>
              <a:t>“</a:t>
            </a:r>
            <a:r>
              <a:rPr lang="en-US" sz="2800" dirty="0" smtClean="0"/>
              <a:t>MySpace launches net music store</a:t>
            </a:r>
            <a:r>
              <a:rPr lang="en-US" sz="2600" dirty="0" smtClean="0"/>
              <a:t>.” </a:t>
            </a:r>
            <a:r>
              <a:rPr lang="en-US" sz="2800" dirty="0" smtClean="0"/>
              <a:t>25 September 2008</a:t>
            </a:r>
            <a:r>
              <a:rPr lang="en-US" sz="2600" dirty="0" smtClean="0"/>
              <a:t>. British Broadcast Corp. 30 Sept. 2008 &lt;</a:t>
            </a:r>
            <a:r>
              <a:rPr lang="en-US" sz="2600" dirty="0" smtClean="0">
                <a:hlinkClick r:id="rId2"/>
              </a:rPr>
              <a:t>http://news.bbc.co.uk/2/hi/technology/7635416.stm</a:t>
            </a:r>
            <a:r>
              <a:rPr lang="en-US" sz="2600" dirty="0" smtClean="0"/>
              <a:t>&gt;.</a:t>
            </a:r>
            <a:endParaRPr lang="en-U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Citation for an image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Artist or company name (if available)</a:t>
            </a:r>
            <a:endParaRPr lang="en-US" dirty="0"/>
          </a:p>
          <a:p>
            <a:r>
              <a:rPr lang="en-US" dirty="0" smtClean="0"/>
              <a:t>Title </a:t>
            </a:r>
            <a:r>
              <a:rPr lang="en-US" dirty="0"/>
              <a:t>of the work </a:t>
            </a:r>
            <a:r>
              <a:rPr lang="en-US" dirty="0" smtClean="0"/>
              <a:t>(if available; check alt text)</a:t>
            </a:r>
            <a:endParaRPr lang="en-US" dirty="0"/>
          </a:p>
          <a:p>
            <a:r>
              <a:rPr lang="en-US" dirty="0" smtClean="0"/>
              <a:t>Date it </a:t>
            </a:r>
            <a:r>
              <a:rPr lang="en-US" dirty="0"/>
              <a:t>was created </a:t>
            </a:r>
            <a:r>
              <a:rPr lang="en-US" dirty="0" smtClean="0"/>
              <a:t>or trademarked</a:t>
            </a:r>
            <a:endParaRPr lang="en-US" dirty="0"/>
          </a:p>
          <a:p>
            <a:r>
              <a:rPr lang="en-US" dirty="0" smtClean="0"/>
              <a:t>Repository</a:t>
            </a:r>
            <a:r>
              <a:rPr lang="en-US" dirty="0"/>
              <a:t>, museum, or owner </a:t>
            </a:r>
            <a:r>
              <a:rPr lang="en-US" dirty="0" smtClean="0"/>
              <a:t>(if applicable)</a:t>
            </a:r>
          </a:p>
          <a:p>
            <a:r>
              <a:rPr lang="en-US" dirty="0" smtClean="0"/>
              <a:t>Date it was accessed</a:t>
            </a:r>
            <a:endParaRPr lang="en-US" dirty="0"/>
          </a:p>
          <a:p>
            <a:r>
              <a:rPr lang="en-US" dirty="0" smtClean="0"/>
              <a:t>Web site address</a:t>
            </a:r>
            <a:endParaRPr lang="en-US" dirty="0"/>
          </a:p>
          <a:p>
            <a:endParaRPr lang="en-US" dirty="0"/>
          </a:p>
          <a:p>
            <a:pPr lvl="1">
              <a:buNone/>
            </a:pPr>
            <a:r>
              <a:rPr lang="en-US" dirty="0" smtClean="0"/>
              <a:t>Python Software Foundation. Python logo. 1990-2008. Accessed 30 Sept. </a:t>
            </a:r>
            <a:r>
              <a:rPr lang="en-US" dirty="0"/>
              <a:t>2008. </a:t>
            </a:r>
            <a:r>
              <a:rPr lang="en-US" dirty="0" smtClean="0"/>
              <a:t>&lt;</a:t>
            </a:r>
            <a:r>
              <a:rPr lang="en-US" dirty="0" smtClean="0">
                <a:hlinkClick r:id="rId2"/>
              </a:rPr>
              <a:t>http://www.python.org</a:t>
            </a:r>
            <a:r>
              <a:rPr lang="en-US" dirty="0" smtClean="0"/>
              <a:t>&gt;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par>
                          <p:cTn id="33" fill="hold">
                            <p:stCondLst>
                              <p:cond delay="500"/>
                            </p:stCondLst>
                            <p:childTnLst>
                              <p:par>
                                <p:cTn id="34" presetID="22" presetClass="entr" presetSubtype="4" fill="hold" grpId="0" nodeType="after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wipe(down)">
                                      <p:cBhvr>
                                        <p:cTn id="3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Paraphrasing</a:t>
            </a:r>
            <a:endParaRPr lang="en-US" dirty="0"/>
          </a:p>
        </p:txBody>
      </p:sp>
      <p:sp>
        <p:nvSpPr>
          <p:cNvPr id="3" name="Content Placeholder 2"/>
          <p:cNvSpPr>
            <a:spLocks noGrp="1"/>
          </p:cNvSpPr>
          <p:nvPr>
            <p:ph idx="1"/>
          </p:nvPr>
        </p:nvSpPr>
        <p:spPr/>
        <p:txBody>
          <a:bodyPr/>
          <a:lstStyle/>
          <a:p>
            <a:r>
              <a:rPr lang="en-US" dirty="0" smtClean="0"/>
              <a:t>Goal</a:t>
            </a:r>
          </a:p>
          <a:p>
            <a:pPr lvl="1"/>
            <a:r>
              <a:rPr lang="en-US" dirty="0" smtClean="0"/>
              <a:t>Provides an understanding of the key points without including exact phrases or maintaining similar </a:t>
            </a:r>
            <a:r>
              <a:rPr lang="en-US" dirty="0" smtClean="0"/>
              <a:t>order of the original text</a:t>
            </a:r>
            <a:endParaRPr lang="en-US" dirty="0" smtClean="0"/>
          </a:p>
          <a:p>
            <a:pPr lvl="1"/>
            <a:r>
              <a:rPr lang="en-US" dirty="0" smtClean="0"/>
              <a:t>Avoids over usage of quotes</a:t>
            </a:r>
          </a:p>
          <a:p>
            <a:pPr lvl="1"/>
            <a:r>
              <a:rPr lang="en-US" dirty="0" smtClean="0"/>
              <a:t>Helps you grasp the full meaning of the original</a:t>
            </a:r>
          </a:p>
          <a:p>
            <a:pPr lv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Paraphrasing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“Students frequently overuse direct quotation in taking notes, and as a result they overuse quotations in the final [research] paper. Probably only about 10% of your final manuscript should appear as directly quoted matter. Therefore, you should strive to limit the amount of exact transcribing of source materials while taking notes.” </a:t>
            </a:r>
            <a:r>
              <a:rPr lang="en-US" dirty="0" smtClean="0"/>
              <a:t>(Lester 46-47)</a:t>
            </a:r>
          </a:p>
          <a:p>
            <a:endParaRPr lang="en-US" dirty="0" smtClean="0"/>
          </a:p>
          <a:p>
            <a:pPr>
              <a:buNone/>
            </a:pPr>
            <a:r>
              <a:rPr lang="en-US" i="1" dirty="0" smtClean="0"/>
              <a:t>	Lester</a:t>
            </a:r>
            <a:r>
              <a:rPr lang="en-US" i="1" dirty="0" smtClean="0"/>
              <a:t>, James D. </a:t>
            </a:r>
            <a:r>
              <a:rPr lang="en-US" i="1" u="sng" dirty="0" smtClean="0"/>
              <a:t>Writing Research Papers</a:t>
            </a:r>
            <a:r>
              <a:rPr lang="en-US" i="1" dirty="0" smtClean="0"/>
              <a:t>. 2nd ed. </a:t>
            </a:r>
            <a:r>
              <a:rPr lang="en-US" i="1" dirty="0" smtClean="0"/>
              <a:t>New York: </a:t>
            </a:r>
            <a:r>
              <a:rPr lang="en-US" i="1" dirty="0" smtClean="0"/>
              <a:t>Scott </a:t>
            </a:r>
            <a:r>
              <a:rPr lang="en-US" i="1" dirty="0" err="1" smtClean="0"/>
              <a:t>Foresman</a:t>
            </a:r>
            <a:r>
              <a:rPr lang="en-US" i="1" dirty="0" smtClean="0"/>
              <a:t>, </a:t>
            </a:r>
            <a:r>
              <a:rPr lang="en-US" i="1" dirty="0" smtClean="0"/>
              <a:t>1976.</a:t>
            </a:r>
            <a:endParaRPr lang="en-US" i="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Unacceptable paraphrase</a:t>
            </a:r>
            <a:endParaRPr lang="en-US" dirty="0"/>
          </a:p>
        </p:txBody>
      </p:sp>
      <p:sp>
        <p:nvSpPr>
          <p:cNvPr id="3" name="Content Placeholder 2"/>
          <p:cNvSpPr>
            <a:spLocks noGrp="1"/>
          </p:cNvSpPr>
          <p:nvPr>
            <p:ph idx="1"/>
          </p:nvPr>
        </p:nvSpPr>
        <p:spPr/>
        <p:txBody>
          <a:bodyPr>
            <a:normAutofit lnSpcReduction="10000"/>
          </a:bodyPr>
          <a:lstStyle/>
          <a:p>
            <a:r>
              <a:rPr lang="en-US" dirty="0" smtClean="0"/>
              <a:t>Students often use too many direct quotations when they take notes, resulting in too many of them in the final research paper. In fact, probably only about </a:t>
            </a:r>
            <a:r>
              <a:rPr lang="en-US" dirty="0" smtClean="0">
                <a:solidFill>
                  <a:srgbClr val="FF0000"/>
                </a:solidFill>
              </a:rPr>
              <a:t>10% of the final copy </a:t>
            </a:r>
            <a:r>
              <a:rPr lang="en-US" dirty="0" smtClean="0"/>
              <a:t>should consist of </a:t>
            </a:r>
            <a:r>
              <a:rPr lang="en-US" dirty="0" smtClean="0">
                <a:solidFill>
                  <a:srgbClr val="FF0000"/>
                </a:solidFill>
              </a:rPr>
              <a:t>directly quoted </a:t>
            </a:r>
            <a:r>
              <a:rPr lang="en-US" dirty="0" smtClean="0"/>
              <a:t>material. So it is important to </a:t>
            </a:r>
            <a:r>
              <a:rPr lang="en-US" dirty="0" smtClean="0">
                <a:solidFill>
                  <a:srgbClr val="FF0000"/>
                </a:solidFill>
              </a:rPr>
              <a:t>limit the amount </a:t>
            </a:r>
            <a:r>
              <a:rPr lang="en-US" dirty="0" smtClean="0"/>
              <a:t>of source material copied </a:t>
            </a:r>
            <a:r>
              <a:rPr lang="en-US" dirty="0" smtClean="0">
                <a:solidFill>
                  <a:srgbClr val="FF0000"/>
                </a:solidFill>
              </a:rPr>
              <a:t>while taking notes</a:t>
            </a:r>
            <a:r>
              <a:rPr lang="en-US" dirty="0" smtClean="0"/>
              <a:t>.</a:t>
            </a:r>
          </a:p>
          <a:p>
            <a:r>
              <a:rPr lang="en-US" i="1" dirty="0" smtClean="0"/>
              <a:t>Same organization, order and length ; some exact phrases; no acknowledgement</a:t>
            </a:r>
            <a:endParaRPr lang="en-US" i="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Acceptable Paraphrase</a:t>
            </a:r>
            <a:endParaRPr lang="en-US" dirty="0"/>
          </a:p>
        </p:txBody>
      </p:sp>
      <p:sp>
        <p:nvSpPr>
          <p:cNvPr id="3" name="Content Placeholder 2"/>
          <p:cNvSpPr>
            <a:spLocks noGrp="1"/>
          </p:cNvSpPr>
          <p:nvPr>
            <p:ph idx="1"/>
          </p:nvPr>
        </p:nvSpPr>
        <p:spPr/>
        <p:txBody>
          <a:bodyPr>
            <a:normAutofit lnSpcReduction="10000"/>
          </a:bodyPr>
          <a:lstStyle/>
          <a:p>
            <a:r>
              <a:rPr lang="en-US" dirty="0" smtClean="0"/>
              <a:t>In research papers students often quote excessively, failing to keep quoted material down to a desirable level. Since the problem usually originates during note taking, it is essential to minimize the material recorded verbatim (Lester 46-47).</a:t>
            </a:r>
          </a:p>
          <a:p>
            <a:r>
              <a:rPr lang="en-US" i="1" dirty="0" smtClean="0"/>
              <a:t>Maintains the sense of the paragraph without using exact phrases or similar order; shorter; acknowledges source</a:t>
            </a:r>
            <a:endParaRPr lang="en-US" i="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it matters</a:t>
            </a:r>
            <a:endParaRPr lang="en-US" dirty="0"/>
          </a:p>
        </p:txBody>
      </p:sp>
      <p:sp>
        <p:nvSpPr>
          <p:cNvPr id="3" name="Content Placeholder 2"/>
          <p:cNvSpPr>
            <a:spLocks noGrp="1"/>
          </p:cNvSpPr>
          <p:nvPr>
            <p:ph idx="1"/>
          </p:nvPr>
        </p:nvSpPr>
        <p:spPr/>
        <p:txBody>
          <a:bodyPr>
            <a:normAutofit fontScale="92500"/>
          </a:bodyPr>
          <a:lstStyle/>
          <a:p>
            <a:r>
              <a:rPr lang="en-US" dirty="0" smtClean="0"/>
              <a:t>Virtually everything we know has come to us because someone else has taken the time to think about it, research it, and then share what they have learned. </a:t>
            </a:r>
          </a:p>
          <a:p>
            <a:r>
              <a:rPr lang="en-US" dirty="0" smtClean="0"/>
              <a:t>All academic research is built on previous research and therefore, accurate, valid information is essential. </a:t>
            </a:r>
          </a:p>
          <a:p>
            <a:r>
              <a:rPr lang="en-US" dirty="0" smtClean="0"/>
              <a:t>If you wanted to </a:t>
            </a:r>
            <a:r>
              <a:rPr lang="en-US" dirty="0" smtClean="0"/>
              <a:t>follow up on </a:t>
            </a:r>
            <a:r>
              <a:rPr lang="en-US" dirty="0" smtClean="0"/>
              <a:t>the previous research, you would need the relevant citations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Imagine</a:t>
            </a:r>
            <a:endParaRPr lang="en-US" dirty="0"/>
          </a:p>
        </p:txBody>
      </p:sp>
      <p:sp>
        <p:nvSpPr>
          <p:cNvPr id="3" name="Content Placeholder 2"/>
          <p:cNvSpPr>
            <a:spLocks noGrp="1"/>
          </p:cNvSpPr>
          <p:nvPr>
            <p:ph idx="1"/>
          </p:nvPr>
        </p:nvSpPr>
        <p:spPr/>
        <p:txBody>
          <a:bodyPr/>
          <a:lstStyle/>
          <a:p>
            <a:r>
              <a:rPr lang="en-US" dirty="0" smtClean="0"/>
              <a:t>Imagine what would happen </a:t>
            </a:r>
          </a:p>
          <a:p>
            <a:pPr lvl="1"/>
            <a:r>
              <a:rPr lang="en-US" dirty="0" smtClean="0"/>
              <a:t>if a new drug therapy was founded on incorrect or false research</a:t>
            </a:r>
          </a:p>
          <a:p>
            <a:pPr lvl="1"/>
            <a:r>
              <a:rPr lang="en-US" dirty="0"/>
              <a:t>i</a:t>
            </a:r>
            <a:r>
              <a:rPr lang="en-US" dirty="0" smtClean="0"/>
              <a:t>f research </a:t>
            </a:r>
            <a:r>
              <a:rPr lang="en-US" dirty="0" smtClean="0"/>
              <a:t>that countered </a:t>
            </a:r>
            <a:r>
              <a:rPr lang="en-US" dirty="0" smtClean="0"/>
              <a:t>the current results </a:t>
            </a:r>
            <a:r>
              <a:rPr lang="en-US" dirty="0" smtClean="0"/>
              <a:t>was ignored</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Academic culture</a:t>
            </a:r>
            <a:endParaRPr lang="en-US" dirty="0"/>
          </a:p>
        </p:txBody>
      </p:sp>
      <p:sp>
        <p:nvSpPr>
          <p:cNvPr id="3" name="Content Placeholder 2"/>
          <p:cNvSpPr>
            <a:spLocks noGrp="1"/>
          </p:cNvSpPr>
          <p:nvPr>
            <p:ph idx="1"/>
          </p:nvPr>
        </p:nvSpPr>
        <p:spPr/>
        <p:txBody>
          <a:bodyPr>
            <a:normAutofit fontScale="92500"/>
          </a:bodyPr>
          <a:lstStyle/>
          <a:p>
            <a:r>
              <a:rPr lang="en-US" dirty="0" smtClean="0"/>
              <a:t>When you become a student, you become part of the academic culture. You are exploring and investigating new areas of interest and locating existing knowledge. This is research even though you may not be contributing new knowledge. </a:t>
            </a:r>
          </a:p>
          <a:p>
            <a:r>
              <a:rPr lang="en-US" dirty="0" smtClean="0"/>
              <a:t>As part of the academic culture, you have the responsibility to conduct ethical research. Accurate citations and fair acknowledgment of information sources are essential.</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685800" y="457200"/>
            <a:ext cx="7772400" cy="1143000"/>
          </a:xfrm>
        </p:spPr>
        <p:txBody>
          <a:bodyPr/>
          <a:lstStyle/>
          <a:p>
            <a:r>
              <a:rPr lang="en-US" dirty="0">
                <a:latin typeface="Calibri" pitchFamily="34" charset="0"/>
              </a:rPr>
              <a:t>The Real World</a:t>
            </a:r>
          </a:p>
        </p:txBody>
      </p:sp>
      <p:sp>
        <p:nvSpPr>
          <p:cNvPr id="46083" name="Rectangle 3"/>
          <p:cNvSpPr>
            <a:spLocks noGrp="1" noChangeArrowheads="1"/>
          </p:cNvSpPr>
          <p:nvPr>
            <p:ph idx="1"/>
          </p:nvPr>
        </p:nvSpPr>
        <p:spPr>
          <a:xfrm>
            <a:off x="685800" y="1981200"/>
            <a:ext cx="7772400" cy="3429000"/>
          </a:xfrm>
        </p:spPr>
        <p:txBody>
          <a:bodyPr/>
          <a:lstStyle/>
          <a:p>
            <a:r>
              <a:rPr lang="en-US" sz="2800" dirty="0">
                <a:solidFill>
                  <a:srgbClr val="000011"/>
                </a:solidFill>
                <a:latin typeface="Calibri" pitchFamily="34" charset="0"/>
              </a:rPr>
              <a:t>Plagiarism matters in the real </a:t>
            </a:r>
            <a:r>
              <a:rPr lang="en-US" sz="2800" dirty="0" smtClean="0">
                <a:solidFill>
                  <a:srgbClr val="000011"/>
                </a:solidFill>
                <a:latin typeface="Calibri" pitchFamily="34" charset="0"/>
              </a:rPr>
              <a:t>world</a:t>
            </a:r>
          </a:p>
          <a:p>
            <a:r>
              <a:rPr lang="en-US" sz="2400" dirty="0" smtClean="0">
                <a:solidFill>
                  <a:srgbClr val="000011"/>
                </a:solidFill>
                <a:latin typeface="Calibri" pitchFamily="34" charset="0"/>
              </a:rPr>
              <a:t>Reporters </a:t>
            </a:r>
            <a:r>
              <a:rPr lang="en-US" sz="2400" dirty="0">
                <a:solidFill>
                  <a:srgbClr val="000011"/>
                </a:solidFill>
                <a:latin typeface="Calibri" pitchFamily="34" charset="0"/>
              </a:rPr>
              <a:t>- </a:t>
            </a:r>
            <a:r>
              <a:rPr lang="en-US" sz="2400" dirty="0">
                <a:solidFill>
                  <a:srgbClr val="000011"/>
                </a:solidFill>
                <a:latin typeface="Calibri" pitchFamily="34" charset="0"/>
                <a:hlinkClick r:id="rId2"/>
              </a:rPr>
              <a:t>Jayson Blair</a:t>
            </a:r>
            <a:r>
              <a:rPr lang="en-US" sz="2400" dirty="0">
                <a:solidFill>
                  <a:srgbClr val="000011"/>
                </a:solidFill>
                <a:latin typeface="Calibri" pitchFamily="34" charset="0"/>
              </a:rPr>
              <a:t>, New York </a:t>
            </a:r>
            <a:r>
              <a:rPr lang="en-US" sz="2400" dirty="0" smtClean="0">
                <a:solidFill>
                  <a:srgbClr val="000011"/>
                </a:solidFill>
                <a:latin typeface="Calibri" pitchFamily="34" charset="0"/>
              </a:rPr>
              <a:t>Times</a:t>
            </a:r>
          </a:p>
          <a:p>
            <a:r>
              <a:rPr lang="en-US" sz="2400" dirty="0" smtClean="0">
                <a:solidFill>
                  <a:srgbClr val="000011"/>
                </a:solidFill>
                <a:latin typeface="Calibri" pitchFamily="34" charset="0"/>
              </a:rPr>
              <a:t>Wikipedia </a:t>
            </a:r>
            <a:r>
              <a:rPr lang="en-US" sz="2400" dirty="0" smtClean="0">
                <a:solidFill>
                  <a:srgbClr val="000011"/>
                </a:solidFill>
                <a:latin typeface="Calibri" pitchFamily="34" charset="0"/>
              </a:rPr>
              <a:t>– </a:t>
            </a:r>
            <a:r>
              <a:rPr lang="en-US" sz="2400" dirty="0" smtClean="0">
                <a:solidFill>
                  <a:srgbClr val="000011"/>
                </a:solidFill>
                <a:latin typeface="Calibri" pitchFamily="34" charset="0"/>
                <a:hlinkClick r:id="rId3"/>
              </a:rPr>
              <a:t>Use of </a:t>
            </a:r>
            <a:r>
              <a:rPr lang="en-US" sz="2400" dirty="0" smtClean="0">
                <a:solidFill>
                  <a:srgbClr val="000011"/>
                </a:solidFill>
                <a:latin typeface="Calibri" pitchFamily="34" charset="0"/>
                <a:hlinkClick r:id="rId3"/>
              </a:rPr>
              <a:t>Images</a:t>
            </a:r>
            <a:r>
              <a:rPr lang="en-US" sz="2400" dirty="0" smtClean="0">
                <a:solidFill>
                  <a:srgbClr val="000011"/>
                </a:solidFill>
                <a:latin typeface="Calibri" pitchFamily="34" charset="0"/>
              </a:rPr>
              <a:t> &gt; Key principles</a:t>
            </a:r>
            <a:endParaRPr lang="en-US" sz="2400" dirty="0">
              <a:solidFill>
                <a:srgbClr val="000011"/>
              </a:solidFill>
              <a:latin typeface="Calibri" pitchFamily="34" charset="0"/>
            </a:endParaRPr>
          </a:p>
          <a:p>
            <a:r>
              <a:rPr lang="en-US" sz="2400" dirty="0" smtClean="0">
                <a:solidFill>
                  <a:srgbClr val="000011"/>
                </a:solidFill>
                <a:latin typeface="Calibri" pitchFamily="34" charset="0"/>
              </a:rPr>
              <a:t>Web </a:t>
            </a:r>
            <a:r>
              <a:rPr lang="en-US" sz="2400" dirty="0" smtClean="0">
                <a:solidFill>
                  <a:srgbClr val="000011"/>
                </a:solidFill>
                <a:latin typeface="Calibri" pitchFamily="34" charset="0"/>
              </a:rPr>
              <a:t>sites – </a:t>
            </a:r>
            <a:r>
              <a:rPr lang="en-US" sz="2400" dirty="0" smtClean="0">
                <a:solidFill>
                  <a:srgbClr val="000011"/>
                </a:solidFill>
                <a:latin typeface="Calibri" pitchFamily="34" charset="0"/>
                <a:hlinkClick r:id="rId4"/>
              </a:rPr>
              <a:t>Plagiarism </a:t>
            </a:r>
            <a:r>
              <a:rPr lang="en-US" sz="2400" dirty="0" smtClean="0">
                <a:solidFill>
                  <a:srgbClr val="000011"/>
                </a:solidFill>
                <a:latin typeface="Calibri" pitchFamily="34" charset="0"/>
                <a:hlinkClick r:id="rId4"/>
              </a:rPr>
              <a:t>Today</a:t>
            </a:r>
            <a:endParaRPr lang="en-US" sz="2400" dirty="0">
              <a:solidFill>
                <a:srgbClr val="000011"/>
              </a:solidFill>
              <a:latin typeface="Calibri" pitchFamily="34" charset="0"/>
            </a:endParaRPr>
          </a:p>
          <a:p>
            <a:r>
              <a:rPr lang="en-US" sz="2400" dirty="0" smtClean="0">
                <a:solidFill>
                  <a:srgbClr val="000011"/>
                </a:solidFill>
                <a:latin typeface="Calibri" pitchFamily="34" charset="0"/>
              </a:rPr>
              <a:t>Medical profession</a:t>
            </a:r>
            <a:endParaRPr lang="en-US" sz="2400" dirty="0">
              <a:solidFill>
                <a:srgbClr val="000011"/>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anim calcmode="lin" valueType="num">
                                      <p:cBhvr additive="base">
                                        <p:cTn id="7" dur="500" fill="hold"/>
                                        <p:tgtEl>
                                          <p:spTgt spid="460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60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6083">
                                            <p:txEl>
                                              <p:pRg st="1" end="1"/>
                                            </p:txEl>
                                          </p:spTgt>
                                        </p:tgtEl>
                                        <p:attrNameLst>
                                          <p:attrName>style.visibility</p:attrName>
                                        </p:attrNameLst>
                                      </p:cBhvr>
                                      <p:to>
                                        <p:strVal val="visible"/>
                                      </p:to>
                                    </p:set>
                                    <p:anim calcmode="lin" valueType="num">
                                      <p:cBhvr additive="base">
                                        <p:cTn id="13" dur="500" fill="hold"/>
                                        <p:tgtEl>
                                          <p:spTgt spid="460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608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6083">
                                            <p:txEl>
                                              <p:pRg st="2" end="2"/>
                                            </p:txEl>
                                          </p:spTgt>
                                        </p:tgtEl>
                                        <p:attrNameLst>
                                          <p:attrName>style.visibility</p:attrName>
                                        </p:attrNameLst>
                                      </p:cBhvr>
                                      <p:to>
                                        <p:strVal val="visible"/>
                                      </p:to>
                                    </p:set>
                                    <p:anim calcmode="lin" valueType="num">
                                      <p:cBhvr additive="base">
                                        <p:cTn id="19" dur="500" fill="hold"/>
                                        <p:tgtEl>
                                          <p:spTgt spid="4608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608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6083">
                                            <p:txEl>
                                              <p:pRg st="3" end="3"/>
                                            </p:txEl>
                                          </p:spTgt>
                                        </p:tgtEl>
                                        <p:attrNameLst>
                                          <p:attrName>style.visibility</p:attrName>
                                        </p:attrNameLst>
                                      </p:cBhvr>
                                      <p:to>
                                        <p:strVal val="visible"/>
                                      </p:to>
                                    </p:set>
                                    <p:anim calcmode="lin" valueType="num">
                                      <p:cBhvr additive="base">
                                        <p:cTn id="25" dur="500" fill="hold"/>
                                        <p:tgtEl>
                                          <p:spTgt spid="4608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608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6083">
                                            <p:txEl>
                                              <p:pRg st="4" end="4"/>
                                            </p:txEl>
                                          </p:spTgt>
                                        </p:tgtEl>
                                        <p:attrNameLst>
                                          <p:attrName>style.visibility</p:attrName>
                                        </p:attrNameLst>
                                      </p:cBhvr>
                                      <p:to>
                                        <p:strVal val="visible"/>
                                      </p:to>
                                    </p:set>
                                    <p:anim calcmode="lin" valueType="num">
                                      <p:cBhvr additive="base">
                                        <p:cTn id="31" dur="500" fill="hold"/>
                                        <p:tgtEl>
                                          <p:spTgt spid="4608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608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uiExpand="1"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8" name="Picture 2"/>
          <p:cNvPicPr>
            <a:picLocks noChangeAspect="1" noChangeArrowheads="1"/>
          </p:cNvPicPr>
          <p:nvPr/>
        </p:nvPicPr>
        <p:blipFill>
          <a:blip r:embed="rId2"/>
          <a:srcRect/>
          <a:stretch>
            <a:fillRect/>
          </a:stretch>
        </p:blipFill>
        <p:spPr bwMode="auto">
          <a:xfrm>
            <a:off x="2819400" y="304800"/>
            <a:ext cx="5867400" cy="5481638"/>
          </a:xfrm>
          <a:prstGeom prst="rect">
            <a:avLst/>
          </a:prstGeom>
          <a:noFill/>
          <a:ln w="9525">
            <a:noFill/>
            <a:miter lim="800000"/>
            <a:headEnd/>
            <a:tailEnd/>
          </a:ln>
          <a:effectLst/>
        </p:spPr>
      </p:pic>
      <p:pic>
        <p:nvPicPr>
          <p:cNvPr id="65539" name="Picture 3"/>
          <p:cNvPicPr>
            <a:picLocks noChangeAspect="1" noChangeArrowheads="1"/>
          </p:cNvPicPr>
          <p:nvPr/>
        </p:nvPicPr>
        <p:blipFill>
          <a:blip r:embed="rId3"/>
          <a:srcRect/>
          <a:stretch>
            <a:fillRect/>
          </a:stretch>
        </p:blipFill>
        <p:spPr bwMode="auto">
          <a:xfrm>
            <a:off x="2819400" y="5791200"/>
            <a:ext cx="2743200" cy="771525"/>
          </a:xfrm>
          <a:prstGeom prst="rect">
            <a:avLst/>
          </a:prstGeom>
          <a:noFill/>
          <a:ln w="9525">
            <a:noFill/>
            <a:miter lim="800000"/>
            <a:headEnd/>
            <a:tailEnd/>
          </a:ln>
          <a:effectLst/>
        </p:spPr>
      </p:pic>
      <p:sp>
        <p:nvSpPr>
          <p:cNvPr id="65540" name="Rectangle 4"/>
          <p:cNvSpPr>
            <a:spLocks noGrp="1" noChangeArrowheads="1"/>
          </p:cNvSpPr>
          <p:nvPr>
            <p:ph type="title"/>
          </p:nvPr>
        </p:nvSpPr>
        <p:spPr>
          <a:xfrm>
            <a:off x="228600" y="533400"/>
            <a:ext cx="1905000" cy="1219200"/>
          </a:xfrm>
        </p:spPr>
        <p:txBody>
          <a:bodyPr/>
          <a:lstStyle/>
          <a:p>
            <a:r>
              <a:rPr lang="en-US" sz="3200" dirty="0">
                <a:latin typeface="Calibri" pitchFamily="34" charset="0"/>
              </a:rPr>
              <a:t>From</a:t>
            </a:r>
            <a:r>
              <a:rPr lang="en-US" sz="3200" dirty="0">
                <a:latin typeface="Comic Sans MS" pitchFamily="66" charset="0"/>
              </a:rPr>
              <a:t> </a:t>
            </a:r>
            <a:r>
              <a:rPr lang="en-US" sz="3200" dirty="0">
                <a:latin typeface="Calibri" pitchFamily="34" charset="0"/>
              </a:rPr>
              <a:t>Lancet</a:t>
            </a:r>
          </a:p>
        </p:txBody>
      </p:sp>
      <p:pic>
        <p:nvPicPr>
          <p:cNvPr id="65541" name="Picture 5" descr="lancet_ethics"/>
          <p:cNvPicPr>
            <a:picLocks noChangeAspect="1" noChangeArrowheads="1"/>
          </p:cNvPicPr>
          <p:nvPr/>
        </p:nvPicPr>
        <p:blipFill>
          <a:blip r:embed="rId4"/>
          <a:srcRect/>
          <a:stretch>
            <a:fillRect/>
          </a:stretch>
        </p:blipFill>
        <p:spPr bwMode="auto">
          <a:xfrm>
            <a:off x="304800" y="2590800"/>
            <a:ext cx="4411663" cy="2217738"/>
          </a:xfrm>
          <a:prstGeom prst="rect">
            <a:avLst/>
          </a:prstGeom>
          <a:noFill/>
        </p:spPr>
      </p:pic>
      <p:sp>
        <p:nvSpPr>
          <p:cNvPr id="65542" name="Line 6"/>
          <p:cNvSpPr>
            <a:spLocks noChangeShapeType="1"/>
          </p:cNvSpPr>
          <p:nvPr/>
        </p:nvSpPr>
        <p:spPr bwMode="auto">
          <a:xfrm flipV="1">
            <a:off x="457200" y="1066800"/>
            <a:ext cx="2362200" cy="1524000"/>
          </a:xfrm>
          <a:prstGeom prst="line">
            <a:avLst/>
          </a:prstGeom>
          <a:noFill/>
          <a:ln w="28575">
            <a:solidFill>
              <a:schemeClr val="accent1"/>
            </a:solidFill>
            <a:round/>
            <a:headEnd/>
            <a:tailEnd/>
          </a:ln>
          <a:effectLst/>
        </p:spPr>
        <p:txBody>
          <a:bodyPr/>
          <a:lstStyle/>
          <a:p>
            <a:endParaRPr lang="en-US"/>
          </a:p>
        </p:txBody>
      </p:sp>
      <p:sp>
        <p:nvSpPr>
          <p:cNvPr id="65543" name="Line 7"/>
          <p:cNvSpPr>
            <a:spLocks noChangeShapeType="1"/>
          </p:cNvSpPr>
          <p:nvPr/>
        </p:nvSpPr>
        <p:spPr bwMode="auto">
          <a:xfrm flipV="1">
            <a:off x="4724400" y="1143000"/>
            <a:ext cx="990600" cy="1371600"/>
          </a:xfrm>
          <a:prstGeom prst="line">
            <a:avLst/>
          </a:prstGeom>
          <a:noFill/>
          <a:ln w="38100">
            <a:solidFill>
              <a:schemeClr val="accent1"/>
            </a:solidFill>
            <a:round/>
            <a:headEnd/>
            <a:tailEnd/>
          </a:ln>
          <a:effectLst/>
        </p:spPr>
        <p:txBody>
          <a:bodyPr/>
          <a:lstStyle/>
          <a:p>
            <a:endParaRPr lang="en-US"/>
          </a:p>
        </p:txBody>
      </p:sp>
      <p:sp>
        <p:nvSpPr>
          <p:cNvPr id="65544" name="Rectangle 8"/>
          <p:cNvSpPr>
            <a:spLocks noChangeArrowheads="1"/>
          </p:cNvSpPr>
          <p:nvPr/>
        </p:nvSpPr>
        <p:spPr bwMode="auto">
          <a:xfrm>
            <a:off x="304800" y="2590800"/>
            <a:ext cx="4419600" cy="2209800"/>
          </a:xfrm>
          <a:prstGeom prst="rect">
            <a:avLst/>
          </a:prstGeom>
          <a:noFill/>
          <a:ln w="28575">
            <a:solidFill>
              <a:schemeClr val="accent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Acknowledgement</a:t>
            </a:r>
            <a:endParaRPr lang="en-US" dirty="0"/>
          </a:p>
        </p:txBody>
      </p:sp>
      <p:sp>
        <p:nvSpPr>
          <p:cNvPr id="3" name="Content Placeholder 2"/>
          <p:cNvSpPr>
            <a:spLocks noGrp="1"/>
          </p:cNvSpPr>
          <p:nvPr>
            <p:ph idx="1"/>
          </p:nvPr>
        </p:nvSpPr>
        <p:spPr/>
        <p:txBody>
          <a:bodyPr>
            <a:normAutofit/>
          </a:bodyPr>
          <a:lstStyle/>
          <a:p>
            <a:r>
              <a:rPr lang="en-US" dirty="0" smtClean="0"/>
              <a:t>Academic research encourages (requires) an examination and awareness of previous research in order to provide a context for new research</a:t>
            </a:r>
          </a:p>
          <a:p>
            <a:r>
              <a:rPr lang="en-US" dirty="0" smtClean="0"/>
              <a:t>It is expected that previous </a:t>
            </a:r>
            <a:r>
              <a:rPr lang="en-US" dirty="0" smtClean="0"/>
              <a:t>research that is consulted should be documented and when it is incorporated into new research </a:t>
            </a:r>
            <a:r>
              <a:rPr lang="en-US" dirty="0" smtClean="0"/>
              <a:t>it should </a:t>
            </a:r>
            <a:r>
              <a:rPr lang="en-US" dirty="0" smtClean="0"/>
              <a:t>be acknowledged or cited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Acknowledgement</a:t>
            </a:r>
            <a:endParaRPr lang="en-US" dirty="0"/>
          </a:p>
        </p:txBody>
      </p:sp>
      <p:sp>
        <p:nvSpPr>
          <p:cNvPr id="3" name="Content Placeholder 2"/>
          <p:cNvSpPr>
            <a:spLocks noGrp="1"/>
          </p:cNvSpPr>
          <p:nvPr>
            <p:ph idx="1"/>
          </p:nvPr>
        </p:nvSpPr>
        <p:spPr/>
        <p:txBody>
          <a:bodyPr>
            <a:normAutofit lnSpcReduction="10000"/>
          </a:bodyPr>
          <a:lstStyle/>
          <a:p>
            <a:r>
              <a:rPr lang="en-US" dirty="0" smtClean="0"/>
              <a:t>Work that has been created by another person and used in the creation of a paper, web page or computer code must be cited even if it is not copyrighted – this </a:t>
            </a:r>
            <a:r>
              <a:rPr lang="en-US" dirty="0" smtClean="0"/>
              <a:t>does not just mean words, it includes </a:t>
            </a:r>
            <a:r>
              <a:rPr lang="en-US" dirty="0" smtClean="0"/>
              <a:t>images and code</a:t>
            </a:r>
          </a:p>
          <a:p>
            <a:r>
              <a:rPr lang="en-US" dirty="0" smtClean="0"/>
              <a:t>Images must be cited even if they are</a:t>
            </a:r>
          </a:p>
          <a:p>
            <a:pPr lvl="1"/>
            <a:r>
              <a:rPr lang="en-US" dirty="0" smtClean="0"/>
              <a:t>Royalty </a:t>
            </a:r>
            <a:r>
              <a:rPr lang="en-US" dirty="0" smtClean="0"/>
              <a:t>free or freely available on the web</a:t>
            </a:r>
            <a:endParaRPr lang="en-US" dirty="0" smtClean="0"/>
          </a:p>
          <a:p>
            <a:pPr lvl="1"/>
            <a:r>
              <a:rPr lang="en-US" dirty="0" smtClean="0"/>
              <a:t>Altered by the user</a:t>
            </a:r>
          </a:p>
          <a:p>
            <a:pPr lvl="1"/>
            <a:r>
              <a:rPr lang="en-US" dirty="0" smtClean="0"/>
              <a:t>Combined with another image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lnSpcReduction="10000"/>
          </a:bodyPr>
          <a:lstStyle/>
          <a:p>
            <a:r>
              <a:rPr lang="en-US" dirty="0" smtClean="0"/>
              <a:t>Ask yourself</a:t>
            </a:r>
          </a:p>
          <a:p>
            <a:pPr lvl="1"/>
            <a:r>
              <a:rPr lang="en-US" dirty="0" smtClean="0"/>
              <a:t>Am I giving people the impression that I created this image when I display it on my web page or in my document?</a:t>
            </a:r>
          </a:p>
          <a:p>
            <a:pPr lvl="1"/>
            <a:r>
              <a:rPr lang="en-US" dirty="0" smtClean="0"/>
              <a:t>Am I pretending authorship?</a:t>
            </a:r>
          </a:p>
          <a:p>
            <a:pPr lvl="1"/>
            <a:r>
              <a:rPr lang="en-US" dirty="0" smtClean="0"/>
              <a:t>Am I assuming people will know I didn’t create it</a:t>
            </a:r>
          </a:p>
          <a:p>
            <a:pPr lvl="2"/>
            <a:r>
              <a:rPr lang="en-US" dirty="0" smtClean="0"/>
              <a:t>If yes, then I am also assuming they will know where to access the image where it originally appeared</a:t>
            </a:r>
          </a:p>
          <a:p>
            <a:pPr lvl="1"/>
            <a:r>
              <a:rPr lang="en-US" dirty="0" smtClean="0"/>
              <a:t>Is the image copyrighted or trademarked?</a:t>
            </a:r>
          </a:p>
          <a:p>
            <a:pPr lvl="2"/>
            <a:r>
              <a:rPr lang="en-US" dirty="0" smtClean="0"/>
              <a:t>If yes, then I am misusing it if I don’t cite </a:t>
            </a:r>
            <a:r>
              <a:rPr lang="en-US" dirty="0" smtClean="0"/>
              <a:t>the source</a:t>
            </a:r>
            <a:endParaRPr lang="en-US" dirty="0" smtClean="0"/>
          </a:p>
          <a:p>
            <a:pPr lv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308</TotalTime>
  <Words>760</Words>
  <Application>Microsoft Office PowerPoint</Application>
  <PresentationFormat>On-screen Show (4:3)</PresentationFormat>
  <Paragraphs>70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Academic Integrity</vt:lpstr>
      <vt:lpstr>Why it matters</vt:lpstr>
      <vt:lpstr>Imagine</vt:lpstr>
      <vt:lpstr>Academic culture</vt:lpstr>
      <vt:lpstr>The Real World</vt:lpstr>
      <vt:lpstr>From Lancet</vt:lpstr>
      <vt:lpstr>Acknowledgement</vt:lpstr>
      <vt:lpstr>Acknowledgement</vt:lpstr>
      <vt:lpstr>Questions</vt:lpstr>
      <vt:lpstr>Citation for a Web page</vt:lpstr>
      <vt:lpstr>Citation for an image</vt:lpstr>
      <vt:lpstr>Paraphrasing</vt:lpstr>
      <vt:lpstr>Paraphrasing</vt:lpstr>
      <vt:lpstr>Unacceptable paraphrase</vt:lpstr>
      <vt:lpstr>Acceptable Paraphrase</vt:lpstr>
      <vt:lpstr>Questions?</vt:lpstr>
    </vt:vector>
  </TitlesOfParts>
  <Company>Dalhousie University Libraries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Integrity</dc:title>
  <dc:creator>Fran Nowakowski</dc:creator>
  <cp:lastModifiedBy>Fran Nowakowski</cp:lastModifiedBy>
  <cp:revision>34</cp:revision>
  <dcterms:created xsi:type="dcterms:W3CDTF">2008-09-29T16:31:51Z</dcterms:created>
  <dcterms:modified xsi:type="dcterms:W3CDTF">2008-09-29T23:36:16Z</dcterms:modified>
</cp:coreProperties>
</file>