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3" r:id="rId2"/>
    <p:sldId id="257" r:id="rId3"/>
    <p:sldId id="261" r:id="rId4"/>
    <p:sldId id="258" r:id="rId5"/>
    <p:sldId id="443" r:id="rId6"/>
    <p:sldId id="262" r:id="rId7"/>
    <p:sldId id="457" r:id="rId8"/>
    <p:sldId id="442" r:id="rId9"/>
    <p:sldId id="446" r:id="rId10"/>
    <p:sldId id="447" r:id="rId11"/>
    <p:sldId id="454" r:id="rId12"/>
    <p:sldId id="264" r:id="rId13"/>
    <p:sldId id="265" r:id="rId14"/>
    <p:sldId id="445" r:id="rId15"/>
    <p:sldId id="266" r:id="rId16"/>
    <p:sldId id="448" r:id="rId17"/>
    <p:sldId id="449" r:id="rId18"/>
    <p:sldId id="267" r:id="rId19"/>
    <p:sldId id="268" r:id="rId20"/>
    <p:sldId id="441" r:id="rId21"/>
    <p:sldId id="450" r:id="rId22"/>
    <p:sldId id="269" r:id="rId23"/>
    <p:sldId id="259" r:id="rId24"/>
    <p:sldId id="336" r:id="rId25"/>
    <p:sldId id="346" r:id="rId26"/>
    <p:sldId id="412" r:id="rId27"/>
    <p:sldId id="413" r:id="rId28"/>
    <p:sldId id="345" r:id="rId29"/>
    <p:sldId id="322" r:id="rId30"/>
    <p:sldId id="318" r:id="rId31"/>
    <p:sldId id="455" r:id="rId32"/>
    <p:sldId id="456" r:id="rId33"/>
    <p:sldId id="453" r:id="rId34"/>
    <p:sldId id="45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922FA9-9079-2741-B35A-1C7B4C463A20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443D3C-587A-DA4D-9A60-C4AD2C71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ED490-60A4-5941-A05D-8D2F624D36C1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147FBB-4FBA-A741-8C0E-72477932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7FBB-4FBA-A741-8C0E-724779323F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6381D0-6A7F-9C4C-8265-B875CBA755D3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4D91A-2AB9-A448-89F2-340624603EE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0022-5E2B-AC4F-8B57-BAF2808A0896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873F-5144-9E4D-B7E1-544673561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C0CF-8173-1B41-B12B-E2116EEE0BFB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D4E39-9565-1B4D-81A4-E26F3908E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DBB9-352B-6C44-A175-6F04DA4D64BD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2D66-211D-1842-9970-1BD6EED2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5F20-CB52-3D41-8335-F09DC25E63FB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881B-0677-4B45-9037-A1072BC4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337B-0BDD-E94B-A07A-245A3A92FFB3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182A-6ECA-FA49-9397-5975706A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0F98-8B67-DA48-99D0-665ECFB052E9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79FD-BD63-0341-8C09-B30CAFD1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6311-DCD6-1147-9213-C5FCF2E498A9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92FB-3179-3D48-B250-EF46E6B1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F0CA-7881-624F-8952-D7F97132C37C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41F9-EF12-B540-BA1D-72564F297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1EFE-5EF4-3C47-99DA-D245E1843204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09BA-8928-F544-8933-88A33EBD1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3CAF-DB44-7340-A8C0-9C066BDA0E35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CDFDD-0A7A-A945-934B-3FF424AE9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7DE4-FAED-4945-A740-851DED0AF7B5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2135-419A-C24B-A671-3D5F0436A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C6CC3C-8C18-7049-91A5-14B682A447B5}" type="datetime1">
              <a:rPr lang="en-US"/>
              <a:pPr>
                <a:defRPr/>
              </a:pPr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F40D52-938C-A94C-92B2-9EB3B8468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3" descr="RobotBra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52588" y="0"/>
            <a:ext cx="1186338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69685" y="4437063"/>
            <a:ext cx="4083050" cy="85566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Thomas Trappenberg</a:t>
            </a:r>
          </a:p>
        </p:txBody>
      </p:sp>
      <p:pic>
        <p:nvPicPr>
          <p:cNvPr id="17414" name="Picture 20" descr="dcng"/>
          <p:cNvPicPr>
            <a:picLocks noChangeAspect="1" noChangeArrowheads="1"/>
          </p:cNvPicPr>
          <p:nvPr/>
        </p:nvPicPr>
        <p:blipFill>
          <a:blip r:embed="rId3">
            <a:alphaModFix amt="64000"/>
          </a:blip>
          <a:srcRect/>
          <a:stretch>
            <a:fillRect/>
          </a:stretch>
        </p:blipFill>
        <p:spPr bwMode="auto">
          <a:xfrm>
            <a:off x="267231" y="207963"/>
            <a:ext cx="3678237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AL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13" y="4267200"/>
            <a:ext cx="2138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7231" y="963613"/>
            <a:ext cx="8051800" cy="30130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Autonomous Robotics: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latin typeface="+mj-lt"/>
                <a:ea typeface="+mj-ea"/>
                <a:cs typeface="+mj-cs"/>
              </a:rPr>
            </a:br>
            <a:r>
              <a:rPr lang="en-US" sz="3556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Supervised and unsupervised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556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               learning</a:t>
            </a:r>
            <a:endParaRPr lang="en-US" sz="3556" dirty="0">
              <a:solidFill>
                <a:srgbClr val="66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574800"/>
            <a:ext cx="5346700" cy="370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2350" y="475899"/>
            <a:ext cx="311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Nonlinear regression: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1841" y="532343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Bias-variance tradeoff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888"/>
            <a:ext cx="8877300" cy="185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49" y="467055"/>
            <a:ext cx="25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Feedback control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3245555"/>
            <a:ext cx="9144000" cy="3089860"/>
            <a:chOff x="0" y="3245555"/>
            <a:chExt cx="9144000" cy="3089860"/>
          </a:xfrm>
        </p:grpSpPr>
        <p:sp>
          <p:nvSpPr>
            <p:cNvPr id="3" name="TextBox 2"/>
            <p:cNvSpPr txBox="1"/>
            <p:nvPr/>
          </p:nvSpPr>
          <p:spPr>
            <a:xfrm>
              <a:off x="699114" y="3245555"/>
              <a:ext cx="2404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Adaptive control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85915"/>
              <a:ext cx="9144000" cy="2349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044399" y="465667"/>
            <a:ext cx="70007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alibri" charset="0"/>
              </a:rPr>
              <a:t>MLE only </a:t>
            </a:r>
            <a:r>
              <a:rPr lang="en-US" sz="2800" dirty="0" smtClean="0">
                <a:solidFill>
                  <a:srgbClr val="000090"/>
                </a:solidFill>
                <a:latin typeface="Calibri" charset="0"/>
              </a:rPr>
              <a:t>looks at data …</a:t>
            </a:r>
            <a:endParaRPr lang="en-US" sz="2800" dirty="0" smtClean="0">
              <a:solidFill>
                <a:srgbClr val="000090"/>
              </a:solidFill>
              <a:latin typeface="Calibri" charset="0"/>
            </a:endParaRPr>
          </a:p>
          <a:p>
            <a:r>
              <a:rPr lang="en-US" sz="2800" dirty="0" smtClean="0">
                <a:solidFill>
                  <a:srgbClr val="000090"/>
                </a:solidFill>
                <a:latin typeface="Calibri" charset="0"/>
              </a:rPr>
              <a:t>What </a:t>
            </a:r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is if we have some prior knowledge of </a:t>
            </a:r>
            <a:r>
              <a:rPr lang="en-US" sz="2800" dirty="0" err="1">
                <a:solidFill>
                  <a:srgbClr val="000090"/>
                </a:solidFill>
                <a:latin typeface="Symbol" charset="2"/>
              </a:rPr>
              <a:t>q</a:t>
            </a:r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36738" y="1841500"/>
            <a:ext cx="4687887" cy="3492500"/>
            <a:chOff x="1836738" y="1841500"/>
            <a:chExt cx="4687887" cy="3492500"/>
          </a:xfrm>
        </p:grpSpPr>
        <p:pic>
          <p:nvPicPr>
            <p:cNvPr id="24579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6738" y="2303463"/>
              <a:ext cx="4659312" cy="1125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TextBox 3"/>
            <p:cNvSpPr txBox="1">
              <a:spLocks noChangeArrowheads="1"/>
            </p:cNvSpPr>
            <p:nvPr/>
          </p:nvSpPr>
          <p:spPr bwMode="auto">
            <a:xfrm>
              <a:off x="3014663" y="1841500"/>
              <a:ext cx="21780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solidFill>
                    <a:srgbClr val="660066"/>
                  </a:solidFill>
                  <a:latin typeface="Calibri" charset="0"/>
                </a:rPr>
                <a:t>Bayes</a:t>
              </a:r>
              <a:r>
                <a:rPr lang="en-US" sz="2400" dirty="0">
                  <a:solidFill>
                    <a:srgbClr val="660066"/>
                  </a:solidFill>
                  <a:latin typeface="Calibri" charset="0"/>
                </a:rPr>
                <a:t>’ Theorem</a:t>
              </a:r>
            </a:p>
          </p:txBody>
        </p:sp>
        <p:pic>
          <p:nvPicPr>
            <p:cNvPr id="24581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7888" y="4543425"/>
              <a:ext cx="4376737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Box 5"/>
            <p:cNvSpPr txBox="1">
              <a:spLocks noChangeArrowheads="1"/>
            </p:cNvSpPr>
            <p:nvPr/>
          </p:nvSpPr>
          <p:spPr bwMode="auto">
            <a:xfrm>
              <a:off x="2482850" y="3963988"/>
              <a:ext cx="38052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660066"/>
                  </a:solidFill>
                  <a:latin typeface="Calibri" charset="0"/>
                </a:rPr>
                <a:t>Maximum a posteriori (MAP)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20750" y="465138"/>
            <a:ext cx="7337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How about building more elaborate multivariate models?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01875" y="1381125"/>
            <a:ext cx="4781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alibri" charset="0"/>
              </a:rPr>
              <a:t>Causal (graphical) models </a:t>
            </a:r>
            <a:r>
              <a:rPr lang="en-US" sz="2000">
                <a:latin typeface="Calibri" charset="0"/>
              </a:rPr>
              <a:t>(Judea Pearl)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2012950"/>
            <a:ext cx="7048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7889" y="6265333"/>
            <a:ext cx="487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Parameters of CPT usually learned from data! 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356430" y="919460"/>
            <a:ext cx="586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Hidden Markov Model (HMM) for localization</a:t>
            </a:r>
            <a:endParaRPr lang="en-US" sz="20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2260600"/>
            <a:ext cx="89789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9900" y="465138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How about building more general multivariate models?</a:t>
            </a:r>
          </a:p>
        </p:txBody>
      </p:sp>
      <p:pic>
        <p:nvPicPr>
          <p:cNvPr id="26627" name="Picture 2" descr="caiani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71613"/>
            <a:ext cx="180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3124200" y="1030288"/>
            <a:ext cx="5410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charset="0"/>
              </a:rPr>
              <a:t>1961: Outline of a theory of Thought-Processes </a:t>
            </a:r>
          </a:p>
          <a:p>
            <a:r>
              <a:rPr lang="en-US" sz="2000">
                <a:solidFill>
                  <a:schemeClr val="tx2"/>
                </a:solidFill>
                <a:latin typeface="Times New Roman" charset="0"/>
              </a:rPr>
              <a:t>           and Thinking Machines</a:t>
            </a:r>
          </a:p>
          <a:p>
            <a:pPr>
              <a:buFontTx/>
              <a:buChar char="•"/>
            </a:pP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Neuronic &amp; Mnemonic Equation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Reverberation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Oscillations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 Reward learning</a:t>
            </a:r>
          </a:p>
          <a:p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r>
              <a:rPr lang="en-US" sz="2000">
                <a:solidFill>
                  <a:schemeClr val="tx2"/>
                </a:solidFill>
                <a:latin typeface="Times New Roman" charset="0"/>
              </a:rPr>
              <a:t> 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531813" y="3849688"/>
            <a:ext cx="422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Eduardo Renato Caianiello (1921-1993)</a:t>
            </a:r>
          </a:p>
        </p:txBody>
      </p:sp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163" y="4398963"/>
            <a:ext cx="33385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5707063" y="4398963"/>
            <a:ext cx="28273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Calibri" charset="0"/>
              </a:rPr>
              <a:t>But: NOT STOCHASTIC </a:t>
            </a:r>
          </a:p>
          <a:p>
            <a:r>
              <a:rPr lang="en-US">
                <a:solidFill>
                  <a:srgbClr val="660066"/>
                </a:solidFill>
                <a:latin typeface="Calibri" charset="0"/>
              </a:rPr>
              <a:t>(only small noise in weights)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5707063" y="5602288"/>
            <a:ext cx="3313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90"/>
                </a:solidFill>
                <a:latin typeface="Calibri" charset="0"/>
              </a:rPr>
              <a:t>Stochastic networks: </a:t>
            </a:r>
          </a:p>
          <a:p>
            <a:r>
              <a:rPr lang="en-US">
                <a:latin typeface="Calibri" charset="0"/>
              </a:rPr>
              <a:t>               The Boltzmann machine</a:t>
            </a:r>
          </a:p>
          <a:p>
            <a:r>
              <a:rPr lang="en-US">
                <a:latin typeface="Calibri" charset="0"/>
              </a:rPr>
              <a:t>               Hinton &amp; Sejnowski 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33350"/>
            <a:ext cx="7632700" cy="659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82" y="1600200"/>
            <a:ext cx="30480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1223" y="268111"/>
            <a:ext cx="336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McCulloch-Pitts neuron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563" y="2096912"/>
            <a:ext cx="40259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623" y="5898445"/>
            <a:ext cx="3530600" cy="54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351" y="4007557"/>
            <a:ext cx="169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Also popular: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351" y="5046779"/>
            <a:ext cx="2993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Perceptron</a:t>
            </a:r>
            <a:r>
              <a:rPr lang="en-US" sz="2000" dirty="0" smtClean="0">
                <a:solidFill>
                  <a:srgbClr val="000090"/>
                </a:solidFill>
              </a:rPr>
              <a:t> learning rule: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895" y="3853099"/>
            <a:ext cx="40386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495" y="4576999"/>
            <a:ext cx="1689100" cy="54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2165" y="4564559"/>
            <a:ext cx="201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                   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20750" y="465138"/>
            <a:ext cx="4376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MultiLayer Perceptron (MLP)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450975"/>
            <a:ext cx="39814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10150" y="2020888"/>
            <a:ext cx="392430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Universal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approximator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(learner)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59066" y="2789238"/>
            <a:ext cx="3584934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but</a:t>
            </a:r>
            <a:endParaRPr lang="en-US" sz="2200" dirty="0">
              <a:solidFill>
                <a:srgbClr val="660066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</a:t>
            </a: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  </a:t>
            </a:r>
            <a:r>
              <a:rPr lang="en-US" sz="2200" dirty="0" err="1">
                <a:solidFill>
                  <a:srgbClr val="660066"/>
                </a:solidFill>
                <a:latin typeface="Calibri" charset="0"/>
              </a:rPr>
              <a:t>Overfitting</a:t>
            </a:r>
            <a:endParaRPr lang="en-US" sz="2200" dirty="0">
              <a:solidFill>
                <a:srgbClr val="660066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  </a:t>
            </a: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  Meaningful input</a:t>
            </a:r>
          </a:p>
          <a:p>
            <a:endParaRPr lang="en-US" sz="2200" dirty="0">
              <a:solidFill>
                <a:srgbClr val="660066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  Unstructured learning</a:t>
            </a:r>
          </a:p>
          <a:p>
            <a:endParaRPr lang="en-US" sz="2200" dirty="0">
              <a:solidFill>
                <a:srgbClr val="660066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     Only deterministic units</a:t>
            </a:r>
            <a:endParaRPr lang="en-US" dirty="0">
              <a:latin typeface="Calibri" charset="0"/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827713" y="889000"/>
            <a:ext cx="280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Stochastic version can </a:t>
            </a:r>
          </a:p>
          <a:p>
            <a:r>
              <a:rPr lang="en-US">
                <a:latin typeface="Calibri" charset="0"/>
              </a:rPr>
              <a:t>represent  density functions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07" y="5238750"/>
            <a:ext cx="3302351" cy="64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" y="5929313"/>
            <a:ext cx="4660900" cy="82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9066" y="6250001"/>
            <a:ext cx="219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(just use chain rule)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631825" y="282575"/>
            <a:ext cx="665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Linear large margin classifiers</a:t>
            </a:r>
          </a:p>
          <a:p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                 </a:t>
            </a:r>
            <a:r>
              <a:rPr lang="en-US" sz="2800" dirty="0" err="1">
                <a:solidFill>
                  <a:srgbClr val="000090"/>
                </a:solidFill>
                <a:latin typeface="Calibri" charset="0"/>
                <a:sym typeface="Wingdings" charset="2"/>
              </a:rPr>
              <a:t></a:t>
            </a:r>
            <a:r>
              <a:rPr lang="en-US" sz="2800" dirty="0">
                <a:solidFill>
                  <a:srgbClr val="000090"/>
                </a:solidFill>
                <a:latin typeface="Calibri" charset="0"/>
                <a:sym typeface="Wingdings" charset="2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Support Vector Machines (SVM)</a:t>
            </a: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53" y="1278994"/>
            <a:ext cx="4254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867275" y="4078111"/>
            <a:ext cx="423705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MLP: Minimize training error</a:t>
            </a:r>
          </a:p>
          <a:p>
            <a:endParaRPr lang="en-US" sz="2200" dirty="0">
              <a:solidFill>
                <a:srgbClr val="660066"/>
              </a:solidFill>
              <a:latin typeface="Calibri" charset="0"/>
            </a:endParaRP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SVM: Minimize generalization error</a:t>
            </a:r>
          </a:p>
          <a:p>
            <a:r>
              <a:rPr lang="en-US" sz="2200" dirty="0">
                <a:solidFill>
                  <a:srgbClr val="660066"/>
                </a:solidFill>
                <a:latin typeface="Calibri" charset="0"/>
              </a:rPr>
              <a:t>			    (empirical risk)</a:t>
            </a:r>
            <a:r>
              <a:rPr lang="en-US" sz="2200" dirty="0" smtClean="0">
                <a:solidFill>
                  <a:srgbClr val="660066"/>
                </a:solidFill>
                <a:latin typeface="Calibri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205111" y="4303888"/>
            <a:ext cx="662164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922890" y="4967110"/>
            <a:ext cx="873831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938" y="319088"/>
            <a:ext cx="4005262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Three kinds of learning: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u="sng" dirty="0">
                <a:latin typeface="+mn-lt"/>
                <a:ea typeface="+mn-ea"/>
                <a:cs typeface="+mn-cs"/>
              </a:rPr>
              <a:t>Supervised learning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ea typeface="+mn-ea"/>
                <a:cs typeface="+mn-cs"/>
              </a:rPr>
              <a:t>2. Unsupervised Learning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ea typeface="+mn-ea"/>
                <a:cs typeface="+mn-cs"/>
              </a:rPr>
              <a:t>3. Reinforcement learning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877888" y="1531938"/>
            <a:ext cx="7986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Detailed teacher that provides desired output 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y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 for a given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input x:  training set {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x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,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y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} 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   find appropriate mapping function 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y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=h(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x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;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w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)    [= W </a:t>
            </a:r>
            <a:r>
              <a:rPr lang="en-US" sz="2400">
                <a:solidFill>
                  <a:srgbClr val="000090"/>
                </a:solidFill>
                <a:latin typeface="Symbol" charset="2"/>
                <a:sym typeface="Wingdings" charset="2"/>
              </a:rPr>
              <a:t>j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(x) ]</a:t>
            </a:r>
            <a:endParaRPr lang="en-US" sz="240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836613" y="5192713"/>
            <a:ext cx="82264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Delayed feedback from the environment in form of reward/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punishment 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when reaching state 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s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with action 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a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: 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reward r(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s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,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a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) 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   find optimal policy 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a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=</a:t>
            </a:r>
            <a:r>
              <a:rPr lang="en-US" sz="2400">
                <a:solidFill>
                  <a:srgbClr val="000090"/>
                </a:solidFill>
                <a:latin typeface="Symbol" charset="2"/>
                <a:sym typeface="Wingdings" charset="2"/>
              </a:rPr>
              <a:t>p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*(</a:t>
            </a:r>
            <a:r>
              <a:rPr lang="en-US" sz="2400" b="1">
                <a:solidFill>
                  <a:srgbClr val="000090"/>
                </a:solidFill>
                <a:latin typeface="Calibri" charset="0"/>
                <a:sym typeface="Wingdings" charset="2"/>
              </a:rPr>
              <a:t>s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)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r>
              <a:rPr lang="en-US" sz="2000">
                <a:solidFill>
                  <a:srgbClr val="660066"/>
                </a:solidFill>
                <a:latin typeface="Calibri" charset="0"/>
              </a:rPr>
              <a:t>                                                                          Most general learning circumstances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930275" y="3392488"/>
            <a:ext cx="789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Unlabeled samples are provided from which the system has to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figure out good representations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: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  training set {</a:t>
            </a:r>
            <a:r>
              <a:rPr lang="en-US" sz="2400" b="1">
                <a:solidFill>
                  <a:srgbClr val="000090"/>
                </a:solidFill>
                <a:latin typeface="Calibri" charset="0"/>
              </a:rPr>
              <a:t>x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}</a:t>
            </a:r>
          </a:p>
          <a:p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   find sparse basis functions b</a:t>
            </a:r>
            <a:r>
              <a:rPr lang="en-US" sz="2400" baseline="-25000">
                <a:solidFill>
                  <a:srgbClr val="000090"/>
                </a:solidFill>
                <a:latin typeface="Calibri" charset="0"/>
                <a:sym typeface="Wingdings" charset="2"/>
              </a:rPr>
              <a:t>i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so that x=</a:t>
            </a:r>
            <a:r>
              <a:rPr lang="en-US" sz="2400">
                <a:solidFill>
                  <a:srgbClr val="000090"/>
                </a:solidFill>
                <a:latin typeface="Symbol" charset="2"/>
                <a:sym typeface="Wingdings" charset="2"/>
              </a:rPr>
              <a:t>S</a:t>
            </a:r>
            <a:r>
              <a:rPr lang="en-US" sz="2400" baseline="-25000">
                <a:solidFill>
                  <a:srgbClr val="000090"/>
                </a:solidFill>
                <a:latin typeface="Calibri" charset="0"/>
                <a:sym typeface="Wingdings" charset="2"/>
              </a:rPr>
              <a:t>i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c</a:t>
            </a:r>
            <a:r>
              <a:rPr lang="en-US" sz="2400" baseline="-25000">
                <a:solidFill>
                  <a:srgbClr val="000090"/>
                </a:solidFill>
                <a:latin typeface="Calibri" charset="0"/>
                <a:sym typeface="Wingdings" charset="2"/>
              </a:rPr>
              <a:t>i</a:t>
            </a:r>
            <a:r>
              <a:rPr lang="en-US" sz="2400">
                <a:solidFill>
                  <a:srgbClr val="000090"/>
                </a:solidFill>
                <a:latin typeface="Calibri" charset="0"/>
                <a:sym typeface="Wingdings" charset="2"/>
              </a:rPr>
              <a:t> b</a:t>
            </a:r>
            <a:r>
              <a:rPr lang="en-US" sz="2400" baseline="-25000">
                <a:solidFill>
                  <a:srgbClr val="000090"/>
                </a:solidFill>
                <a:latin typeface="Calibri" charset="0"/>
                <a:sym typeface="Wingdings" charset="2"/>
              </a:rPr>
              <a:t>i</a:t>
            </a:r>
            <a:r>
              <a:rPr lang="en-US" sz="2400">
                <a:solidFill>
                  <a:srgbClr val="000090"/>
                </a:solidFill>
                <a:latin typeface="Calibri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1825" y="282575"/>
            <a:ext cx="4318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Linear</a:t>
            </a:r>
            <a:r>
              <a:rPr lang="en-US" sz="2800" dirty="0" smtClean="0">
                <a:solidFill>
                  <a:srgbClr val="000090"/>
                </a:solidFill>
                <a:latin typeface="Calibri" charset="0"/>
              </a:rPr>
              <a:t> in parameter learning</a:t>
            </a:r>
            <a:endParaRPr lang="en-US" sz="28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889" y="156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47" y="1935665"/>
            <a:ext cx="2578100" cy="292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3109" y="4416780"/>
            <a:ext cx="149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constraints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029" y="3570111"/>
            <a:ext cx="2541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Linear in parameters</a:t>
            </a:r>
            <a:endParaRPr lang="en-US" sz="2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8187" y="6364111"/>
            <a:ext cx="514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Doug Tweet (</a:t>
            </a:r>
            <a:r>
              <a:rPr lang="en-US" dirty="0" err="1" smtClean="0"/>
              <a:t>UoT</a:t>
            </a:r>
            <a:r>
              <a:rPr lang="en-US" dirty="0" smtClean="0"/>
              <a:t>) for pointing out LIP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29" y="1963887"/>
            <a:ext cx="2190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Linear hypothesis</a:t>
            </a:r>
            <a:endParaRPr lang="en-US" sz="2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29" y="2766999"/>
            <a:ext cx="2755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Non-Linear hypothesis</a:t>
            </a:r>
            <a:endParaRPr lang="en-US" sz="2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29" y="4373224"/>
            <a:ext cx="2167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  <a:latin typeface="+mn-lt"/>
              </a:rPr>
              <a:t>SVM in dual form</a:t>
            </a:r>
            <a:endParaRPr lang="en-US" sz="22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43" y="2089974"/>
            <a:ext cx="2540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99" y="2864864"/>
            <a:ext cx="2540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10" y="3682999"/>
            <a:ext cx="2540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21" y="4471089"/>
            <a:ext cx="25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31825" y="282575"/>
            <a:ext cx="4318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Calibri" charset="0"/>
              </a:rPr>
              <a:t>Linear</a:t>
            </a:r>
            <a:r>
              <a:rPr lang="en-US" sz="2800" dirty="0" smtClean="0">
                <a:solidFill>
                  <a:srgbClr val="000090"/>
                </a:solidFill>
                <a:latin typeface="Calibri" charset="0"/>
              </a:rPr>
              <a:t> in parameter learning</a:t>
            </a:r>
            <a:endParaRPr lang="en-US" sz="28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6889" y="156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89" y="1935665"/>
            <a:ext cx="5372100" cy="76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1778" y="1411111"/>
            <a:ext cx="180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Primal problem: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1778" y="3296735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Dual problem: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3892550"/>
            <a:ext cx="4432300" cy="927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210" y="4819650"/>
            <a:ext cx="1917700" cy="1231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13602" y="5290445"/>
            <a:ext cx="121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138238" y="379413"/>
            <a:ext cx="7386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Nonlinear large margin classifiers </a:t>
            </a:r>
            <a:r>
              <a:rPr lang="en-US" sz="2800">
                <a:solidFill>
                  <a:srgbClr val="000090"/>
                </a:solidFill>
                <a:latin typeface="Calibri" charset="0"/>
                <a:sym typeface="Wingdings" charset="2"/>
              </a:rPr>
              <a:t> </a:t>
            </a:r>
            <a:r>
              <a:rPr lang="en-US" sz="2800">
                <a:solidFill>
                  <a:srgbClr val="000090"/>
                </a:solidFill>
                <a:latin typeface="Calibri" charset="0"/>
              </a:rPr>
              <a:t>Kernel Trick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996950" y="1347788"/>
            <a:ext cx="7121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60066"/>
                </a:solidFill>
                <a:latin typeface="Calibri" charset="0"/>
              </a:rPr>
              <a:t>Transform attributes (or create new feature values from attributes)</a:t>
            </a:r>
          </a:p>
          <a:p>
            <a:r>
              <a:rPr lang="en-US" sz="2000">
                <a:solidFill>
                  <a:srgbClr val="660066"/>
                </a:solidFill>
                <a:latin typeface="Calibri" charset="0"/>
              </a:rPr>
              <a:t>and then use linear optimization</a:t>
            </a: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225675"/>
            <a:ext cx="86915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84213" y="3873500"/>
            <a:ext cx="566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660066"/>
                </a:solidFill>
                <a:latin typeface="Calibri" charset="0"/>
              </a:rPr>
              <a:t>Can be implemented efficiently with Kernels in SVMs </a:t>
            </a:r>
          </a:p>
          <a:p>
            <a:r>
              <a:rPr lang="en-US" sz="2000">
                <a:solidFill>
                  <a:srgbClr val="660066"/>
                </a:solidFill>
                <a:latin typeface="Calibri" charset="0"/>
              </a:rPr>
              <a:t>Since data only appear as linear products </a:t>
            </a:r>
          </a:p>
        </p:txBody>
      </p:sp>
      <p:pic>
        <p:nvPicPr>
          <p:cNvPr id="29702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4583113"/>
            <a:ext cx="3136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471613" y="6061075"/>
            <a:ext cx="292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for example, quadratic kernel</a:t>
            </a:r>
          </a:p>
        </p:txBody>
      </p:sp>
      <p:pic>
        <p:nvPicPr>
          <p:cNvPr id="29704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8963" y="5984875"/>
            <a:ext cx="2286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25" y="3873500"/>
            <a:ext cx="2057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795463" y="592138"/>
            <a:ext cx="5602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3200">
                <a:latin typeface="Calibri" charset="0"/>
              </a:rPr>
              <a:t>2. </a:t>
            </a:r>
            <a:r>
              <a:rPr lang="en-US" sz="3200" u="sng">
                <a:latin typeface="Calibri" charset="0"/>
              </a:rPr>
              <a:t>Sparse Unsupervised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646238" y="1978025"/>
            <a:ext cx="6365845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How to scale to real (large) learning problems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 Structured (hierarchical) internal </a:t>
            </a: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representation</a:t>
            </a:r>
          </a:p>
          <a:p>
            <a:pPr>
              <a:buFontTx/>
              <a:buChar char="•"/>
            </a:pPr>
            <a:endParaRPr lang="en-US" sz="2400" dirty="0" smtClean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What </a:t>
            </a: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are good </a:t>
            </a: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features 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Lots of unlabeled data</a:t>
            </a:r>
          </a:p>
          <a:p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Top-down (generative) models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Temporal domain 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060450" y="647700"/>
            <a:ext cx="7532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Major issues not addressed by supervised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tmp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-1114425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mp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2463" y="-259715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mp3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68288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6850" y="5032375"/>
            <a:ext cx="6210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18150" y="6038850"/>
            <a:ext cx="340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alibri" charset="0"/>
              </a:rPr>
              <a:t>Sparse features are useful</a:t>
            </a:r>
          </a:p>
        </p:txBody>
      </p:sp>
      <p:pic>
        <p:nvPicPr>
          <p:cNvPr id="32775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0" y="2160588"/>
            <a:ext cx="965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" y="606425"/>
            <a:ext cx="1028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250" y="3429000"/>
            <a:ext cx="10287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Box 28"/>
          <p:cNvSpPr txBox="1">
            <a:spLocks noChangeArrowheads="1"/>
          </p:cNvSpPr>
          <p:nvPr/>
        </p:nvSpPr>
        <p:spPr bwMode="auto">
          <a:xfrm>
            <a:off x="1060450" y="-28575"/>
            <a:ext cx="4759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What is a good representation?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34963" y="601663"/>
            <a:ext cx="6096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charset="0"/>
              </a:rPr>
              <a:t>Horace Barlow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Possible mechanisms underlying the transformations </a:t>
            </a:r>
          </a:p>
          <a:p>
            <a:r>
              <a:rPr lang="en-US" sz="2000">
                <a:latin typeface="Calibri" charset="0"/>
              </a:rPr>
              <a:t>of sensory of sensory messages (1961)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``</a:t>
            </a:r>
            <a:r>
              <a:rPr lang="en-US" sz="2000" i="1">
                <a:latin typeface="Calibri" charset="0"/>
              </a:rPr>
              <a:t>… reduction of redundancy is an important principle guiding the organization of sensory messages …</a:t>
            </a:r>
            <a:r>
              <a:rPr lang="en-US" sz="2000">
                <a:latin typeface="Calibri" charset="0"/>
              </a:rPr>
              <a:t>” </a:t>
            </a:r>
          </a:p>
          <a:p>
            <a:r>
              <a:rPr lang="en-US" sz="2000">
                <a:latin typeface="Calibri" charset="0"/>
              </a:rPr>
              <a:t> </a:t>
            </a:r>
          </a:p>
        </p:txBody>
      </p:sp>
      <p:pic>
        <p:nvPicPr>
          <p:cNvPr id="33795" name="Picture 2" descr="sm_hbb10_phpd6aqQ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963" y="601663"/>
            <a:ext cx="22256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693863" y="3533775"/>
            <a:ext cx="473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660066"/>
                </a:solidFill>
                <a:latin typeface="Calibri" charset="0"/>
              </a:rPr>
              <a:t>Sparsness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 &amp; </a:t>
            </a:r>
            <a:r>
              <a:rPr lang="en-US" sz="2800" dirty="0" err="1">
                <a:solidFill>
                  <a:srgbClr val="660066"/>
                </a:solidFill>
                <a:latin typeface="Calibri" charset="0"/>
              </a:rPr>
              <a:t>Overcompleteness</a:t>
            </a:r>
            <a:endParaRPr lang="en-US" sz="2800" dirty="0">
              <a:solidFill>
                <a:srgbClr val="660066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2667"/>
            <a:ext cx="3524834" cy="245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89" y="6364110"/>
            <a:ext cx="172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Ratio Club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0"/>
            <a:ext cx="82486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3162300"/>
            <a:ext cx="57658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614988" y="5561013"/>
            <a:ext cx="315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charset="0"/>
              </a:rPr>
              <a:t>minimizing reconstruction error </a:t>
            </a:r>
          </a:p>
          <a:p>
            <a:r>
              <a:rPr lang="en-US">
                <a:solidFill>
                  <a:srgbClr val="0000FF"/>
                </a:solidFill>
                <a:latin typeface="Calibri" charset="0"/>
              </a:rPr>
              <a:t>and sparsity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48313" y="4184650"/>
            <a:ext cx="12033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077075" y="4838700"/>
            <a:ext cx="56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charset="0"/>
              </a:rPr>
              <a:t>PCA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818313" y="4251325"/>
            <a:ext cx="814388" cy="173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494338" y="5321300"/>
            <a:ext cx="588962" cy="212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526" y="1536699"/>
            <a:ext cx="36163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526" y="2622549"/>
            <a:ext cx="36163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526" y="3708399"/>
            <a:ext cx="36163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07444" y="198945"/>
            <a:ext cx="5676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Self-organized feature representation by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 hierarchical generative models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9D69A-6F8C-4948-9E12-771A15266A36}" type="slidenum">
              <a:rPr lang="en-US">
                <a:latin typeface="Arial" charset="0"/>
              </a:rPr>
              <a:pPr>
                <a:defRPr/>
              </a:pPr>
              <a:t>29</a:t>
            </a:fld>
            <a:endParaRPr lang="en-US">
              <a:latin typeface="Arial" charset="0"/>
            </a:endParaRPr>
          </a:p>
        </p:txBody>
      </p:sp>
      <p:pic>
        <p:nvPicPr>
          <p:cNvPr id="3686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88" y="1631950"/>
            <a:ext cx="40830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878013" y="88900"/>
            <a:ext cx="564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Restricted Boltzmann Machine (RBM)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4787900" y="939800"/>
            <a:ext cx="411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alibri" charset="0"/>
              </a:rPr>
              <a:t>Update rule: probabilistic units</a:t>
            </a:r>
          </a:p>
          <a:p>
            <a:r>
              <a:rPr lang="en-US" sz="1600">
                <a:latin typeface="Calibri" charset="0"/>
              </a:rPr>
              <a:t>(Caianello: Neuronic equation)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396875" y="3103563"/>
            <a:ext cx="4703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alibri" charset="0"/>
              </a:rPr>
              <a:t>Training rule: contrastive divergence</a:t>
            </a:r>
          </a:p>
          <a:p>
            <a:r>
              <a:rPr lang="en-US" sz="1600">
                <a:latin typeface="Calibri" charset="0"/>
              </a:rPr>
              <a:t>(Caianello: Mnemonic equation)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971550"/>
            <a:ext cx="36163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9150" y="6062663"/>
            <a:ext cx="358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035425"/>
            <a:ext cx="6604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7061200" y="5129213"/>
            <a:ext cx="162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Alternating </a:t>
            </a:r>
          </a:p>
          <a:p>
            <a:r>
              <a:rPr lang="en-US">
                <a:latin typeface="Calibri" charset="0"/>
              </a:rPr>
              <a:t>Gibbs Sampling</a:t>
            </a:r>
          </a:p>
        </p:txBody>
      </p:sp>
      <p:sp>
        <p:nvSpPr>
          <p:cNvPr id="15" name="Freeform 14"/>
          <p:cNvSpPr/>
          <p:nvPr/>
        </p:nvSpPr>
        <p:spPr>
          <a:xfrm>
            <a:off x="396875" y="3859213"/>
            <a:ext cx="3313113" cy="2203450"/>
          </a:xfrm>
          <a:custGeom>
            <a:avLst/>
            <a:gdLst>
              <a:gd name="connsiteX0" fmla="*/ 969871 w 3423622"/>
              <a:gd name="connsiteY0" fmla="*/ 20936 h 2202841"/>
              <a:gd name="connsiteX1" fmla="*/ 369807 w 3423622"/>
              <a:gd name="connsiteY1" fmla="*/ 132590 h 2202841"/>
              <a:gd name="connsiteX2" fmla="*/ 202347 w 3423622"/>
              <a:gd name="connsiteY2" fmla="*/ 690860 h 2202841"/>
              <a:gd name="connsiteX3" fmla="*/ 174437 w 3423622"/>
              <a:gd name="connsiteY3" fmla="*/ 1946968 h 2202841"/>
              <a:gd name="connsiteX4" fmla="*/ 1248971 w 3423622"/>
              <a:gd name="connsiteY4" fmla="*/ 2142362 h 2202841"/>
              <a:gd name="connsiteX5" fmla="*/ 2518874 w 3423622"/>
              <a:gd name="connsiteY5" fmla="*/ 2030708 h 2202841"/>
              <a:gd name="connsiteX6" fmla="*/ 2686334 w 3423622"/>
              <a:gd name="connsiteY6" fmla="*/ 1109562 h 2202841"/>
              <a:gd name="connsiteX7" fmla="*/ 3049163 w 3423622"/>
              <a:gd name="connsiteY7" fmla="*/ 983952 h 2202841"/>
              <a:gd name="connsiteX8" fmla="*/ 3077073 w 3423622"/>
              <a:gd name="connsiteY8" fmla="*/ 160503 h 2202841"/>
              <a:gd name="connsiteX9" fmla="*/ 969871 w 3423622"/>
              <a:gd name="connsiteY9" fmla="*/ 20936 h 220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622" h="2202841">
                <a:moveTo>
                  <a:pt x="969871" y="20936"/>
                </a:moveTo>
                <a:cubicBezTo>
                  <a:pt x="518660" y="16284"/>
                  <a:pt x="497728" y="20936"/>
                  <a:pt x="369807" y="132590"/>
                </a:cubicBezTo>
                <a:cubicBezTo>
                  <a:pt x="241886" y="244244"/>
                  <a:pt x="234909" y="388464"/>
                  <a:pt x="202347" y="690860"/>
                </a:cubicBezTo>
                <a:cubicBezTo>
                  <a:pt x="169785" y="993256"/>
                  <a:pt x="0" y="1705051"/>
                  <a:pt x="174437" y="1946968"/>
                </a:cubicBezTo>
                <a:cubicBezTo>
                  <a:pt x="348874" y="2188885"/>
                  <a:pt x="858232" y="2128405"/>
                  <a:pt x="1248971" y="2142362"/>
                </a:cubicBezTo>
                <a:cubicBezTo>
                  <a:pt x="1639710" y="2156319"/>
                  <a:pt x="2279314" y="2202841"/>
                  <a:pt x="2518874" y="2030708"/>
                </a:cubicBezTo>
                <a:cubicBezTo>
                  <a:pt x="2758434" y="1858575"/>
                  <a:pt x="2597953" y="1284021"/>
                  <a:pt x="2686334" y="1109562"/>
                </a:cubicBezTo>
                <a:cubicBezTo>
                  <a:pt x="2774715" y="935103"/>
                  <a:pt x="2984040" y="1142128"/>
                  <a:pt x="3049163" y="983952"/>
                </a:cubicBezTo>
                <a:cubicBezTo>
                  <a:pt x="3114286" y="825776"/>
                  <a:pt x="3423622" y="321006"/>
                  <a:pt x="3077073" y="160503"/>
                </a:cubicBezTo>
                <a:cubicBezTo>
                  <a:pt x="2730524" y="0"/>
                  <a:pt x="1421082" y="25588"/>
                  <a:pt x="969871" y="2093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386013" y="258763"/>
            <a:ext cx="4005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en-US" sz="2400">
                <a:solidFill>
                  <a:srgbClr val="000090"/>
                </a:solidFill>
                <a:latin typeface="Calibri" charset="0"/>
              </a:rPr>
              <a:t>Some Pioneers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138" y="5926138"/>
            <a:ext cx="7529512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28321"/>
            <a:ext cx="7124700" cy="551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F0E8-7D1E-5147-9AF6-73A2273AE80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8915" name="Picture 2" descr="Geof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0"/>
            <a:ext cx="154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7231063" y="1903413"/>
            <a:ext cx="212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Geoffrey E. Hinton 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31775" y="228600"/>
            <a:ext cx="5519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996633"/>
                </a:solidFill>
                <a:latin typeface="Calibri" charset="0"/>
              </a:rPr>
              <a:t>Deep believe networks: </a:t>
            </a:r>
          </a:p>
          <a:p>
            <a:r>
              <a:rPr lang="en-US" sz="2400">
                <a:solidFill>
                  <a:srgbClr val="996633"/>
                </a:solidFill>
                <a:latin typeface="Calibri" charset="0"/>
              </a:rPr>
              <a:t>The stacked Restricted Boltzmann Machine</a:t>
            </a:r>
          </a:p>
        </p:txBody>
      </p:sp>
      <p:pic>
        <p:nvPicPr>
          <p:cNvPr id="38918" name="Picture 6" descr="Hinto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468438"/>
            <a:ext cx="6845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338667"/>
            <a:ext cx="428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Sparse</a:t>
            </a:r>
            <a:r>
              <a:rPr lang="en-US" sz="2400" dirty="0" smtClean="0">
                <a:solidFill>
                  <a:srgbClr val="000090"/>
                </a:solidFill>
              </a:rPr>
              <a:t> and Topographic RBM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082554"/>
            <a:ext cx="48260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16" y="3005898"/>
            <a:ext cx="4025900" cy="344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4097" y="1082554"/>
            <a:ext cx="2250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Calibri" charset="0"/>
              </a:rPr>
              <a:t>…</a:t>
            </a:r>
            <a:r>
              <a:rPr lang="en-US" dirty="0" smtClean="0">
                <a:solidFill>
                  <a:srgbClr val="660066"/>
                </a:solidFill>
                <a:latin typeface="Calibri" charset="0"/>
              </a:rPr>
              <a:t> with Paul </a:t>
            </a:r>
            <a:r>
              <a:rPr lang="en-US" dirty="0" err="1" smtClean="0">
                <a:solidFill>
                  <a:srgbClr val="660066"/>
                </a:solidFill>
                <a:latin typeface="Calibri" charset="0"/>
              </a:rPr>
              <a:t>Hollensen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3835400"/>
            <a:ext cx="4559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482600"/>
            <a:ext cx="38735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5912380" y="1366838"/>
            <a:ext cx="2516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Calibri" charset="0"/>
              </a:rPr>
              <a:t>…with </a:t>
            </a:r>
            <a:r>
              <a:rPr lang="en-US" sz="2000" dirty="0" err="1">
                <a:solidFill>
                  <a:srgbClr val="660066"/>
                </a:solidFill>
                <a:latin typeface="Calibri" charset="0"/>
              </a:rPr>
              <a:t>Pitoyo</a:t>
            </a:r>
            <a:r>
              <a:rPr lang="en-US" sz="2000" dirty="0">
                <a:solidFill>
                  <a:srgbClr val="660066"/>
                </a:solidFill>
                <a:latin typeface="Calibri" charset="0"/>
              </a:rPr>
              <a:t> Hartono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4638" y="251767"/>
            <a:ext cx="456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Map Initialized </a:t>
            </a:r>
            <a:r>
              <a:rPr lang="en-US" sz="2400" dirty="0" err="1" smtClean="0">
                <a:solidFill>
                  <a:srgbClr val="000090"/>
                </a:solidFill>
              </a:rPr>
              <a:t>Perceptron</a:t>
            </a:r>
            <a:r>
              <a:rPr lang="en-US" sz="2400" dirty="0" smtClean="0">
                <a:solidFill>
                  <a:srgbClr val="000090"/>
                </a:solidFill>
              </a:rPr>
              <a:t> (MIP)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epuck_toporbm_mean_sample_ac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3399"/>
            <a:ext cx="9144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8444" y="294067"/>
            <a:ext cx="206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RBM features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738" y="931863"/>
            <a:ext cx="6375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316163" y="530225"/>
            <a:ext cx="400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u="sng">
                <a:latin typeface="Calibri" charset="0"/>
              </a:rPr>
              <a:t>Supervised learning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42913" y="1481138"/>
            <a:ext cx="708794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Maximum Likelihood (ML) estimation:</a:t>
            </a:r>
            <a:br>
              <a:rPr lang="en-US" sz="2400" dirty="0">
                <a:solidFill>
                  <a:srgbClr val="660066"/>
                </a:solidFill>
                <a:latin typeface="Calibri" charset="0"/>
              </a:rPr>
            </a:b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  </a:t>
            </a:r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Give hypothesis </a:t>
            </a:r>
            <a:r>
              <a:rPr lang="en-US" sz="2000" dirty="0" err="1">
                <a:solidFill>
                  <a:srgbClr val="000090"/>
                </a:solidFill>
                <a:latin typeface="Calibri" charset="0"/>
              </a:rPr>
              <a:t>h(y|x</a:t>
            </a:r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; </a:t>
            </a:r>
            <a:r>
              <a:rPr lang="en-US" sz="2000" dirty="0">
                <a:solidFill>
                  <a:srgbClr val="000090"/>
                </a:solidFill>
                <a:latin typeface="Symbol" charset="2"/>
              </a:rPr>
              <a:t>Q</a:t>
            </a:r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), what are the best parameters that </a:t>
            </a:r>
            <a:br>
              <a:rPr lang="en-US" sz="2000" dirty="0">
                <a:solidFill>
                  <a:srgbClr val="000090"/>
                </a:solidFill>
                <a:latin typeface="Calibri" charset="0"/>
              </a:rPr>
            </a:br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    describes the training data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Bayesian Networks</a:t>
            </a: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 </a:t>
            </a:r>
            <a:br>
              <a:rPr lang="en-US" sz="2400" dirty="0" smtClean="0">
                <a:solidFill>
                  <a:srgbClr val="660066"/>
                </a:solidFill>
                <a:latin typeface="Calibri" charset="0"/>
              </a:rPr>
            </a:b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   </a:t>
            </a:r>
            <a:r>
              <a:rPr lang="en-US" sz="2000" dirty="0" smtClean="0">
                <a:solidFill>
                  <a:srgbClr val="000090"/>
                </a:solidFill>
                <a:latin typeface="Calibri" charset="0"/>
              </a:rPr>
              <a:t>How to formulate detailed causal models with graphical means</a:t>
            </a:r>
          </a:p>
          <a:p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Universal Learners: </a:t>
            </a:r>
            <a:br>
              <a:rPr lang="en-US" sz="2400" dirty="0">
                <a:solidFill>
                  <a:srgbClr val="660066"/>
                </a:solidFill>
                <a:latin typeface="Calibri" charset="0"/>
              </a:rPr>
            </a:b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  Neural Networks, SVM &amp; Kernel Machines </a:t>
            </a:r>
            <a:br>
              <a:rPr lang="en-US" sz="2400" dirty="0">
                <a:solidFill>
                  <a:srgbClr val="660066"/>
                </a:solidFill>
                <a:latin typeface="Calibri" charset="0"/>
              </a:rPr>
            </a:br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  </a:t>
            </a:r>
            <a:r>
              <a:rPr lang="en-US" sz="2400" dirty="0" smtClean="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charset="0"/>
              </a:rPr>
              <a:t>What </a:t>
            </a:r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if we do not have a good </a:t>
            </a:r>
            <a:r>
              <a:rPr lang="en-US" sz="2000" dirty="0" smtClean="0">
                <a:solidFill>
                  <a:srgbClr val="000090"/>
                </a:solidFill>
                <a:latin typeface="Calibri" charset="0"/>
              </a:rPr>
              <a:t>hypothesis</a:t>
            </a:r>
          </a:p>
          <a:p>
            <a:r>
              <a:rPr lang="en-US" sz="2000" dirty="0">
                <a:solidFill>
                  <a:srgbClr val="000090"/>
                </a:solidFill>
                <a:latin typeface="Calibri" charset="0"/>
              </a:rPr>
              <a:t> </a:t>
            </a:r>
          </a:p>
          <a:p>
            <a:endParaRPr lang="en-US" sz="2400" dirty="0">
              <a:solidFill>
                <a:srgbClr val="660066"/>
              </a:solidFill>
              <a:latin typeface="Calibri" charset="0"/>
            </a:endParaRPr>
          </a:p>
          <a:p>
            <a:endParaRPr lang="en-US" sz="2400" dirty="0">
              <a:solidFill>
                <a:srgbClr val="660066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388"/>
            <a:ext cx="9067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4163" y="5327650"/>
            <a:ext cx="8535987" cy="1016000"/>
            <a:chOff x="398910" y="5207000"/>
            <a:chExt cx="8535516" cy="1015663"/>
          </a:xfrm>
        </p:grpSpPr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3120133" y="5207000"/>
              <a:ext cx="297188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660066"/>
                  </a:solidFill>
                  <a:latin typeface="Calibri" charset="0"/>
                </a:rPr>
                <a:t>Fundamental stochastisity</a:t>
              </a:r>
            </a:p>
            <a:p>
              <a:r>
                <a:rPr lang="en-US" sz="2000">
                  <a:solidFill>
                    <a:srgbClr val="660066"/>
                  </a:solidFill>
                  <a:latin typeface="Calibri" charset="0"/>
                </a:rPr>
                <a:t>Irreducible indeterminacy</a:t>
              </a:r>
            </a:p>
            <a:p>
              <a:r>
                <a:rPr lang="en-US" sz="2000">
                  <a:solidFill>
                    <a:srgbClr val="660066"/>
                  </a:solidFill>
                  <a:latin typeface="Calibri" charset="0"/>
                </a:rPr>
                <a:t>Epistemological limitations</a:t>
              </a:r>
            </a:p>
          </p:txBody>
        </p:sp>
        <p:sp>
          <p:nvSpPr>
            <p:cNvPr id="22539" name="TextBox 3"/>
            <p:cNvSpPr txBox="1">
              <a:spLocks noChangeArrowheads="1"/>
            </p:cNvSpPr>
            <p:nvPr/>
          </p:nvSpPr>
          <p:spPr bwMode="auto">
            <a:xfrm>
              <a:off x="398910" y="5510819"/>
              <a:ext cx="28689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660066"/>
                  </a:solidFill>
                  <a:latin typeface="Calibri" charset="0"/>
                </a:rPr>
                <a:t>Sources of fluctuations </a:t>
              </a:r>
              <a:r>
                <a:rPr lang="en-US" sz="2000">
                  <a:solidFill>
                    <a:srgbClr val="000090"/>
                  </a:solidFill>
                  <a:latin typeface="Calibri" charset="0"/>
                  <a:sym typeface="Wingdings" charset="2"/>
                </a:rPr>
                <a:t></a:t>
              </a:r>
              <a:endParaRPr lang="en-US" sz="2000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22540" name="TextBox 4"/>
            <p:cNvSpPr txBox="1">
              <a:spLocks noChangeArrowheads="1"/>
            </p:cNvSpPr>
            <p:nvPr/>
          </p:nvSpPr>
          <p:spPr bwMode="auto">
            <a:xfrm>
              <a:off x="5966947" y="5510819"/>
              <a:ext cx="29674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90"/>
                  </a:solidFill>
                  <a:latin typeface="Calibri" charset="0"/>
                  <a:sym typeface="Wingdings" charset="2"/>
                </a:rPr>
                <a:t></a:t>
              </a:r>
              <a:r>
                <a:rPr lang="en-US" sz="2000">
                  <a:solidFill>
                    <a:srgbClr val="660066"/>
                  </a:solidFill>
                  <a:latin typeface="Calibri" charset="0"/>
                  <a:sym typeface="Wingdings" charset="2"/>
                </a:rPr>
                <a:t> </a:t>
              </a:r>
              <a:r>
                <a:rPr lang="en-US" sz="2000">
                  <a:solidFill>
                    <a:srgbClr val="660066"/>
                  </a:solidFill>
                  <a:latin typeface="Calibri" charset="0"/>
                </a:rPr>
                <a:t>Probabilistic framework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 bwMode="auto">
          <a:xfrm>
            <a:off x="4332288" y="338138"/>
            <a:ext cx="443071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3867150"/>
            <a:ext cx="7689850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25563" y="3908425"/>
            <a:ext cx="2598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Goal of learning: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884613" y="3940175"/>
            <a:ext cx="4695825" cy="1055688"/>
            <a:chOff x="3884657" y="4335545"/>
            <a:chExt cx="4695639" cy="1055440"/>
          </a:xfrm>
        </p:grpSpPr>
        <p:sp>
          <p:nvSpPr>
            <p:cNvPr id="22536" name="Rectangle 15"/>
            <p:cNvSpPr>
              <a:spLocks noChangeArrowheads="1"/>
            </p:cNvSpPr>
            <p:nvPr/>
          </p:nvSpPr>
          <p:spPr bwMode="auto">
            <a:xfrm>
              <a:off x="3884657" y="4335545"/>
              <a:ext cx="40718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0090"/>
                  </a:solidFill>
                  <a:latin typeface="Calibri" charset="0"/>
                </a:rPr>
                <a:t>Make predictions !!!!!!!!!!!</a:t>
              </a:r>
            </a:p>
          </p:txBody>
        </p:sp>
        <p:sp>
          <p:nvSpPr>
            <p:cNvPr id="22537" name="TextBox 16"/>
            <p:cNvSpPr txBox="1">
              <a:spLocks noChangeArrowheads="1"/>
            </p:cNvSpPr>
            <p:nvPr/>
          </p:nvSpPr>
          <p:spPr bwMode="auto">
            <a:xfrm>
              <a:off x="5920594" y="4929320"/>
              <a:ext cx="2659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alibri" charset="0"/>
                </a:rPr>
                <a:t>learning vs memory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867150"/>
            <a:ext cx="7689850" cy="1062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25563" y="3908425"/>
            <a:ext cx="2598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90"/>
                </a:solidFill>
                <a:latin typeface="Calibri" charset="0"/>
              </a:rPr>
              <a:t>Goal of learning: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" y="3380833"/>
            <a:ext cx="4163310" cy="3236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57" y="3417193"/>
            <a:ext cx="3598974" cy="30239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31" y="523501"/>
            <a:ext cx="38670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Plant equation for robot </a:t>
            </a:r>
          </a:p>
          <a:p>
            <a:endParaRPr lang="en-US" dirty="0" smtClean="0"/>
          </a:p>
          <a:p>
            <a:r>
              <a:rPr lang="en-US" dirty="0" smtClean="0"/>
              <a:t>Distance traveled when both motors </a:t>
            </a:r>
          </a:p>
          <a:p>
            <a:r>
              <a:rPr lang="en-US" dirty="0" smtClean="0"/>
              <a:t>are running with Power 50</a:t>
            </a:r>
            <a:endParaRPr lang="en-US" dirty="0"/>
          </a:p>
        </p:txBody>
      </p:sp>
      <p:pic>
        <p:nvPicPr>
          <p:cNvPr id="18" name="Picture 17" descr="RoverB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22335" y="0"/>
            <a:ext cx="4021665" cy="301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77863" y="638175"/>
            <a:ext cx="165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Hypothesis: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1975" y="2833688"/>
            <a:ext cx="7639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Learning</a:t>
            </a:r>
            <a:r>
              <a:rPr lang="en-US" sz="220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200">
                <a:solidFill>
                  <a:srgbClr val="660066"/>
                </a:solidFill>
                <a:latin typeface="Calibri" charset="0"/>
              </a:rPr>
              <a:t>Choose parameters that make training data most likely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8800" y="2068513"/>
            <a:ext cx="734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90"/>
                </a:solidFill>
                <a:latin typeface="Calibri" charset="0"/>
              </a:rPr>
              <a:t>The hard problem</a:t>
            </a:r>
            <a:r>
              <a:rPr lang="en-US" sz="220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200">
                <a:solidFill>
                  <a:srgbClr val="660066"/>
                </a:solidFill>
                <a:latin typeface="Calibri" charset="0"/>
              </a:rPr>
              <a:t>How to come up with a useful hypothesis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637" y="680508"/>
            <a:ext cx="4787900" cy="1270000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244475" y="3563938"/>
            <a:ext cx="8883650" cy="2747080"/>
            <a:chOff x="244475" y="3563938"/>
            <a:chExt cx="8883650" cy="274708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44475" y="3563938"/>
              <a:ext cx="8883650" cy="2560930"/>
              <a:chOff x="244109" y="3564401"/>
              <a:chExt cx="8883993" cy="2560189"/>
            </a:xfrm>
          </p:grpSpPr>
          <p:sp>
            <p:nvSpPr>
              <p:cNvPr id="23559" name="TextBox 8"/>
              <p:cNvSpPr txBox="1">
                <a:spLocks noChangeArrowheads="1"/>
              </p:cNvSpPr>
              <p:nvPr/>
            </p:nvSpPr>
            <p:spPr bwMode="auto">
              <a:xfrm>
                <a:off x="2272681" y="3564401"/>
                <a:ext cx="516586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latin typeface="Calibri" charset="0"/>
                  </a:rPr>
                  <a:t>Assume independence of training examples </a:t>
                </a:r>
              </a:p>
            </p:txBody>
          </p:sp>
          <p:pic>
            <p:nvPicPr>
              <p:cNvPr id="23560" name="Picture 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11345" y="4094065"/>
                <a:ext cx="5487668" cy="506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1" name="TextBox 10"/>
              <p:cNvSpPr txBox="1">
                <a:spLocks noChangeArrowheads="1"/>
              </p:cNvSpPr>
              <p:nvPr/>
            </p:nvSpPr>
            <p:spPr bwMode="auto">
              <a:xfrm>
                <a:off x="2230348" y="4902599"/>
                <a:ext cx="689775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latin typeface="Calibri" charset="0"/>
                  </a:rPr>
                  <a:t>and consider this as function of parameters (log likelihood) </a:t>
                </a:r>
              </a:p>
            </p:txBody>
          </p:sp>
          <p:sp>
            <p:nvSpPr>
              <p:cNvPr id="23562" name="TextBox 12"/>
              <p:cNvSpPr txBox="1">
                <a:spLocks noChangeArrowheads="1"/>
              </p:cNvSpPr>
              <p:nvPr/>
            </p:nvSpPr>
            <p:spPr bwMode="auto">
              <a:xfrm>
                <a:off x="244109" y="4140994"/>
                <a:ext cx="1515559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000090"/>
                    </a:solidFill>
                    <a:latin typeface="Calibri" charset="0"/>
                  </a:rPr>
                  <a:t>Maximum</a:t>
                </a:r>
              </a:p>
              <a:p>
                <a:r>
                  <a:rPr lang="en-US" sz="2400">
                    <a:solidFill>
                      <a:srgbClr val="000090"/>
                    </a:solidFill>
                    <a:latin typeface="Calibri" charset="0"/>
                  </a:rPr>
                  <a:t>Likelihood</a:t>
                </a:r>
              </a:p>
              <a:p>
                <a:r>
                  <a:rPr lang="en-US" sz="2400">
                    <a:solidFill>
                      <a:srgbClr val="000090"/>
                    </a:solidFill>
                    <a:latin typeface="Calibri" charset="0"/>
                  </a:rPr>
                  <a:t>Estimation</a:t>
                </a:r>
              </a:p>
            </p:txBody>
          </p:sp>
          <p:pic>
            <p:nvPicPr>
              <p:cNvPr id="23564" name="Picture 1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04415" y="5688391"/>
                <a:ext cx="520625" cy="43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5291" y="5498218"/>
              <a:ext cx="40640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011" y="496711"/>
            <a:ext cx="3886200" cy="157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556" y="662001"/>
            <a:ext cx="2151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Minimize MSE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" y="1123666"/>
            <a:ext cx="2108200" cy="635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9864" y="2229725"/>
            <a:ext cx="8271914" cy="4269315"/>
            <a:chOff x="589864" y="2229725"/>
            <a:chExt cx="8271914" cy="42693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4778" y="4149540"/>
              <a:ext cx="3937000" cy="2349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2229725"/>
              <a:ext cx="36728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rgbClr val="000090"/>
                  </a:solidFill>
                </a:rPr>
                <a:t>Random search</a:t>
              </a: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rgbClr val="000090"/>
                  </a:solidFill>
                </a:rPr>
                <a:t>Look where gradient is zero</a:t>
              </a:r>
            </a:p>
            <a:p>
              <a:pPr marL="342900" indent="-342900">
                <a:buAutoNum type="arabicPeriod"/>
              </a:pPr>
              <a:r>
                <a:rPr lang="en-US" sz="2000" dirty="0" smtClean="0">
                  <a:solidFill>
                    <a:srgbClr val="000090"/>
                  </a:solidFill>
                </a:rPr>
                <a:t>Gradient descent 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800" y="2229725"/>
              <a:ext cx="2286000" cy="1943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759" y="4234206"/>
              <a:ext cx="2159000" cy="469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864" y="4896553"/>
              <a:ext cx="4660900" cy="825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3780" y="3711222"/>
              <a:ext cx="1753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0066"/>
                  </a:solidFill>
                </a:rPr>
                <a:t>Learning rule: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568450"/>
            <a:ext cx="9271000" cy="372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0444" y="502944"/>
            <a:ext cx="3110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Nonlinear regression: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9935" y="559388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Bias-variance tradeoff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31421</TotalTime>
  <Words>825</Words>
  <Application>Microsoft Macintosh PowerPoint</Application>
  <PresentationFormat>On-screen Show (4:3)</PresentationFormat>
  <Paragraphs>181</Paragraphs>
  <Slides>34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Dalhousie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 optimal control and self-organization</dc:title>
  <dc:creator>Thomas Trappenberg</dc:creator>
  <cp:lastModifiedBy>Thomas Trappenberg</cp:lastModifiedBy>
  <cp:revision>99</cp:revision>
  <cp:lastPrinted>2011-08-10T15:56:00Z</cp:lastPrinted>
  <dcterms:created xsi:type="dcterms:W3CDTF">2011-10-20T00:11:53Z</dcterms:created>
  <dcterms:modified xsi:type="dcterms:W3CDTF">2011-10-21T02:36:53Z</dcterms:modified>
</cp:coreProperties>
</file>