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0" r:id="rId3"/>
    <p:sldId id="259" r:id="rId4"/>
    <p:sldId id="261" r:id="rId5"/>
    <p:sldId id="262" r:id="rId6"/>
    <p:sldId id="263" r:id="rId7"/>
    <p:sldId id="271" r:id="rId8"/>
    <p:sldId id="272" r:id="rId9"/>
    <p:sldId id="265" r:id="rId10"/>
    <p:sldId id="266" r:id="rId11"/>
    <p:sldId id="267" r:id="rId12"/>
    <p:sldId id="268" r:id="rId13"/>
    <p:sldId id="269" r:id="rId14"/>
    <p:sldId id="270" r:id="rId15"/>
    <p:sldId id="273" r:id="rId16"/>
    <p:sldId id="274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3" autoAdjust="0"/>
    <p:restoredTop sz="94660"/>
  </p:normalViewPr>
  <p:slideViewPr>
    <p:cSldViewPr snapToGrid="0">
      <p:cViewPr varScale="1">
        <p:scale>
          <a:sx n="79" d="100"/>
          <a:sy n="79" d="100"/>
        </p:scale>
        <p:origin x="120" y="19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35203-4F9B-4B11-8649-D1DB2AF53C04}" type="datetimeFigureOut">
              <a:rPr lang="en-US" smtClean="0"/>
              <a:t>7/11/2014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92FFC-B5C6-4D6E-8BE5-7356B6FBF6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1717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35203-4F9B-4B11-8649-D1DB2AF53C04}" type="datetimeFigureOut">
              <a:rPr lang="en-US" smtClean="0"/>
              <a:t>7/11/2014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92FFC-B5C6-4D6E-8BE5-7356B6FBF6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3477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35203-4F9B-4B11-8649-D1DB2AF53C04}" type="datetimeFigureOut">
              <a:rPr lang="en-US" smtClean="0"/>
              <a:t>7/11/2014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92FFC-B5C6-4D6E-8BE5-7356B6FBF6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7937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35203-4F9B-4B11-8649-D1DB2AF53C04}" type="datetimeFigureOut">
              <a:rPr lang="en-US" smtClean="0"/>
              <a:t>7/11/2014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92FFC-B5C6-4D6E-8BE5-7356B6FBF6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7430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35203-4F9B-4B11-8649-D1DB2AF53C04}" type="datetimeFigureOut">
              <a:rPr lang="en-US" smtClean="0"/>
              <a:t>7/11/2014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92FFC-B5C6-4D6E-8BE5-7356B6FBF6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0857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35203-4F9B-4B11-8649-D1DB2AF53C04}" type="datetimeFigureOut">
              <a:rPr lang="en-US" smtClean="0"/>
              <a:t>7/11/2014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92FFC-B5C6-4D6E-8BE5-7356B6FBF6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0249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35203-4F9B-4B11-8649-D1DB2AF53C04}" type="datetimeFigureOut">
              <a:rPr lang="en-US" smtClean="0"/>
              <a:t>7/11/2014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92FFC-B5C6-4D6E-8BE5-7356B6FBF6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42374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35203-4F9B-4B11-8649-D1DB2AF53C04}" type="datetimeFigureOut">
              <a:rPr lang="en-US" smtClean="0"/>
              <a:t>7/11/2014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92FFC-B5C6-4D6E-8BE5-7356B6FBF6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4342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35203-4F9B-4B11-8649-D1DB2AF53C04}" type="datetimeFigureOut">
              <a:rPr lang="en-US" smtClean="0"/>
              <a:t>7/11/2014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92FFC-B5C6-4D6E-8BE5-7356B6FBF6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9758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35203-4F9B-4B11-8649-D1DB2AF53C04}" type="datetimeFigureOut">
              <a:rPr lang="en-US" smtClean="0"/>
              <a:t>7/11/2014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92FFC-B5C6-4D6E-8BE5-7356B6FBF6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8035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35203-4F9B-4B11-8649-D1DB2AF53C04}" type="datetimeFigureOut">
              <a:rPr lang="en-US" smtClean="0"/>
              <a:t>7/11/2014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92FFC-B5C6-4D6E-8BE5-7356B6FBF6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5669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235203-4F9B-4B11-8649-D1DB2AF53C04}" type="datetimeFigureOut">
              <a:rPr lang="en-US" smtClean="0"/>
              <a:t>7/11/2014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692FFC-B5C6-4D6E-8BE5-7356B6FBF6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1581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3.png"/><Relationship Id="rId7" Type="http://schemas.openxmlformats.org/officeDocument/2006/relationships/image" Target="../media/image9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hetimes.co.uk/tto/multimedia/archive/00342/114240651_cat_342943c.jpg" TargetMode="External"/><Relationship Id="rId2" Type="http://schemas.openxmlformats.org/officeDocument/2006/relationships/hyperlink" Target="http://upload.wikimedia.org/wikipedia/commons/5/59/Caribbean_reef_shark.jpg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Symbiotic Bid-Based GP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4331" y="2262207"/>
            <a:ext cx="3731628" cy="2870484"/>
          </a:xfrm>
        </p:spPr>
      </p:pic>
      <p:sp>
        <p:nvSpPr>
          <p:cNvPr id="7" name="TextBox 6"/>
          <p:cNvSpPr txBox="1"/>
          <p:nvPr/>
        </p:nvSpPr>
        <p:spPr>
          <a:xfrm>
            <a:off x="914400" y="1690688"/>
            <a:ext cx="537952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Points</a:t>
            </a:r>
            <a:r>
              <a:rPr lang="en-US" dirty="0" smtClean="0"/>
              <a:t> are representations of the class labels; each point indexes a subset of the training data set under an active learning model.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14400" y="2934272"/>
            <a:ext cx="537952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Learners</a:t>
            </a:r>
            <a:r>
              <a:rPr lang="en-US" dirty="0" smtClean="0"/>
              <a:t> are individuals that are each assigned a given class label present in the </a:t>
            </a:r>
            <a:r>
              <a:rPr lang="en-US" b="1" dirty="0" smtClean="0"/>
              <a:t>Point</a:t>
            </a:r>
            <a:r>
              <a:rPr lang="en-US" dirty="0" smtClean="0"/>
              <a:t> population. They also maintain a set of instructions internally used to calculate a bid.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914400" y="4454855"/>
            <a:ext cx="537952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When a </a:t>
            </a:r>
            <a:r>
              <a:rPr lang="en-US" b="1" dirty="0" smtClean="0"/>
              <a:t>Learner</a:t>
            </a:r>
            <a:r>
              <a:rPr lang="en-US" dirty="0" smtClean="0"/>
              <a:t> wins a bid, we compare the </a:t>
            </a:r>
            <a:r>
              <a:rPr lang="en-US" b="1" dirty="0" smtClean="0"/>
              <a:t>Learner’s</a:t>
            </a:r>
            <a:r>
              <a:rPr lang="en-US" dirty="0" smtClean="0"/>
              <a:t> action label to the class label of the given </a:t>
            </a:r>
            <a:r>
              <a:rPr lang="en-US" b="1" dirty="0" smtClean="0"/>
              <a:t>Point</a:t>
            </a:r>
            <a:r>
              <a:rPr lang="en-US" dirty="0" smtClean="0"/>
              <a:t>. If the action label matches the </a:t>
            </a:r>
            <a:r>
              <a:rPr lang="en-US" b="1" dirty="0" smtClean="0"/>
              <a:t>Point’s</a:t>
            </a:r>
            <a:r>
              <a:rPr lang="en-US" dirty="0" smtClean="0"/>
              <a:t> class label, the </a:t>
            </a:r>
            <a:r>
              <a:rPr lang="en-US" b="1" dirty="0" smtClean="0"/>
              <a:t>Learner</a:t>
            </a:r>
            <a:r>
              <a:rPr lang="en-US" dirty="0" smtClean="0"/>
              <a:t> is rewarded. Otherwise the </a:t>
            </a:r>
            <a:r>
              <a:rPr lang="en-US" b="1" dirty="0" smtClean="0"/>
              <a:t>Learner</a:t>
            </a:r>
            <a:r>
              <a:rPr lang="en-US" dirty="0" smtClean="0"/>
              <a:t> is punished.</a:t>
            </a:r>
          </a:p>
        </p:txBody>
      </p:sp>
    </p:spTree>
    <p:extLst>
      <p:ext uri="{BB962C8B-B14F-4D97-AF65-F5344CB8AC3E}">
        <p14:creationId xmlns:p14="http://schemas.microsoft.com/office/powerpoint/2010/main" val="253230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340640"/>
            <a:ext cx="2857500" cy="2857500"/>
          </a:xfrm>
        </p:spPr>
      </p:pic>
      <p:pic>
        <p:nvPicPr>
          <p:cNvPr id="7" name="Content Placeholder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568" y="3340640"/>
            <a:ext cx="2857500" cy="2857500"/>
          </a:xfrm>
          <a:prstGeom prst="rect">
            <a:avLst/>
          </a:prstGeom>
        </p:spPr>
      </p:pic>
      <p:pic>
        <p:nvPicPr>
          <p:cNvPr id="8" name="Content Placeholder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1136" y="3340640"/>
            <a:ext cx="2857500" cy="28575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6704" y="3340640"/>
            <a:ext cx="2857500" cy="28575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8784" y="1901222"/>
            <a:ext cx="4321302" cy="4321302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7953" y="2629218"/>
            <a:ext cx="2865310" cy="286531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190" y="1329722"/>
            <a:ext cx="2124075" cy="571500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6368" y="753150"/>
            <a:ext cx="5715000" cy="5715000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40316" y="3151251"/>
            <a:ext cx="2667103" cy="1776635"/>
          </a:xfrm>
          <a:prstGeom prst="rect">
            <a:avLst/>
          </a:prstGeom>
        </p:spPr>
      </p:pic>
      <p:sp>
        <p:nvSpPr>
          <p:cNvPr id="3" name="Rounded Rectangular Callout 2"/>
          <p:cNvSpPr/>
          <p:nvPr/>
        </p:nvSpPr>
        <p:spPr>
          <a:xfrm flipH="1">
            <a:off x="5698852" y="1613329"/>
            <a:ext cx="2011775" cy="914400"/>
          </a:xfrm>
          <a:prstGeom prst="wedgeRoundRectCallou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You are correct. This is a cat.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4482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340640"/>
            <a:ext cx="2857500" cy="2857500"/>
          </a:xfrm>
        </p:spPr>
      </p:pic>
      <p:pic>
        <p:nvPicPr>
          <p:cNvPr id="7" name="Content Placeholder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568" y="3340640"/>
            <a:ext cx="2857500" cy="2857500"/>
          </a:xfrm>
          <a:prstGeom prst="rect">
            <a:avLst/>
          </a:prstGeom>
        </p:spPr>
      </p:pic>
      <p:pic>
        <p:nvPicPr>
          <p:cNvPr id="8" name="Content Placeholder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1136" y="3340640"/>
            <a:ext cx="2857500" cy="28575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6704" y="3340640"/>
            <a:ext cx="2857500" cy="28575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8784" y="1901222"/>
            <a:ext cx="4321302" cy="4321302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7953" y="2629218"/>
            <a:ext cx="2865310" cy="286531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190" y="1329722"/>
            <a:ext cx="2124075" cy="571500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6368" y="753150"/>
            <a:ext cx="5715000" cy="5715000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40316" y="3151251"/>
            <a:ext cx="2667103" cy="1776635"/>
          </a:xfrm>
          <a:prstGeom prst="rect">
            <a:avLst/>
          </a:prstGeom>
        </p:spPr>
      </p:pic>
      <p:sp>
        <p:nvSpPr>
          <p:cNvPr id="3" name="Rounded Rectangular Callout 2"/>
          <p:cNvSpPr/>
          <p:nvPr/>
        </p:nvSpPr>
        <p:spPr>
          <a:xfrm flipH="1">
            <a:off x="2462784" y="2304288"/>
            <a:ext cx="1682901" cy="1024160"/>
          </a:xfrm>
          <a:prstGeom prst="wedgeRoundRectCallou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Great job, Steve.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6950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93720" y="1169797"/>
            <a:ext cx="5733288" cy="4243451"/>
          </a:xfrm>
        </p:spPr>
        <p:txBody>
          <a:bodyPr/>
          <a:lstStyle/>
          <a:p>
            <a:r>
              <a:rPr lang="en-US" dirty="0" smtClean="0"/>
              <a:t>If the animal is not a cat: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8693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12280" y="3039809"/>
            <a:ext cx="3275931" cy="2044128"/>
          </a:xfrm>
          <a:prstGeom prst="rect">
            <a:avLst/>
          </a:prstGeom>
        </p:spPr>
      </p:pic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340640"/>
            <a:ext cx="2857500" cy="2857500"/>
          </a:xfrm>
        </p:spPr>
      </p:pic>
      <p:pic>
        <p:nvPicPr>
          <p:cNvPr id="7" name="Content Placeholder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568" y="3340640"/>
            <a:ext cx="2857500" cy="2857500"/>
          </a:xfrm>
          <a:prstGeom prst="rect">
            <a:avLst/>
          </a:prstGeom>
        </p:spPr>
      </p:pic>
      <p:pic>
        <p:nvPicPr>
          <p:cNvPr id="8" name="Content Placeholder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1136" y="3340640"/>
            <a:ext cx="2857500" cy="28575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6704" y="3340640"/>
            <a:ext cx="2857500" cy="28575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8784" y="1901222"/>
            <a:ext cx="4321302" cy="4321302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7953" y="2629218"/>
            <a:ext cx="2865310" cy="286531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190" y="1329722"/>
            <a:ext cx="2124075" cy="571500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6368" y="753150"/>
            <a:ext cx="5715000" cy="5715000"/>
          </a:xfrm>
          <a:prstGeom prst="rect">
            <a:avLst/>
          </a:prstGeom>
        </p:spPr>
      </p:pic>
      <p:sp>
        <p:nvSpPr>
          <p:cNvPr id="3" name="Rounded Rectangular Callout 2"/>
          <p:cNvSpPr/>
          <p:nvPr/>
        </p:nvSpPr>
        <p:spPr>
          <a:xfrm flipH="1">
            <a:off x="5698852" y="1613329"/>
            <a:ext cx="2011775" cy="914400"/>
          </a:xfrm>
          <a:prstGeom prst="wedgeRoundRectCallou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black"/>
                </a:solidFill>
              </a:rPr>
              <a:t>You are incorrect. This animal is a shark.</a:t>
            </a: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6381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340640"/>
            <a:ext cx="2857500" cy="2857500"/>
          </a:xfrm>
        </p:spPr>
      </p:pic>
      <p:pic>
        <p:nvPicPr>
          <p:cNvPr id="7" name="Content Placeholder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568" y="3340640"/>
            <a:ext cx="2857500" cy="2857500"/>
          </a:xfrm>
          <a:prstGeom prst="rect">
            <a:avLst/>
          </a:prstGeom>
        </p:spPr>
      </p:pic>
      <p:pic>
        <p:nvPicPr>
          <p:cNvPr id="8" name="Content Placeholder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1136" y="3340640"/>
            <a:ext cx="2857500" cy="28575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6704" y="3340640"/>
            <a:ext cx="2857500" cy="28575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8784" y="1901222"/>
            <a:ext cx="4321302" cy="4321302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7953" y="2629218"/>
            <a:ext cx="2865310" cy="286531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190" y="1329722"/>
            <a:ext cx="2124075" cy="571500"/>
          </a:xfrm>
          <a:prstGeom prst="rect">
            <a:avLst/>
          </a:prstGeom>
        </p:spPr>
      </p:pic>
      <p:sp>
        <p:nvSpPr>
          <p:cNvPr id="3" name="Rounded Rectangular Callout 2"/>
          <p:cNvSpPr/>
          <p:nvPr/>
        </p:nvSpPr>
        <p:spPr>
          <a:xfrm flipH="1">
            <a:off x="2462784" y="2304288"/>
            <a:ext cx="1682901" cy="1024160"/>
          </a:xfrm>
          <a:prstGeom prst="wedgeRoundRectCallou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black"/>
                </a:solidFill>
              </a:rPr>
              <a:t>You suck, Steve.</a:t>
            </a:r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12280" y="3039809"/>
            <a:ext cx="3275931" cy="2044128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6368" y="753150"/>
            <a:ext cx="5715000" cy="571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415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329" y="2498087"/>
            <a:ext cx="2857500" cy="2857500"/>
          </a:xfrm>
        </p:spPr>
      </p:pic>
      <p:pic>
        <p:nvPicPr>
          <p:cNvPr id="8" name="Content Placeholder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9459" y="2466555"/>
            <a:ext cx="3861352" cy="289601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4544883" y="3529827"/>
            <a:ext cx="2857500" cy="285750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8068" y="2505069"/>
            <a:ext cx="3810000" cy="285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032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Shark : </a:t>
            </a:r>
            <a:r>
              <a:rPr lang="en-US" dirty="0" smtClean="0">
                <a:hlinkClick r:id="rId2"/>
              </a:rPr>
              <a:t>http://upload.wikimedia.org/wikipedia/commons/5/59/Caribbean_reef_shark.jpg</a:t>
            </a:r>
            <a:endParaRPr lang="en-US" dirty="0" smtClean="0"/>
          </a:p>
          <a:p>
            <a:r>
              <a:rPr lang="en-US" dirty="0" smtClean="0"/>
              <a:t>Cat : </a:t>
            </a:r>
            <a:r>
              <a:rPr lang="en-US" dirty="0" smtClean="0">
                <a:hlinkClick r:id="rId3"/>
              </a:rPr>
              <a:t>http://www.thetimes.co.uk/tto/multimedia/archive/00342/114240651_cat_342943c.jpg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8099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Symbiotic Bid-Based GP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4331" y="2262207"/>
            <a:ext cx="3731628" cy="2870484"/>
          </a:xfrm>
        </p:spPr>
      </p:pic>
      <p:sp>
        <p:nvSpPr>
          <p:cNvPr id="8" name="TextBox 7"/>
          <p:cNvSpPr txBox="1"/>
          <p:nvPr/>
        </p:nvSpPr>
        <p:spPr>
          <a:xfrm>
            <a:off x="838200" y="4532526"/>
            <a:ext cx="537952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After all </a:t>
            </a:r>
            <a:r>
              <a:rPr lang="en-US" b="1" dirty="0" smtClean="0"/>
              <a:t>Teams</a:t>
            </a:r>
            <a:r>
              <a:rPr lang="en-US" dirty="0" smtClean="0"/>
              <a:t> are evaluated against all </a:t>
            </a:r>
            <a:r>
              <a:rPr lang="en-US" b="1" dirty="0" smtClean="0"/>
              <a:t>Points</a:t>
            </a:r>
            <a:r>
              <a:rPr lang="en-US" dirty="0" smtClean="0"/>
              <a:t> in a given generation, we remove the worst </a:t>
            </a:r>
            <a:r>
              <a:rPr lang="en-US" b="1" dirty="0" smtClean="0"/>
              <a:t>Points</a:t>
            </a:r>
            <a:r>
              <a:rPr lang="en-US" dirty="0" smtClean="0"/>
              <a:t>, </a:t>
            </a:r>
            <a:r>
              <a:rPr lang="en-US" b="1" dirty="0" smtClean="0"/>
              <a:t>Teams</a:t>
            </a:r>
            <a:r>
              <a:rPr lang="en-US" dirty="0" smtClean="0"/>
              <a:t>, and </a:t>
            </a:r>
            <a:r>
              <a:rPr lang="en-US" b="1" dirty="0" smtClean="0"/>
              <a:t>Learners</a:t>
            </a:r>
            <a:r>
              <a:rPr lang="en-US" dirty="0" smtClean="0"/>
              <a:t>, then create new members for each population and move to the next generation.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38200" y="1690688"/>
            <a:ext cx="5379522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Teams</a:t>
            </a:r>
            <a:r>
              <a:rPr lang="en-US" dirty="0" smtClean="0"/>
              <a:t> consist of </a:t>
            </a:r>
            <a:r>
              <a:rPr lang="en-US" b="1" dirty="0" smtClean="0"/>
              <a:t>Learners</a:t>
            </a:r>
            <a:r>
              <a:rPr lang="en-US" dirty="0" smtClean="0"/>
              <a:t> which are evaluated against a </a:t>
            </a:r>
            <a:r>
              <a:rPr lang="en-US" b="1" dirty="0" smtClean="0"/>
              <a:t>Point</a:t>
            </a:r>
            <a:r>
              <a:rPr lang="en-US" dirty="0" smtClean="0"/>
              <a:t> in the following manner: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 smtClean="0"/>
              <a:t>The </a:t>
            </a:r>
            <a:r>
              <a:rPr lang="en-US" b="1" dirty="0" smtClean="0"/>
              <a:t>Learners</a:t>
            </a:r>
            <a:r>
              <a:rPr lang="en-US" dirty="0" smtClean="0"/>
              <a:t> use a set of instructions to tell their </a:t>
            </a:r>
            <a:r>
              <a:rPr lang="en-US" b="1" dirty="0" smtClean="0"/>
              <a:t>Team</a:t>
            </a:r>
            <a:r>
              <a:rPr lang="en-US" dirty="0" smtClean="0"/>
              <a:t> how certain they are that they know how to label a given </a:t>
            </a:r>
            <a:r>
              <a:rPr lang="en-US" b="1" dirty="0" smtClean="0"/>
              <a:t>Point</a:t>
            </a:r>
            <a:r>
              <a:rPr lang="en-US" dirty="0" smtClean="0"/>
              <a:t>.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 smtClean="0"/>
              <a:t>We select the highest bid from the </a:t>
            </a:r>
            <a:r>
              <a:rPr lang="en-US" b="1" dirty="0" smtClean="0"/>
              <a:t>Learners</a:t>
            </a:r>
            <a:r>
              <a:rPr lang="en-US" dirty="0" smtClean="0"/>
              <a:t> and designate them the winner. If a </a:t>
            </a:r>
            <a:r>
              <a:rPr lang="en-US" b="1" dirty="0" smtClean="0"/>
              <a:t>Learner’s</a:t>
            </a:r>
            <a:r>
              <a:rPr lang="en-US" dirty="0" smtClean="0"/>
              <a:t> recommendation (bid) is accepted by the </a:t>
            </a:r>
            <a:r>
              <a:rPr lang="en-US" b="1" dirty="0" smtClean="0"/>
              <a:t>Team</a:t>
            </a:r>
            <a:r>
              <a:rPr lang="en-US" dirty="0" smtClean="0"/>
              <a:t>, the </a:t>
            </a:r>
            <a:r>
              <a:rPr lang="en-US" b="1" dirty="0" smtClean="0"/>
              <a:t>Learner</a:t>
            </a:r>
            <a:r>
              <a:rPr lang="en-US" dirty="0" smtClean="0"/>
              <a:t> will suggest their label for the given </a:t>
            </a:r>
            <a:r>
              <a:rPr lang="en-US" b="1" dirty="0" smtClean="0"/>
              <a:t>Point</a:t>
            </a:r>
            <a:r>
              <a:rPr lang="en-US" dirty="0" smtClean="0"/>
              <a:t>.</a:t>
            </a:r>
            <a:endParaRPr lang="en-US" dirty="0"/>
          </a:p>
          <a:p>
            <a:pPr marL="800100" lvl="1" indent="-342900">
              <a:buFont typeface="+mj-lt"/>
              <a:buAutoNum type="arabicPeriod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96802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340640"/>
            <a:ext cx="2857500" cy="2857500"/>
          </a:xfrm>
        </p:spPr>
      </p:pic>
      <p:pic>
        <p:nvPicPr>
          <p:cNvPr id="7" name="Content Placeholder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568" y="3340640"/>
            <a:ext cx="2857500" cy="2857500"/>
          </a:xfrm>
          <a:prstGeom prst="rect">
            <a:avLst/>
          </a:prstGeom>
        </p:spPr>
      </p:pic>
      <p:pic>
        <p:nvPicPr>
          <p:cNvPr id="8" name="Content Placeholder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1136" y="3340640"/>
            <a:ext cx="2857500" cy="28575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6704" y="3340640"/>
            <a:ext cx="2857500" cy="28575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8784" y="1901222"/>
            <a:ext cx="4321302" cy="4321302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7953" y="2629218"/>
            <a:ext cx="2865310" cy="286531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190" y="1329722"/>
            <a:ext cx="2124075" cy="571500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3454909" y="2430931"/>
            <a:ext cx="9060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Learner</a:t>
            </a:r>
            <a:endParaRPr lang="en-US" dirty="0"/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4169664" y="2800263"/>
            <a:ext cx="377952" cy="68664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2778088" y="6283484"/>
            <a:ext cx="6867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Team</a:t>
            </a:r>
            <a:endParaRPr lang="en-US" dirty="0"/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902208" y="6198140"/>
            <a:ext cx="4486656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21" name="Picture 20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6368" y="753150"/>
            <a:ext cx="5715000" cy="5715000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40316" y="3151251"/>
            <a:ext cx="2667103" cy="1776635"/>
          </a:xfrm>
          <a:prstGeom prst="rect">
            <a:avLst/>
          </a:prstGeom>
        </p:spPr>
      </p:pic>
      <p:sp>
        <p:nvSpPr>
          <p:cNvPr id="23" name="TextBox 22"/>
          <p:cNvSpPr txBox="1"/>
          <p:nvPr/>
        </p:nvSpPr>
        <p:spPr>
          <a:xfrm>
            <a:off x="9814560" y="2133600"/>
            <a:ext cx="6700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Point</a:t>
            </a:r>
            <a:endParaRPr lang="en-US" dirty="0"/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10139069" y="2518061"/>
            <a:ext cx="0" cy="37715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74563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340640"/>
            <a:ext cx="2857500" cy="2857500"/>
          </a:xfrm>
        </p:spPr>
      </p:pic>
      <p:pic>
        <p:nvPicPr>
          <p:cNvPr id="7" name="Content Placeholder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568" y="3340640"/>
            <a:ext cx="2857500" cy="2857500"/>
          </a:xfrm>
          <a:prstGeom prst="rect">
            <a:avLst/>
          </a:prstGeom>
        </p:spPr>
      </p:pic>
      <p:pic>
        <p:nvPicPr>
          <p:cNvPr id="8" name="Content Placeholder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1136" y="3340640"/>
            <a:ext cx="2857500" cy="28575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6704" y="3340640"/>
            <a:ext cx="2857500" cy="28575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8784" y="1901222"/>
            <a:ext cx="4321302" cy="4321302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7953" y="2629218"/>
            <a:ext cx="2865310" cy="286531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190" y="1329722"/>
            <a:ext cx="2124075" cy="571500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6368" y="753150"/>
            <a:ext cx="5715000" cy="5715000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40316" y="3151251"/>
            <a:ext cx="2667103" cy="1776635"/>
          </a:xfrm>
          <a:prstGeom prst="rect">
            <a:avLst/>
          </a:prstGeom>
        </p:spPr>
      </p:pic>
      <p:sp>
        <p:nvSpPr>
          <p:cNvPr id="3" name="Rounded Rectangular Callout 2"/>
          <p:cNvSpPr/>
          <p:nvPr/>
        </p:nvSpPr>
        <p:spPr>
          <a:xfrm flipH="1">
            <a:off x="5698852" y="1613329"/>
            <a:ext cx="2011775" cy="914400"/>
          </a:xfrm>
          <a:prstGeom prst="wedgeRoundRectCallou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What kind of animal is this?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8269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340640"/>
            <a:ext cx="2857500" cy="2857500"/>
          </a:xfrm>
        </p:spPr>
      </p:pic>
      <p:pic>
        <p:nvPicPr>
          <p:cNvPr id="7" name="Content Placeholder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568" y="3340640"/>
            <a:ext cx="2857500" cy="2857500"/>
          </a:xfrm>
          <a:prstGeom prst="rect">
            <a:avLst/>
          </a:prstGeom>
        </p:spPr>
      </p:pic>
      <p:pic>
        <p:nvPicPr>
          <p:cNvPr id="8" name="Content Placeholder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1136" y="3340640"/>
            <a:ext cx="2857500" cy="28575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6704" y="3340640"/>
            <a:ext cx="2857500" cy="28575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8784" y="1901222"/>
            <a:ext cx="4321302" cy="4321302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7953" y="2629218"/>
            <a:ext cx="2865310" cy="286531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190" y="1329722"/>
            <a:ext cx="2124075" cy="571500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6368" y="753150"/>
            <a:ext cx="5715000" cy="5715000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40316" y="3151251"/>
            <a:ext cx="2667103" cy="1776635"/>
          </a:xfrm>
          <a:prstGeom prst="rect">
            <a:avLst/>
          </a:prstGeom>
        </p:spPr>
      </p:pic>
      <p:sp>
        <p:nvSpPr>
          <p:cNvPr id="3" name="Rounded Rectangular Callout 2"/>
          <p:cNvSpPr/>
          <p:nvPr/>
        </p:nvSpPr>
        <p:spPr>
          <a:xfrm flipH="1">
            <a:off x="3572256" y="2304288"/>
            <a:ext cx="1682901" cy="1024160"/>
          </a:xfrm>
          <a:prstGeom prst="wedgeRoundRectCallou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It’s a cat. I am an expert on cats.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9908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340640"/>
            <a:ext cx="2857500" cy="2857500"/>
          </a:xfrm>
        </p:spPr>
      </p:pic>
      <p:pic>
        <p:nvPicPr>
          <p:cNvPr id="7" name="Content Placeholder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568" y="3340640"/>
            <a:ext cx="2857500" cy="2857500"/>
          </a:xfrm>
          <a:prstGeom prst="rect">
            <a:avLst/>
          </a:prstGeom>
        </p:spPr>
      </p:pic>
      <p:pic>
        <p:nvPicPr>
          <p:cNvPr id="8" name="Content Placeholder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1136" y="3340640"/>
            <a:ext cx="2857500" cy="28575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6704" y="3340640"/>
            <a:ext cx="2857500" cy="28575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8784" y="1901222"/>
            <a:ext cx="4321302" cy="4321302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7953" y="2629218"/>
            <a:ext cx="2865310" cy="286531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190" y="1329722"/>
            <a:ext cx="2124075" cy="571500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6368" y="753150"/>
            <a:ext cx="5715000" cy="5715000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40316" y="3151251"/>
            <a:ext cx="2667103" cy="1776635"/>
          </a:xfrm>
          <a:prstGeom prst="rect">
            <a:avLst/>
          </a:prstGeom>
        </p:spPr>
      </p:pic>
      <p:sp>
        <p:nvSpPr>
          <p:cNvPr id="3" name="Rounded Rectangular Callout 2"/>
          <p:cNvSpPr/>
          <p:nvPr/>
        </p:nvSpPr>
        <p:spPr>
          <a:xfrm flipH="1">
            <a:off x="3572256" y="2304288"/>
            <a:ext cx="1682901" cy="1024160"/>
          </a:xfrm>
          <a:prstGeom prst="wedgeRoundRectCallou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In fact, I am 97.2% sure this is a cat.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5909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340640"/>
            <a:ext cx="2857500" cy="2857500"/>
          </a:xfrm>
        </p:spPr>
      </p:pic>
      <p:pic>
        <p:nvPicPr>
          <p:cNvPr id="7" name="Content Placeholder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568" y="3340640"/>
            <a:ext cx="2857500" cy="2857500"/>
          </a:xfrm>
          <a:prstGeom prst="rect">
            <a:avLst/>
          </a:prstGeom>
        </p:spPr>
      </p:pic>
      <p:pic>
        <p:nvPicPr>
          <p:cNvPr id="8" name="Content Placeholder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1136" y="3340640"/>
            <a:ext cx="2857500" cy="28575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6704" y="3340640"/>
            <a:ext cx="2857500" cy="28575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8784" y="1901222"/>
            <a:ext cx="4321302" cy="4321302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7953" y="2629218"/>
            <a:ext cx="2865310" cy="286531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190" y="1329722"/>
            <a:ext cx="2124075" cy="571500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6368" y="753150"/>
            <a:ext cx="5715000" cy="5715000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40316" y="3151251"/>
            <a:ext cx="2667103" cy="1776635"/>
          </a:xfrm>
          <a:prstGeom prst="rect">
            <a:avLst/>
          </a:prstGeom>
        </p:spPr>
      </p:pic>
      <p:sp>
        <p:nvSpPr>
          <p:cNvPr id="3" name="Rounded Rectangular Callout 2"/>
          <p:cNvSpPr/>
          <p:nvPr/>
        </p:nvSpPr>
        <p:spPr>
          <a:xfrm flipH="1">
            <a:off x="2438399" y="2060448"/>
            <a:ext cx="1731669" cy="1268000"/>
          </a:xfrm>
          <a:prstGeom prst="wedgeRoundRectCallou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I’m only 53% sure. I guess we should trust Steve.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9863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340640"/>
            <a:ext cx="2857500" cy="2857500"/>
          </a:xfrm>
        </p:spPr>
      </p:pic>
      <p:pic>
        <p:nvPicPr>
          <p:cNvPr id="7" name="Content Placeholder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568" y="3340640"/>
            <a:ext cx="2857500" cy="2857500"/>
          </a:xfrm>
          <a:prstGeom prst="rect">
            <a:avLst/>
          </a:prstGeom>
        </p:spPr>
      </p:pic>
      <p:pic>
        <p:nvPicPr>
          <p:cNvPr id="8" name="Content Placeholder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1136" y="3340640"/>
            <a:ext cx="2857500" cy="28575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6704" y="3340640"/>
            <a:ext cx="2857500" cy="28575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8784" y="1901222"/>
            <a:ext cx="4321302" cy="4321302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7953" y="2629218"/>
            <a:ext cx="2865310" cy="286531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190" y="1329722"/>
            <a:ext cx="2124075" cy="571500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6368" y="753150"/>
            <a:ext cx="5715000" cy="5715000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40316" y="3151251"/>
            <a:ext cx="2667103" cy="1776635"/>
          </a:xfrm>
          <a:prstGeom prst="rect">
            <a:avLst/>
          </a:prstGeom>
        </p:spPr>
      </p:pic>
      <p:sp>
        <p:nvSpPr>
          <p:cNvPr id="3" name="Rounded Rectangular Callout 2"/>
          <p:cNvSpPr/>
          <p:nvPr/>
        </p:nvSpPr>
        <p:spPr>
          <a:xfrm flipH="1">
            <a:off x="633983" y="2426208"/>
            <a:ext cx="1085492" cy="902240"/>
          </a:xfrm>
          <a:prstGeom prst="wedgeRoundRectCallou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Sure.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Rounded Rectangular Callout 13"/>
          <p:cNvSpPr/>
          <p:nvPr/>
        </p:nvSpPr>
        <p:spPr>
          <a:xfrm flipH="1">
            <a:off x="1786127" y="2420112"/>
            <a:ext cx="1085492" cy="902240"/>
          </a:xfrm>
          <a:prstGeom prst="wedgeRoundRectCallou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What’s a cat?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8437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5784" y="1169797"/>
            <a:ext cx="5733288" cy="4243451"/>
          </a:xfrm>
        </p:spPr>
        <p:txBody>
          <a:bodyPr/>
          <a:lstStyle/>
          <a:p>
            <a:r>
              <a:rPr lang="en-US" dirty="0" smtClean="0"/>
              <a:t>If the animal is a cat: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8055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</TotalTime>
  <Words>328</Words>
  <Application>Microsoft Office PowerPoint</Application>
  <PresentationFormat>Widescreen</PresentationFormat>
  <Paragraphs>27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Office Theme</vt:lpstr>
      <vt:lpstr>Symbiotic Bid-Based GP</vt:lpstr>
      <vt:lpstr>Symbiotic Bid-Based GP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If the animal is a cat:</vt:lpstr>
      <vt:lpstr>PowerPoint Presentation</vt:lpstr>
      <vt:lpstr>PowerPoint Presentation</vt:lpstr>
      <vt:lpstr>If the animal is not a cat:</vt:lpstr>
      <vt:lpstr>PowerPoint Presentation</vt:lpstr>
      <vt:lpstr>PowerPoint Presentation</vt:lpstr>
      <vt:lpstr>PowerPoint Presentation</vt:lpstr>
      <vt:lpstr>References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RD</dc:creator>
  <cp:lastModifiedBy>RD</cp:lastModifiedBy>
  <cp:revision>14</cp:revision>
  <dcterms:created xsi:type="dcterms:W3CDTF">2014-07-11T22:01:10Z</dcterms:created>
  <dcterms:modified xsi:type="dcterms:W3CDTF">2014-07-12T00:13:15Z</dcterms:modified>
</cp:coreProperties>
</file>