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75" r:id="rId3"/>
    <p:sldMasterId id="2147483681" r:id="rId4"/>
    <p:sldMasterId id="2147483761" r:id="rId5"/>
  </p:sldMasterIdLst>
  <p:sldIdLst>
    <p:sldId id="256" r:id="rId6"/>
    <p:sldId id="257" r:id="rId7"/>
    <p:sldId id="258" r:id="rId8"/>
    <p:sldId id="274" r:id="rId9"/>
    <p:sldId id="260" r:id="rId10"/>
    <p:sldId id="261" r:id="rId11"/>
    <p:sldId id="273" r:id="rId12"/>
    <p:sldId id="275" r:id="rId13"/>
    <p:sldId id="262" r:id="rId14"/>
    <p:sldId id="264" r:id="rId15"/>
    <p:sldId id="266" r:id="rId16"/>
    <p:sldId id="268" r:id="rId17"/>
    <p:sldId id="267" r:id="rId18"/>
    <p:sldId id="271" r:id="rId19"/>
    <p:sldId id="272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379" autoAdjust="0"/>
    <p:restoredTop sz="98401" autoAdjust="0"/>
  </p:normalViewPr>
  <p:slideViewPr>
    <p:cSldViewPr>
      <p:cViewPr varScale="1">
        <p:scale>
          <a:sx n="73" d="100"/>
          <a:sy n="73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gradFill flip="none" rotWithShape="1">
                  <a:gsLst>
                    <a:gs pos="0">
                      <a:schemeClr val="accent1"/>
                    </a:gs>
                    <a:gs pos="8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gradFill flip="none" rotWithShape="1">
                  <a:gsLst>
                    <a:gs pos="0">
                      <a:schemeClr val="accent1"/>
                    </a:gs>
                    <a:gs pos="8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gradFill flip="none" rotWithShape="1">
                  <a:gsLst>
                    <a:gs pos="0">
                      <a:schemeClr val="accent1"/>
                    </a:gs>
                    <a:gs pos="8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 for slides with Softwar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193899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0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to…</a:t>
            </a:r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891A03-42EA-403D-9D16-8075EBE13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01278F-9BCD-45C4-B092-6FC8B8D740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A56B1-29F5-49B0-97F0-87058573439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3D6609-E9A1-47A7-AB66-01C8D96A5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6FD92-1645-407F-8DD9-D9F92DE9A0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AD683-85D5-4008-B5C5-EA59F0B4B8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7A1870-BC0A-4620-B505-5A22AF4A87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6BB1C-A8BD-4035-8CA4-ECB3101170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B5ED2-D3A3-4347-B727-5773D6C633D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CAACEC-D7DF-4C26-8E5C-03C304D84E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2B88E0-4158-46DF-AB30-801DF8C092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91FAF0-82BA-4EF8-B567-757B81464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2E91FAF0-82BA-4EF8-B567-757B814645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4.png"/><Relationship Id="rId5" Type="http://schemas.openxmlformats.org/officeDocument/2006/relationships/image" Target="../media/image1.jpe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chemeClr val="accent1"/>
              </a:gs>
              <a:gs pos="8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9" r:id="rId2"/>
    <p:sldLayoutId id="2147483680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6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8AB8A52A-3C89-43D9-A4A3-CBB9FA3FEA9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Succinct Orthogonal Range Search Structures on a Grid with Applications to Text Indexing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/>
              <a:t>Prosenjit</a:t>
            </a:r>
            <a:r>
              <a:rPr lang="en-US" sz="2800" dirty="0" smtClean="0"/>
              <a:t> Bose, </a:t>
            </a:r>
            <a:r>
              <a:rPr lang="en-US" sz="2800" dirty="0" smtClean="0">
                <a:solidFill>
                  <a:srgbClr val="0070C0"/>
                </a:solidFill>
              </a:rPr>
              <a:t>Carleton University</a:t>
            </a:r>
          </a:p>
          <a:p>
            <a:r>
              <a:rPr lang="en-US" sz="2800" dirty="0" err="1" smtClean="0">
                <a:solidFill>
                  <a:srgbClr val="FF0000"/>
                </a:solidFill>
              </a:rPr>
              <a:t>Meng</a:t>
            </a:r>
            <a:r>
              <a:rPr lang="en-US" sz="2800" dirty="0" smtClean="0">
                <a:solidFill>
                  <a:srgbClr val="FF0000"/>
                </a:solidFill>
              </a:rPr>
              <a:t> He</a:t>
            </a:r>
            <a:r>
              <a:rPr lang="en-US" sz="2800" dirty="0" smtClean="0"/>
              <a:t>, </a:t>
            </a:r>
            <a:r>
              <a:rPr lang="en-US" sz="2800" dirty="0" err="1" smtClean="0">
                <a:solidFill>
                  <a:srgbClr val="0070C0"/>
                </a:solidFill>
              </a:rPr>
              <a:t>Unversity</a:t>
            </a:r>
            <a:r>
              <a:rPr lang="en-US" sz="2800" dirty="0" smtClean="0">
                <a:solidFill>
                  <a:srgbClr val="0070C0"/>
                </a:solidFill>
              </a:rPr>
              <a:t> of Waterloo</a:t>
            </a:r>
          </a:p>
          <a:p>
            <a:r>
              <a:rPr lang="en-US" sz="2800" dirty="0" smtClean="0"/>
              <a:t>Anil </a:t>
            </a:r>
            <a:r>
              <a:rPr lang="en-US" sz="2800" dirty="0" err="1" smtClean="0"/>
              <a:t>Maheshwari</a:t>
            </a:r>
            <a:r>
              <a:rPr lang="en-US" sz="2800" dirty="0" smtClean="0"/>
              <a:t> and Pat Morin, </a:t>
            </a:r>
            <a:r>
              <a:rPr lang="en-US" sz="2800" dirty="0" smtClean="0">
                <a:solidFill>
                  <a:srgbClr val="0070C0"/>
                </a:solidFill>
              </a:rPr>
              <a:t>Carleton University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Rectangle 251"/>
          <p:cNvSpPr/>
          <p:nvPr/>
        </p:nvSpPr>
        <p:spPr bwMode="auto">
          <a:xfrm>
            <a:off x="1295400" y="3810000"/>
            <a:ext cx="6400800" cy="381000"/>
          </a:xfrm>
          <a:prstGeom prst="rect">
            <a:avLst/>
          </a:prstGeom>
          <a:solidFill>
            <a:srgbClr val="7030A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4" name="Straight Connector 53"/>
          <p:cNvCxnSpPr/>
          <p:nvPr/>
        </p:nvCxnSpPr>
        <p:spPr bwMode="auto">
          <a:xfrm>
            <a:off x="1295400" y="3808412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Rectangle 43"/>
          <p:cNvSpPr/>
          <p:nvPr/>
        </p:nvSpPr>
        <p:spPr bwMode="auto">
          <a:xfrm>
            <a:off x="1295400" y="2286000"/>
            <a:ext cx="6400800" cy="685800"/>
          </a:xfrm>
          <a:prstGeom prst="rect">
            <a:avLst/>
          </a:prstGeom>
          <a:solidFill>
            <a:srgbClr val="0070C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1295400" y="3048000"/>
            <a:ext cx="6400800" cy="685800"/>
          </a:xfrm>
          <a:prstGeom prst="rect">
            <a:avLst/>
          </a:prstGeom>
          <a:solidFill>
            <a:srgbClr val="FFFF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1295400" y="1524000"/>
            <a:ext cx="6400800" cy="6858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Counting on an </a:t>
            </a:r>
            <a:r>
              <a:rPr lang="en-US" dirty="0" err="1" smtClean="0">
                <a:solidFill>
                  <a:srgbClr val="0070C0"/>
                </a:solidFill>
              </a:rPr>
              <a:t>n×n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Grid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1295400" y="15240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/>
          <p:cNvCxnSpPr/>
          <p:nvPr/>
        </p:nvCxnSpPr>
        <p:spPr bwMode="auto">
          <a:xfrm>
            <a:off x="1295400" y="1903412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" name="Straight Connector 5"/>
          <p:cNvCxnSpPr/>
          <p:nvPr/>
        </p:nvCxnSpPr>
        <p:spPr bwMode="auto">
          <a:xfrm>
            <a:off x="1295400" y="22860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295400" y="26670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295400" y="30480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295400" y="34290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1219200" y="4176667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Transform the original grid into a narrow grid by grouping </a:t>
            </a:r>
            <a:r>
              <a:rPr lang="en-US" sz="2400" dirty="0" smtClean="0">
                <a:solidFill>
                  <a:srgbClr val="0070C0"/>
                </a:solidFill>
              </a:rPr>
              <a:t>y</a:t>
            </a:r>
            <a:r>
              <a:rPr lang="en-US" sz="2400" dirty="0" smtClean="0"/>
              <a:t>-coordinates into ranges of size </a:t>
            </a:r>
            <a:r>
              <a:rPr lang="en-US" sz="2400" dirty="0" smtClean="0">
                <a:solidFill>
                  <a:srgbClr val="0070C0"/>
                </a:solidFill>
              </a:rPr>
              <a:t>n/t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rot="5400000">
            <a:off x="-37306" y="2857500"/>
            <a:ext cx="2666206" cy="794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>
            <a:off x="343694" y="2856706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724694" y="2856706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>
            <a:off x="1104900" y="2857500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1485900" y="2857500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16200000" flipH="1">
            <a:off x="1866899" y="2857499"/>
            <a:ext cx="2667000" cy="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16200000" flipH="1">
            <a:off x="2247899" y="2857499"/>
            <a:ext cx="2667000" cy="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16200000" flipH="1">
            <a:off x="2628899" y="2857499"/>
            <a:ext cx="2667000" cy="2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3010694" y="2856706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 rot="5400000">
            <a:off x="3391694" y="2856706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 rot="5400000">
            <a:off x="3772694" y="2856706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>
            <a:off x="4153694" y="2856706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rot="5400000">
            <a:off x="4534694" y="2856706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 rot="5400000">
            <a:off x="4914900" y="2857500"/>
            <a:ext cx="26670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/>
          <p:cNvSpPr/>
          <p:nvPr/>
        </p:nvSpPr>
        <p:spPr bwMode="auto">
          <a:xfrm>
            <a:off x="1219200" y="2209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600200" y="2590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1981200" y="3352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2362200" y="1447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2743200" y="3733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3124200" y="1828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505200" y="2971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3886200" y="2209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267200" y="2590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5029200" y="3352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410200" y="2209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5791200" y="3733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72200" y="2971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219200" y="4988867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Construct orthogonal range search structures for this narrow grid and </a:t>
            </a:r>
            <a:r>
              <a:rPr lang="en-US" sz="2400" dirty="0" err="1" smtClean="0"/>
              <a:t>recurse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19200" y="5801067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Number of levels: </a:t>
            </a:r>
            <a:r>
              <a:rPr lang="en-US" sz="2400" dirty="0" smtClean="0">
                <a:solidFill>
                  <a:srgbClr val="0070C0"/>
                </a:solidFill>
              </a:rPr>
              <a:t>log </a:t>
            </a:r>
            <a:r>
              <a:rPr lang="en-US" sz="2400" baseline="-25000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 n</a:t>
            </a:r>
            <a:endParaRPr lang="en-US" sz="2400" dirty="0">
              <a:solidFill>
                <a:srgbClr val="0070C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219200" y="6243935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Space: </a:t>
            </a:r>
            <a:r>
              <a:rPr lang="en-US" sz="2400" dirty="0" smtClean="0">
                <a:solidFill>
                  <a:srgbClr val="0070C0"/>
                </a:solidFill>
              </a:rPr>
              <a:t>n </a:t>
            </a:r>
            <a:r>
              <a:rPr lang="en-US" sz="2400" dirty="0" err="1" smtClean="0">
                <a:solidFill>
                  <a:srgbClr val="0070C0"/>
                </a:solidFill>
              </a:rPr>
              <a:t>lg</a:t>
            </a:r>
            <a:r>
              <a:rPr lang="en-US" sz="2400" dirty="0" smtClean="0">
                <a:solidFill>
                  <a:srgbClr val="0070C0"/>
                </a:solidFill>
              </a:rPr>
              <a:t> n + o(n </a:t>
            </a:r>
            <a:r>
              <a:rPr lang="en-US" sz="2400" dirty="0" err="1" smtClean="0">
                <a:solidFill>
                  <a:srgbClr val="0070C0"/>
                </a:solidFill>
              </a:rPr>
              <a:t>lg</a:t>
            </a:r>
            <a:r>
              <a:rPr lang="en-US" sz="2400" dirty="0" smtClean="0">
                <a:solidFill>
                  <a:srgbClr val="0070C0"/>
                </a:solidFill>
              </a:rPr>
              <a:t> n) </a:t>
            </a:r>
            <a:r>
              <a:rPr lang="en-US" sz="2400" dirty="0" smtClean="0"/>
              <a:t>bits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5410200" y="6234067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Time</a:t>
            </a:r>
            <a:r>
              <a:rPr lang="en-US" sz="2400" smtClean="0"/>
              <a:t>: </a:t>
            </a:r>
            <a:r>
              <a:rPr lang="en-US" sz="2400" smtClean="0">
                <a:solidFill>
                  <a:srgbClr val="0070C0"/>
                </a:solidFill>
              </a:rPr>
              <a:t>O(log </a:t>
            </a:r>
            <a:r>
              <a:rPr lang="en-US" sz="2400" baseline="-25000" dirty="0" smtClean="0">
                <a:solidFill>
                  <a:srgbClr val="0070C0"/>
                </a:solidFill>
              </a:rPr>
              <a:t>t</a:t>
            </a:r>
            <a:r>
              <a:rPr lang="en-US" sz="2400" dirty="0" smtClean="0">
                <a:solidFill>
                  <a:srgbClr val="0070C0"/>
                </a:solidFill>
              </a:rPr>
              <a:t> n)</a:t>
            </a:r>
            <a:endParaRPr lang="en-US" sz="24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>
            <a:off x="1295400" y="41910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2438400" y="1905000"/>
            <a:ext cx="1905000" cy="19812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4648200" y="4114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" grpId="0" animBg="1"/>
      <p:bldP spid="44" grpId="0" animBg="1"/>
      <p:bldP spid="45" grpId="0" animBg="1"/>
      <p:bldP spid="43" grpId="0" animBg="1"/>
      <p:bldP spid="12" grpId="0"/>
      <p:bldP spid="46" grpId="0"/>
      <p:bldP spid="48" grpId="0"/>
      <p:bldP spid="49" grpId="0"/>
      <p:bldP spid="53" grpId="0"/>
      <p:bldP spid="5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restriction that each point has a distinct x-coordinate can be removed using </a:t>
            </a:r>
            <a:r>
              <a:rPr lang="en-US" dirty="0" smtClean="0">
                <a:solidFill>
                  <a:srgbClr val="0070C0"/>
                </a:solidFill>
              </a:rPr>
              <a:t>2n+o(n)</a:t>
            </a:r>
            <a:r>
              <a:rPr lang="en-US" dirty="0" smtClean="0"/>
              <a:t> extra bits</a:t>
            </a:r>
          </a:p>
          <a:p>
            <a:r>
              <a:rPr lang="en-US" dirty="0" smtClean="0"/>
              <a:t>The support for range reporting is based on similar ideas but is more complicated</a:t>
            </a:r>
          </a:p>
          <a:p>
            <a:r>
              <a:rPr lang="en-US" dirty="0" smtClean="0"/>
              <a:t>Our main result</a:t>
            </a:r>
          </a:p>
          <a:p>
            <a:pPr lvl="1"/>
            <a:r>
              <a:rPr lang="en-US" smtClean="0"/>
              <a:t>Space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n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 + o (n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n) </a:t>
            </a:r>
            <a:r>
              <a:rPr lang="en-US" dirty="0" smtClean="0"/>
              <a:t>bits</a:t>
            </a:r>
          </a:p>
          <a:p>
            <a:pPr lvl="1"/>
            <a:r>
              <a:rPr lang="en-US" dirty="0" smtClean="0"/>
              <a:t>Query time for orthogonal range</a:t>
            </a:r>
          </a:p>
          <a:p>
            <a:pPr lvl="2"/>
            <a:r>
              <a:rPr lang="en-US" dirty="0" smtClean="0"/>
              <a:t>Counting: </a:t>
            </a:r>
            <a:r>
              <a:rPr lang="en-US" dirty="0" smtClean="0">
                <a:solidFill>
                  <a:srgbClr val="0070C0"/>
                </a:solidFill>
              </a:rPr>
              <a:t>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/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</a:p>
          <a:p>
            <a:pPr lvl="2"/>
            <a:r>
              <a:rPr lang="en-US" dirty="0" smtClean="0"/>
              <a:t>Reporting: </a:t>
            </a:r>
            <a:r>
              <a:rPr lang="en-US" dirty="0" smtClean="0">
                <a:solidFill>
                  <a:srgbClr val="0070C0"/>
                </a:solidFill>
              </a:rPr>
              <a:t>O(k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/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Substring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Notation: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</a:t>
            </a:r>
            <a:r>
              <a:rPr lang="en-US" dirty="0" smtClean="0"/>
              <a:t>-text,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-text size, </a:t>
            </a:r>
            <a:r>
              <a:rPr lang="el-GR" dirty="0" smtClean="0">
                <a:solidFill>
                  <a:srgbClr val="0070C0"/>
                </a:solidFill>
              </a:rPr>
              <a:t>σ</a:t>
            </a:r>
            <a:r>
              <a:rPr lang="en-US" dirty="0" smtClean="0"/>
              <a:t>-alphabet size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-pattern, </a:t>
            </a:r>
            <a:r>
              <a:rPr lang="en-US" dirty="0" smtClean="0">
                <a:solidFill>
                  <a:srgbClr val="0070C0"/>
                </a:solidFill>
              </a:rPr>
              <a:t>m</a:t>
            </a:r>
            <a:r>
              <a:rPr lang="en-US" dirty="0" smtClean="0"/>
              <a:t>-pattern length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occ</a:t>
            </a:r>
            <a:r>
              <a:rPr lang="en-US" dirty="0" smtClean="0"/>
              <a:t>-number of occurrences</a:t>
            </a:r>
          </a:p>
          <a:p>
            <a:r>
              <a:rPr lang="en-US" dirty="0" smtClean="0"/>
              <a:t>Query: report the occurrences of </a:t>
            </a:r>
            <a:r>
              <a:rPr lang="en-US" dirty="0" smtClean="0">
                <a:solidFill>
                  <a:srgbClr val="0070C0"/>
                </a:solidFill>
              </a:rPr>
              <a:t>P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70C0"/>
                </a:solidFill>
              </a:rPr>
              <a:t>T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Chien</a:t>
            </a:r>
            <a:r>
              <a:rPr lang="en-US" dirty="0" smtClean="0">
                <a:solidFill>
                  <a:srgbClr val="7030A0"/>
                </a:solidFill>
              </a:rPr>
              <a:t> et al. 2008</a:t>
            </a:r>
            <a:r>
              <a:rPr lang="en-US" dirty="0" smtClean="0"/>
              <a:t>: </a:t>
            </a:r>
            <a:r>
              <a:rPr lang="en-US" dirty="0" smtClean="0">
                <a:solidFill>
                  <a:srgbClr val="0070C0"/>
                </a:solidFill>
              </a:rPr>
              <a:t>O(n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l-GR" dirty="0" smtClean="0">
                <a:solidFill>
                  <a:srgbClr val="0070C0"/>
                </a:solidFill>
              </a:rPr>
              <a:t> σ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bits</a:t>
            </a:r>
            <a:r>
              <a:rPr lang="en-US" dirty="0" smtClean="0">
                <a:solidFill>
                  <a:srgbClr val="0070C0"/>
                </a:solidFill>
              </a:rPr>
              <a:t>, O(m +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× (log</a:t>
            </a:r>
            <a:r>
              <a:rPr lang="el-GR" baseline="-25000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rgbClr val="0070C0"/>
                </a:solidFill>
              </a:rPr>
              <a:t>n + occ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n))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Our results: </a:t>
            </a:r>
            <a:r>
              <a:rPr lang="en-US" dirty="0" smtClean="0">
                <a:solidFill>
                  <a:srgbClr val="0070C0"/>
                </a:solidFill>
              </a:rPr>
              <a:t>O(n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l-GR" dirty="0" smtClean="0">
                <a:solidFill>
                  <a:srgbClr val="0070C0"/>
                </a:solidFill>
              </a:rPr>
              <a:t> σ</a:t>
            </a:r>
            <a:r>
              <a:rPr lang="en-US" dirty="0" smtClean="0">
                <a:solidFill>
                  <a:srgbClr val="0070C0"/>
                </a:solidFill>
              </a:rPr>
              <a:t>) </a:t>
            </a:r>
            <a:r>
              <a:rPr lang="en-US" dirty="0" smtClean="0"/>
              <a:t>bits</a:t>
            </a:r>
            <a:r>
              <a:rPr lang="en-US" dirty="0" smtClean="0">
                <a:solidFill>
                  <a:srgbClr val="0070C0"/>
                </a:solidFill>
              </a:rPr>
              <a:t>, O(m +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× (log</a:t>
            </a:r>
            <a:r>
              <a:rPr lang="el-GR" baseline="-25000" dirty="0" smtClean="0">
                <a:solidFill>
                  <a:srgbClr val="0070C0"/>
                </a:solidFill>
              </a:rPr>
              <a:t>σ</a:t>
            </a:r>
            <a:r>
              <a:rPr lang="en-US" dirty="0" smtClean="0">
                <a:solidFill>
                  <a:srgbClr val="0070C0"/>
                </a:solidFill>
              </a:rPr>
              <a:t>n + occ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n) / </a:t>
            </a:r>
            <a:r>
              <a:rPr lang="en-US" dirty="0" err="1" smtClean="0">
                <a:solidFill>
                  <a:srgbClr val="0070C0"/>
                </a:solidFill>
              </a:rPr>
              <a:t>lglg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  <a:r>
              <a:rPr lang="en-US" dirty="0" smtClean="0"/>
              <a:t> time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Position-Restricted Substring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Query: Given a pattern </a:t>
            </a:r>
            <a:r>
              <a:rPr lang="en-US" sz="3200" dirty="0" smtClean="0">
                <a:solidFill>
                  <a:srgbClr val="0070C0"/>
                </a:solidFill>
              </a:rPr>
              <a:t>P</a:t>
            </a:r>
            <a:r>
              <a:rPr lang="en-US" sz="3200" dirty="0" smtClean="0"/>
              <a:t> and a range </a:t>
            </a:r>
            <a:r>
              <a:rPr lang="en-US" sz="3200" dirty="0" smtClean="0">
                <a:solidFill>
                  <a:srgbClr val="0070C0"/>
                </a:solidFill>
              </a:rPr>
              <a:t>[</a:t>
            </a:r>
            <a:r>
              <a:rPr lang="en-US" sz="3200" dirty="0" err="1" smtClean="0">
                <a:solidFill>
                  <a:srgbClr val="0070C0"/>
                </a:solidFill>
              </a:rPr>
              <a:t>i</a:t>
            </a:r>
            <a:r>
              <a:rPr lang="en-US" sz="3200" dirty="0" smtClean="0">
                <a:solidFill>
                  <a:srgbClr val="0070C0"/>
                </a:solidFill>
              </a:rPr>
              <a:t>, j]</a:t>
            </a:r>
            <a:r>
              <a:rPr lang="en-US" sz="3200" dirty="0" smtClean="0"/>
              <a:t>, how many times does </a:t>
            </a:r>
            <a:r>
              <a:rPr lang="en-US" sz="3200" dirty="0" smtClean="0">
                <a:solidFill>
                  <a:srgbClr val="0070C0"/>
                </a:solidFill>
              </a:rPr>
              <a:t>P</a:t>
            </a:r>
            <a:r>
              <a:rPr lang="en-US" sz="3200" dirty="0" smtClean="0"/>
              <a:t> occur in </a:t>
            </a:r>
            <a:r>
              <a:rPr lang="en-US" sz="3200" dirty="0" smtClean="0">
                <a:solidFill>
                  <a:srgbClr val="0070C0"/>
                </a:solidFill>
              </a:rPr>
              <a:t>T[</a:t>
            </a:r>
            <a:r>
              <a:rPr lang="en-US" sz="3200" dirty="0" err="1" smtClean="0">
                <a:solidFill>
                  <a:srgbClr val="0070C0"/>
                </a:solidFill>
              </a:rPr>
              <a:t>i</a:t>
            </a:r>
            <a:r>
              <a:rPr lang="en-US" sz="3200" dirty="0" smtClean="0">
                <a:solidFill>
                  <a:srgbClr val="0070C0"/>
                </a:solidFill>
              </a:rPr>
              <a:t>, j]</a:t>
            </a:r>
            <a:r>
              <a:rPr lang="en-US" sz="3200" dirty="0" smtClean="0"/>
              <a:t>?</a:t>
            </a:r>
          </a:p>
          <a:p>
            <a:r>
              <a:rPr lang="en-US" sz="3200" dirty="0" err="1" smtClean="0">
                <a:solidFill>
                  <a:srgbClr val="7030A0"/>
                </a:solidFill>
              </a:rPr>
              <a:t>Makinen</a:t>
            </a:r>
            <a:r>
              <a:rPr lang="en-US" sz="3200" dirty="0" smtClean="0">
                <a:solidFill>
                  <a:srgbClr val="7030A0"/>
                </a:solidFill>
              </a:rPr>
              <a:t> and Navarro 2006</a:t>
            </a:r>
            <a:r>
              <a:rPr lang="en-US" sz="3200" dirty="0" smtClean="0"/>
              <a:t> </a:t>
            </a:r>
          </a:p>
          <a:p>
            <a:pPr lvl="1"/>
            <a:r>
              <a:rPr lang="en-US" sz="2800" dirty="0" smtClean="0"/>
              <a:t>Space: </a:t>
            </a:r>
            <a:r>
              <a:rPr lang="en-US" sz="2800" dirty="0" smtClean="0">
                <a:solidFill>
                  <a:srgbClr val="0070C0"/>
                </a:solidFill>
              </a:rPr>
              <a:t>3n </a:t>
            </a:r>
            <a:r>
              <a:rPr lang="en-US" sz="2800" dirty="0" err="1" smtClean="0">
                <a:solidFill>
                  <a:srgbClr val="0070C0"/>
                </a:solidFill>
              </a:rPr>
              <a:t>lg</a:t>
            </a:r>
            <a:r>
              <a:rPr lang="en-US" sz="2800" dirty="0" smtClean="0">
                <a:solidFill>
                  <a:srgbClr val="0070C0"/>
                </a:solidFill>
              </a:rPr>
              <a:t> n + o(n </a:t>
            </a:r>
            <a:r>
              <a:rPr lang="en-US" sz="2800" dirty="0" err="1" smtClean="0">
                <a:solidFill>
                  <a:srgbClr val="0070C0"/>
                </a:solidFill>
              </a:rPr>
              <a:t>lg</a:t>
            </a:r>
            <a:r>
              <a:rPr lang="en-US" sz="2800" dirty="0" smtClean="0">
                <a:solidFill>
                  <a:srgbClr val="0070C0"/>
                </a:solidFill>
              </a:rPr>
              <a:t> n) </a:t>
            </a:r>
            <a:r>
              <a:rPr lang="en-US" sz="2800" dirty="0" smtClean="0"/>
              <a:t>bits</a:t>
            </a:r>
          </a:p>
          <a:p>
            <a:pPr lvl="1"/>
            <a:r>
              <a:rPr lang="en-US" sz="2800" dirty="0" smtClean="0"/>
              <a:t>Time: </a:t>
            </a:r>
            <a:r>
              <a:rPr lang="en-US" sz="2800" dirty="0" smtClean="0">
                <a:solidFill>
                  <a:srgbClr val="0070C0"/>
                </a:solidFill>
              </a:rPr>
              <a:t>O(m + occ </a:t>
            </a:r>
            <a:r>
              <a:rPr lang="en-US" sz="2800" dirty="0" err="1" smtClean="0">
                <a:solidFill>
                  <a:srgbClr val="0070C0"/>
                </a:solidFill>
              </a:rPr>
              <a:t>lg</a:t>
            </a:r>
            <a:r>
              <a:rPr lang="en-US" sz="2800" dirty="0" smtClean="0">
                <a:solidFill>
                  <a:srgbClr val="0070C0"/>
                </a:solidFill>
              </a:rPr>
              <a:t> n)</a:t>
            </a:r>
          </a:p>
          <a:p>
            <a:r>
              <a:rPr lang="en-US" sz="3200" dirty="0" smtClean="0"/>
              <a:t>Our results: </a:t>
            </a:r>
          </a:p>
          <a:p>
            <a:pPr lvl="1"/>
            <a:r>
              <a:rPr lang="en-US" sz="2800" dirty="0" smtClean="0"/>
              <a:t>Space: </a:t>
            </a:r>
            <a:r>
              <a:rPr lang="en-US" sz="2800" dirty="0" smtClean="0">
                <a:solidFill>
                  <a:srgbClr val="0070C0"/>
                </a:solidFill>
              </a:rPr>
              <a:t>3n </a:t>
            </a:r>
            <a:r>
              <a:rPr lang="en-US" sz="2800" dirty="0" err="1" smtClean="0">
                <a:solidFill>
                  <a:srgbClr val="0070C0"/>
                </a:solidFill>
              </a:rPr>
              <a:t>lg</a:t>
            </a:r>
            <a:r>
              <a:rPr lang="en-US" sz="2800" dirty="0" smtClean="0">
                <a:solidFill>
                  <a:srgbClr val="0070C0"/>
                </a:solidFill>
              </a:rPr>
              <a:t> n + o(n </a:t>
            </a:r>
            <a:r>
              <a:rPr lang="en-US" sz="2800" dirty="0" err="1" smtClean="0">
                <a:solidFill>
                  <a:srgbClr val="0070C0"/>
                </a:solidFill>
              </a:rPr>
              <a:t>lg</a:t>
            </a:r>
            <a:r>
              <a:rPr lang="en-US" sz="2800" dirty="0" smtClean="0">
                <a:solidFill>
                  <a:srgbClr val="0070C0"/>
                </a:solidFill>
              </a:rPr>
              <a:t> n) </a:t>
            </a:r>
            <a:r>
              <a:rPr lang="en-US" sz="2800" dirty="0" smtClean="0"/>
              <a:t>bits</a:t>
            </a:r>
          </a:p>
          <a:p>
            <a:pPr lvl="1"/>
            <a:r>
              <a:rPr lang="en-US" sz="2800" dirty="0" smtClean="0"/>
              <a:t>Time: </a:t>
            </a:r>
            <a:r>
              <a:rPr lang="en-US" sz="2800" dirty="0" smtClean="0">
                <a:solidFill>
                  <a:srgbClr val="0070C0"/>
                </a:solidFill>
              </a:rPr>
              <a:t>O(m + occ </a:t>
            </a:r>
            <a:r>
              <a:rPr lang="en-US" sz="2800" dirty="0" err="1" smtClean="0">
                <a:solidFill>
                  <a:srgbClr val="0070C0"/>
                </a:solidFill>
              </a:rPr>
              <a:t>lg</a:t>
            </a:r>
            <a:r>
              <a:rPr lang="en-US" sz="2800" dirty="0" smtClean="0">
                <a:solidFill>
                  <a:srgbClr val="0070C0"/>
                </a:solidFill>
              </a:rPr>
              <a:t> n / </a:t>
            </a:r>
            <a:r>
              <a:rPr lang="en-US" sz="2800" dirty="0" err="1" smtClean="0">
                <a:solidFill>
                  <a:srgbClr val="0070C0"/>
                </a:solidFill>
              </a:rPr>
              <a:t>lglg</a:t>
            </a:r>
            <a:r>
              <a:rPr lang="en-US" sz="2800" dirty="0" smtClean="0">
                <a:solidFill>
                  <a:srgbClr val="0070C0"/>
                </a:solidFill>
              </a:rPr>
              <a:t> n)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Representing Small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Data: A sequence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rgbClr val="0070C0"/>
                </a:solidFill>
              </a:rPr>
              <a:t>n</a:t>
            </a:r>
            <a:r>
              <a:rPr lang="en-US" dirty="0" smtClean="0"/>
              <a:t> numbers in </a:t>
            </a:r>
            <a:r>
              <a:rPr lang="en-US" dirty="0" smtClean="0">
                <a:solidFill>
                  <a:srgbClr val="0070C0"/>
                </a:solidFill>
              </a:rPr>
              <a:t>[1..s]</a:t>
            </a:r>
            <a:r>
              <a:rPr lang="en-US" dirty="0" smtClean="0"/>
              <a:t>, where </a:t>
            </a:r>
            <a:r>
              <a:rPr lang="en-US" dirty="0" smtClean="0">
                <a:solidFill>
                  <a:srgbClr val="0070C0"/>
                </a:solidFill>
              </a:rPr>
              <a:t>s = </a:t>
            </a:r>
            <a:r>
              <a:rPr lang="en-US" dirty="0" err="1" smtClean="0">
                <a:solidFill>
                  <a:srgbClr val="0070C0"/>
                </a:solidFill>
              </a:rPr>
              <a:t>polylog</a:t>
            </a:r>
            <a:r>
              <a:rPr lang="en-US" dirty="0" smtClean="0">
                <a:solidFill>
                  <a:srgbClr val="0070C0"/>
                </a:solidFill>
              </a:rPr>
              <a:t> (n)</a:t>
            </a:r>
          </a:p>
          <a:p>
            <a:r>
              <a:rPr lang="en-US" dirty="0" err="1" smtClean="0">
                <a:solidFill>
                  <a:srgbClr val="7030A0"/>
                </a:solidFill>
              </a:rPr>
              <a:t>Ferragina</a:t>
            </a:r>
            <a:r>
              <a:rPr lang="en-US" dirty="0" smtClean="0">
                <a:solidFill>
                  <a:srgbClr val="7030A0"/>
                </a:solidFill>
              </a:rPr>
              <a:t> et al. 2007</a:t>
            </a:r>
          </a:p>
          <a:p>
            <a:pPr lvl="1"/>
            <a:r>
              <a:rPr lang="en-US" dirty="0" smtClean="0"/>
              <a:t>Space: </a:t>
            </a:r>
            <a:r>
              <a:rPr lang="en-US" dirty="0" smtClean="0">
                <a:solidFill>
                  <a:srgbClr val="0070C0"/>
                </a:solidFill>
              </a:rPr>
              <a:t>nH</a:t>
            </a:r>
            <a:r>
              <a:rPr lang="en-US" baseline="-25000" dirty="0" smtClean="0">
                <a:solidFill>
                  <a:srgbClr val="0070C0"/>
                </a:solidFill>
              </a:rPr>
              <a:t>0</a:t>
            </a:r>
            <a:r>
              <a:rPr lang="en-US" dirty="0" smtClean="0">
                <a:solidFill>
                  <a:srgbClr val="0070C0"/>
                </a:solidFill>
              </a:rPr>
              <a:t>(S) + o(n) </a:t>
            </a:r>
            <a:r>
              <a:rPr lang="en-US" dirty="0" smtClean="0"/>
              <a:t>bits</a:t>
            </a:r>
          </a:p>
          <a:p>
            <a:pPr lvl="1"/>
            <a:r>
              <a:rPr lang="en-US" dirty="0" smtClean="0"/>
              <a:t>Operations: </a:t>
            </a:r>
            <a:r>
              <a:rPr lang="en-US" dirty="0" smtClean="0">
                <a:solidFill>
                  <a:srgbClr val="7030A0"/>
                </a:solidFill>
              </a:rPr>
              <a:t>rank/select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rgbClr val="0070C0"/>
                </a:solidFill>
              </a:rPr>
              <a:t>O(1)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Our result:</a:t>
            </a:r>
          </a:p>
          <a:p>
            <a:pPr lvl="1"/>
            <a:r>
              <a:rPr lang="en-US" dirty="0" smtClean="0"/>
              <a:t>New operation: Given a range of position </a:t>
            </a:r>
            <a:r>
              <a:rPr lang="en-US" dirty="0" smtClean="0">
                <a:solidFill>
                  <a:srgbClr val="0070C0"/>
                </a:solidFill>
              </a:rPr>
              <a:t>[p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..p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 </a:t>
            </a:r>
            <a:r>
              <a:rPr lang="en-US" dirty="0" smtClean="0"/>
              <a:t>and a range of values </a:t>
            </a:r>
            <a:r>
              <a:rPr lang="en-US" dirty="0" smtClean="0">
                <a:solidFill>
                  <a:srgbClr val="0070C0"/>
                </a:solidFill>
              </a:rPr>
              <a:t>[v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..v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r>
              <a:rPr lang="en-US" dirty="0" smtClean="0"/>
              <a:t>, retrieve the entries in </a:t>
            </a:r>
            <a:r>
              <a:rPr lang="en-US" dirty="0" smtClean="0">
                <a:solidFill>
                  <a:srgbClr val="0070C0"/>
                </a:solidFill>
              </a:rPr>
              <a:t>S[p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..p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 </a:t>
            </a:r>
            <a:r>
              <a:rPr lang="en-US" dirty="0" smtClean="0"/>
              <a:t>whose values are in </a:t>
            </a:r>
            <a:r>
              <a:rPr lang="en-US" dirty="0" smtClean="0">
                <a:solidFill>
                  <a:srgbClr val="0070C0"/>
                </a:solidFill>
              </a:rPr>
              <a:t>[v</a:t>
            </a:r>
            <a:r>
              <a:rPr lang="en-US" baseline="-25000" dirty="0" smtClean="0">
                <a:solidFill>
                  <a:srgbClr val="0070C0"/>
                </a:solidFill>
              </a:rPr>
              <a:t>1</a:t>
            </a:r>
            <a:r>
              <a:rPr lang="en-US" dirty="0" smtClean="0">
                <a:solidFill>
                  <a:srgbClr val="0070C0"/>
                </a:solidFill>
              </a:rPr>
              <a:t>..v</a:t>
            </a:r>
            <a:r>
              <a:rPr lang="en-US" baseline="-25000" dirty="0" smtClean="0">
                <a:solidFill>
                  <a:srgbClr val="0070C0"/>
                </a:solidFill>
              </a:rPr>
              <a:t>2</a:t>
            </a:r>
            <a:r>
              <a:rPr lang="en-US" dirty="0" smtClean="0">
                <a:solidFill>
                  <a:srgbClr val="0070C0"/>
                </a:solidFill>
              </a:rPr>
              <a:t>]</a:t>
            </a:r>
            <a:endParaRPr lang="en-US" dirty="0" smtClean="0"/>
          </a:p>
          <a:p>
            <a:pPr lvl="1"/>
            <a:r>
              <a:rPr lang="en-US" dirty="0" smtClean="0"/>
              <a:t>Time: </a:t>
            </a:r>
            <a:r>
              <a:rPr lang="en-US" dirty="0" smtClean="0">
                <a:solidFill>
                  <a:srgbClr val="0070C0"/>
                </a:solidFill>
              </a:rPr>
              <a:t>O(1)</a:t>
            </a:r>
            <a:r>
              <a:rPr lang="en-US" dirty="0" smtClean="0"/>
              <a:t> for counting, </a:t>
            </a:r>
            <a:r>
              <a:rPr lang="en-US" dirty="0" smtClean="0">
                <a:solidFill>
                  <a:srgbClr val="0070C0"/>
                </a:solidFill>
              </a:rPr>
              <a:t>O(1)</a:t>
            </a:r>
            <a:r>
              <a:rPr lang="en-US" dirty="0" smtClean="0"/>
              <a:t> per entry for reporting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Applications: A Restricted Versions of Range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Restriction: the query rectangle is defined by two points in the given point set</a:t>
            </a:r>
          </a:p>
          <a:p>
            <a:r>
              <a:rPr lang="en-US" dirty="0" smtClean="0"/>
              <a:t>Notation: 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c</a:t>
            </a:r>
            <a:r>
              <a:rPr lang="en-US" dirty="0" smtClean="0"/>
              <a:t>: the number of bits required to encode the coordinates of a point</a:t>
            </a:r>
          </a:p>
          <a:p>
            <a:r>
              <a:rPr lang="en-US" dirty="0" smtClean="0"/>
              <a:t>Space: </a:t>
            </a:r>
            <a:r>
              <a:rPr lang="en-US" dirty="0" err="1" smtClean="0">
                <a:solidFill>
                  <a:srgbClr val="0070C0"/>
                </a:solidFill>
              </a:rPr>
              <a:t>cn</a:t>
            </a:r>
            <a:r>
              <a:rPr lang="en-US" dirty="0" smtClean="0">
                <a:solidFill>
                  <a:srgbClr val="0070C0"/>
                </a:solidFill>
              </a:rPr>
              <a:t> + n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+ o(n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n) </a:t>
            </a:r>
            <a:r>
              <a:rPr lang="en-US" dirty="0" smtClean="0"/>
              <a:t>bits</a:t>
            </a:r>
          </a:p>
          <a:p>
            <a:r>
              <a:rPr lang="en-US" dirty="0" smtClean="0"/>
              <a:t>Time:</a:t>
            </a:r>
          </a:p>
          <a:p>
            <a:pPr lvl="1"/>
            <a:r>
              <a:rPr lang="en-US" dirty="0" smtClean="0"/>
              <a:t>Counting: </a:t>
            </a:r>
            <a:r>
              <a:rPr lang="en-US" dirty="0" smtClean="0">
                <a:solidFill>
                  <a:srgbClr val="0070C0"/>
                </a:solidFill>
              </a:rPr>
              <a:t>O 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/ </a:t>
            </a:r>
            <a:r>
              <a:rPr lang="en-US" dirty="0" err="1" smtClean="0">
                <a:solidFill>
                  <a:srgbClr val="0070C0"/>
                </a:solidFill>
              </a:rPr>
              <a:t>lglg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</a:p>
          <a:p>
            <a:pPr lvl="1"/>
            <a:r>
              <a:rPr lang="en-US" dirty="0" smtClean="0"/>
              <a:t>Reporting: </a:t>
            </a:r>
            <a:r>
              <a:rPr lang="en-US" dirty="0" smtClean="0">
                <a:solidFill>
                  <a:srgbClr val="0070C0"/>
                </a:solidFill>
              </a:rPr>
              <a:t>O(k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 / </a:t>
            </a:r>
            <a:r>
              <a:rPr lang="en-US" dirty="0" err="1" smtClean="0">
                <a:solidFill>
                  <a:srgbClr val="0070C0"/>
                </a:solidFill>
              </a:rPr>
              <a:t>lglg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designed a succinct data structure for orthogonal range search on an </a:t>
            </a:r>
            <a:r>
              <a:rPr lang="en-US" dirty="0" err="1" smtClean="0">
                <a:solidFill>
                  <a:srgbClr val="0070C0"/>
                </a:solidFill>
              </a:rPr>
              <a:t>n×n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grid that provides more efficient support for both counting and reporting queries</a:t>
            </a:r>
          </a:p>
          <a:p>
            <a:endParaRPr lang="en-US" dirty="0" smtClean="0"/>
          </a:p>
          <a:p>
            <a:r>
              <a:rPr lang="en-US" dirty="0" smtClean="0"/>
              <a:t>This structure can be used to improve and extend previous results on succinct data structures, such as succinct text indexes and sequence representation.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68313" y="2708275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you!</a:t>
            </a:r>
            <a:endParaRPr kumimoji="0" lang="en-US" sz="4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2D Orthogonal Range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 anchorCtr="1"/>
          <a:lstStyle/>
          <a:p>
            <a:r>
              <a:rPr lang="en-US" sz="3200" dirty="0" smtClean="0"/>
              <a:t>A fundamental geometric query problem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Data sets</a:t>
            </a:r>
            <a:r>
              <a:rPr lang="en-US" sz="3200" dirty="0" smtClean="0"/>
              <a:t>: A set, </a:t>
            </a:r>
            <a:r>
              <a:rPr lang="en-US" sz="3200" dirty="0" smtClean="0">
                <a:solidFill>
                  <a:srgbClr val="0070C0"/>
                </a:solidFill>
              </a:rPr>
              <a:t>N</a:t>
            </a:r>
            <a:r>
              <a:rPr lang="en-US" sz="3200" dirty="0" smtClean="0"/>
              <a:t>, of </a:t>
            </a:r>
            <a:r>
              <a:rPr lang="en-US" sz="3200" dirty="0" smtClean="0">
                <a:solidFill>
                  <a:srgbClr val="0070C0"/>
                </a:solidFill>
              </a:rPr>
              <a:t>n</a:t>
            </a:r>
            <a:r>
              <a:rPr lang="en-US" sz="3200" dirty="0" smtClean="0"/>
              <a:t> points in the plane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Query</a:t>
            </a:r>
            <a:r>
              <a:rPr lang="en-US" sz="3200" dirty="0" smtClean="0"/>
              <a:t>: Given an orthogonal query rectangle </a:t>
            </a:r>
            <a:r>
              <a:rPr lang="en-US" sz="3200" dirty="0" smtClean="0">
                <a:solidFill>
                  <a:srgbClr val="0070C0"/>
                </a:solidFill>
              </a:rPr>
              <a:t>R</a:t>
            </a:r>
            <a:r>
              <a:rPr lang="en-US" sz="3200" dirty="0" smtClean="0"/>
              <a:t>, return information about the points in </a:t>
            </a:r>
            <a:r>
              <a:rPr lang="en-US" sz="3200" dirty="0" smtClean="0">
                <a:solidFill>
                  <a:srgbClr val="0070C0"/>
                </a:solidFill>
              </a:rPr>
              <a:t>N∩R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Orthogonal range counting</a:t>
            </a:r>
            <a:r>
              <a:rPr lang="en-US" sz="2800" dirty="0" smtClean="0"/>
              <a:t> queries</a:t>
            </a:r>
          </a:p>
          <a:p>
            <a:pPr lvl="1"/>
            <a:r>
              <a:rPr lang="en-US" sz="2800" dirty="0" smtClean="0">
                <a:solidFill>
                  <a:srgbClr val="7030A0"/>
                </a:solidFill>
              </a:rPr>
              <a:t>Orthogonal range reporting</a:t>
            </a:r>
            <a:r>
              <a:rPr lang="en-US" sz="2800" dirty="0" smtClean="0"/>
              <a:t> queries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k</a:t>
            </a:r>
            <a:r>
              <a:rPr lang="en-US" dirty="0" smtClean="0"/>
              <a:t>: size of the output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2286000" y="2057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429000" y="2133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2743200" y="2667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6172200" y="2438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4876800" y="2514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886200" y="3200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1524000" y="3581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943600" y="3505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724400" y="3124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715000" y="4191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4648200" y="3810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3124200" y="4267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858000" y="4038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3886200" y="4724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3124200" y="4876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876800" y="4724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629400" y="4648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7543800" y="22098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5334000" y="5181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1600200" y="4191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1219200" y="45720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505200" y="2971800"/>
            <a:ext cx="2819400" cy="1600200"/>
          </a:xfrm>
          <a:prstGeom prst="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14400" y="55626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Range counting query: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9200" y="5562600"/>
            <a:ext cx="32310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Tahoma" pitchFamily="34" charset="0"/>
                <a:cs typeface="Tahoma" pitchFamily="34" charset="0"/>
              </a:rPr>
              <a:t>Range reporting query</a:t>
            </a:r>
            <a:endParaRPr lang="en-US" sz="2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91000" y="556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5</a:t>
            </a:r>
            <a:endParaRPr lang="en-US" sz="24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Classic Solutions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93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98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Data Structures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Space (words)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 (counting)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Time (reporting)</a:t>
                      </a:r>
                      <a:endParaRPr lang="en-US" sz="2000" dirty="0"/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R-trees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7030A0"/>
                          </a:solidFill>
                        </a:rPr>
                        <a:t>kd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-trees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</a:t>
                      </a:r>
                      <a:r>
                        <a:rPr lang="en-US" sz="2000" baseline="30000" dirty="0" smtClean="0">
                          <a:solidFill>
                            <a:srgbClr val="0070C0"/>
                          </a:solidFill>
                        </a:rPr>
                        <a:t>1/2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+ k)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7030A0"/>
                          </a:solidFill>
                        </a:rPr>
                        <a:t>Chazelle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 1988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 + k 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l-GR" sz="2000" baseline="30000" dirty="0" smtClean="0">
                          <a:solidFill>
                            <a:srgbClr val="0070C0"/>
                          </a:solidFill>
                        </a:rPr>
                        <a:t>ε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Range trees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 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 + k)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rgbClr val="7030A0"/>
                          </a:solidFill>
                        </a:rPr>
                        <a:t>Chazelle</a:t>
                      </a:r>
                      <a:r>
                        <a:rPr lang="en-US" sz="2000" dirty="0" smtClean="0">
                          <a:solidFill>
                            <a:srgbClr val="7030A0"/>
                          </a:solidFill>
                        </a:rPr>
                        <a:t> 1988</a:t>
                      </a:r>
                      <a:endParaRPr lang="en-US" sz="2000" dirty="0">
                        <a:solidFill>
                          <a:srgbClr val="7030A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O(n 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l-GR" sz="2000" baseline="30000" dirty="0" smtClean="0">
                          <a:solidFill>
                            <a:srgbClr val="0070C0"/>
                          </a:solidFill>
                        </a:rPr>
                        <a:t>ε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n) 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O(</a:t>
                      </a:r>
                      <a:r>
                        <a:rPr lang="en-US" sz="2000" dirty="0" err="1" smtClean="0">
                          <a:solidFill>
                            <a:srgbClr val="0070C0"/>
                          </a:solidFill>
                        </a:rPr>
                        <a:t>lg</a:t>
                      </a:r>
                      <a:r>
                        <a:rPr lang="en-US" sz="2000" dirty="0" smtClean="0">
                          <a:solidFill>
                            <a:srgbClr val="0070C0"/>
                          </a:solidFill>
                        </a:rPr>
                        <a:t> n + k) </a:t>
                      </a:r>
                      <a:endParaRPr lang="en-US" sz="2000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Search on an </a:t>
            </a:r>
            <a:r>
              <a:rPr lang="en-US" dirty="0" err="1" smtClean="0">
                <a:solidFill>
                  <a:srgbClr val="0070C0"/>
                </a:solidFill>
              </a:rPr>
              <a:t>n×n</a:t>
            </a:r>
            <a:r>
              <a:rPr lang="en-US" dirty="0" smtClean="0"/>
              <a:t>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special case: points coordinates are from </a:t>
            </a:r>
            <a:r>
              <a:rPr lang="en-US" dirty="0" smtClean="0">
                <a:solidFill>
                  <a:srgbClr val="0070C0"/>
                </a:solidFill>
              </a:rPr>
              <a:t>[1..n]×[1..n]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7030A0"/>
                </a:solidFill>
              </a:rPr>
              <a:t>rank space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general problem can be reduced to this special case using a standard approach</a:t>
            </a:r>
          </a:p>
          <a:p>
            <a:pPr lvl="1"/>
            <a:r>
              <a:rPr lang="en-US" dirty="0" err="1" smtClean="0">
                <a:solidFill>
                  <a:srgbClr val="7030A0"/>
                </a:solidFill>
              </a:rPr>
              <a:t>Alstrup</a:t>
            </a:r>
            <a:r>
              <a:rPr lang="en-US" dirty="0" smtClean="0">
                <a:solidFill>
                  <a:srgbClr val="7030A0"/>
                </a:solidFill>
              </a:rPr>
              <a:t> et al. 2000</a:t>
            </a:r>
            <a:endParaRPr lang="en-US" dirty="0" smtClean="0"/>
          </a:p>
          <a:p>
            <a:r>
              <a:rPr lang="en-US" dirty="0" smtClean="0"/>
              <a:t>Orthogonal range search structures in the rank space and </a:t>
            </a:r>
            <a:r>
              <a:rPr lang="en-US" dirty="0" smtClean="0">
                <a:solidFill>
                  <a:srgbClr val="7030A0"/>
                </a:solidFill>
              </a:rPr>
              <a:t>succinct data structures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Background: Succinct Data Structures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are succinct data structures (</a:t>
            </a:r>
            <a:r>
              <a:rPr lang="en-US" sz="3200" dirty="0" smtClean="0">
                <a:solidFill>
                  <a:srgbClr val="7030A0"/>
                </a:solidFill>
              </a:rPr>
              <a:t>Jacobson 1989</a:t>
            </a:r>
            <a:r>
              <a:rPr lang="en-US" sz="3200" dirty="0" smtClean="0"/>
              <a:t>)</a:t>
            </a:r>
          </a:p>
          <a:p>
            <a:pPr lvl="1"/>
            <a:r>
              <a:rPr lang="en-US" sz="2800" dirty="0" smtClean="0"/>
              <a:t>Representing data structures using ideally information-theoretic minimum space</a:t>
            </a:r>
          </a:p>
          <a:p>
            <a:pPr lvl="1"/>
            <a:r>
              <a:rPr lang="en-US" sz="2800" dirty="0" smtClean="0"/>
              <a:t>Supporting efficient navigational operations</a:t>
            </a:r>
          </a:p>
          <a:p>
            <a:r>
              <a:rPr lang="en-US" sz="3200" dirty="0" smtClean="0"/>
              <a:t>Why succinct data structures</a:t>
            </a:r>
          </a:p>
          <a:p>
            <a:pPr lvl="1"/>
            <a:r>
              <a:rPr lang="en-US" sz="2800" dirty="0" smtClean="0"/>
              <a:t>Large data sets in modern applications: textual, genomic, spatial or geometric</a:t>
            </a:r>
            <a:endParaRPr lang="en-US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Succinct Orthogonal Range Search Structures in rank space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Wavelet Trees 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Grossi</a:t>
            </a:r>
            <a:r>
              <a:rPr lang="en-US" dirty="0" smtClean="0">
                <a:solidFill>
                  <a:srgbClr val="7030A0"/>
                </a:solidFill>
              </a:rPr>
              <a:t> et al. 2003)</a:t>
            </a:r>
          </a:p>
          <a:p>
            <a:pPr lvl="1"/>
            <a:r>
              <a:rPr lang="en-US" dirty="0" smtClean="0"/>
              <a:t>Space: </a:t>
            </a:r>
            <a:r>
              <a:rPr lang="en-US" dirty="0" smtClean="0">
                <a:solidFill>
                  <a:srgbClr val="0070C0"/>
                </a:solidFill>
              </a:rPr>
              <a:t>n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 + o (n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sz="1200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0070C0"/>
                </a:solidFill>
              </a:rPr>
              <a:t>n) </a:t>
            </a:r>
            <a:r>
              <a:rPr lang="en-US" dirty="0" smtClean="0"/>
              <a:t>bits</a:t>
            </a:r>
          </a:p>
          <a:p>
            <a:pPr lvl="1"/>
            <a:r>
              <a:rPr lang="en-US" dirty="0" smtClean="0"/>
              <a:t>Query time for orthogonal range search 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Makinen</a:t>
            </a:r>
            <a:r>
              <a:rPr lang="en-US" dirty="0" smtClean="0">
                <a:solidFill>
                  <a:srgbClr val="7030A0"/>
                </a:solidFill>
              </a:rPr>
              <a:t> and Navarro 2006)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Restriction: no points have the same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70C0"/>
                </a:solidFill>
              </a:rPr>
              <a:t>y</a:t>
            </a:r>
            <a:r>
              <a:rPr lang="en-US" dirty="0" smtClean="0"/>
              <a:t> coordinates</a:t>
            </a:r>
          </a:p>
          <a:p>
            <a:pPr lvl="2"/>
            <a:r>
              <a:rPr lang="en-US" dirty="0" smtClean="0"/>
              <a:t>Counting: </a:t>
            </a:r>
            <a:r>
              <a:rPr lang="en-US" dirty="0" smtClean="0">
                <a:solidFill>
                  <a:srgbClr val="0070C0"/>
                </a:solidFill>
              </a:rPr>
              <a:t>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  <a:r>
              <a:rPr lang="en-US" dirty="0" smtClean="0">
                <a:solidFill>
                  <a:schemeClr val="folHlink"/>
                </a:solidFill>
              </a:rPr>
              <a:t> </a:t>
            </a:r>
          </a:p>
          <a:p>
            <a:pPr lvl="2"/>
            <a:r>
              <a:rPr lang="en-US" dirty="0" smtClean="0"/>
              <a:t>Reporting: </a:t>
            </a:r>
            <a:r>
              <a:rPr lang="en-US" dirty="0" smtClean="0">
                <a:solidFill>
                  <a:srgbClr val="0070C0"/>
                </a:solidFill>
              </a:rPr>
              <a:t>O(k 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n-US" dirty="0" smtClean="0">
                <a:solidFill>
                  <a:srgbClr val="0070C0"/>
                </a:solidFill>
              </a:rPr>
              <a:t> n)</a:t>
            </a:r>
          </a:p>
          <a:p>
            <a:r>
              <a:rPr lang="en-US" dirty="0" smtClean="0"/>
              <a:t>Applications</a:t>
            </a:r>
          </a:p>
          <a:p>
            <a:pPr lvl="1"/>
            <a:r>
              <a:rPr lang="en-US" dirty="0" smtClean="0"/>
              <a:t>Space-efficient text indexes: </a:t>
            </a:r>
            <a:r>
              <a:rPr lang="en-US" dirty="0" err="1" smtClean="0">
                <a:solidFill>
                  <a:srgbClr val="7030A0"/>
                </a:solidFill>
              </a:rPr>
              <a:t>Makinen</a:t>
            </a:r>
            <a:r>
              <a:rPr lang="en-US" dirty="0" smtClean="0">
                <a:solidFill>
                  <a:srgbClr val="7030A0"/>
                </a:solidFill>
              </a:rPr>
              <a:t> and Navarro 2006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Chien</a:t>
            </a:r>
            <a:r>
              <a:rPr lang="en-US" dirty="0" smtClean="0">
                <a:solidFill>
                  <a:srgbClr val="7030A0"/>
                </a:solidFill>
              </a:rPr>
              <a:t> et al. 2008</a:t>
            </a: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 counting: 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orthogonal range counting to </a:t>
            </a:r>
            <a:r>
              <a:rPr lang="en-US" dirty="0" smtClean="0">
                <a:solidFill>
                  <a:srgbClr val="7030A0"/>
                </a:solidFill>
              </a:rPr>
              <a:t>Dominance counting</a:t>
            </a:r>
          </a:p>
          <a:p>
            <a:r>
              <a:rPr lang="en-US" dirty="0" smtClean="0"/>
              <a:t>Design a succinct data structure supporting dominance counting on a narrow grid, i.e. an </a:t>
            </a:r>
            <a:r>
              <a:rPr lang="en-US" dirty="0" err="1" smtClean="0">
                <a:solidFill>
                  <a:srgbClr val="0070C0"/>
                </a:solidFill>
              </a:rPr>
              <a:t>n×t</a:t>
            </a:r>
            <a:r>
              <a:rPr lang="en-US" dirty="0" smtClean="0"/>
              <a:t> grid where </a:t>
            </a:r>
            <a:r>
              <a:rPr lang="en-US" dirty="0" smtClean="0">
                <a:solidFill>
                  <a:srgbClr val="0070C0"/>
                </a:solidFill>
              </a:rPr>
              <a:t>t = O(</a:t>
            </a:r>
            <a:r>
              <a:rPr lang="en-US" dirty="0" err="1" smtClean="0">
                <a:solidFill>
                  <a:srgbClr val="0070C0"/>
                </a:solidFill>
              </a:rPr>
              <a:t>lg</a:t>
            </a:r>
            <a:r>
              <a:rPr lang="el-GR" baseline="30000" dirty="0" smtClean="0">
                <a:solidFill>
                  <a:srgbClr val="0070C0"/>
                </a:solidFill>
              </a:rPr>
              <a:t>ε</a:t>
            </a:r>
            <a:r>
              <a:rPr lang="en-US" dirty="0" smtClean="0">
                <a:solidFill>
                  <a:srgbClr val="0070C0"/>
                </a:solidFill>
              </a:rPr>
              <a:t> n)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0&lt;</a:t>
            </a:r>
            <a:r>
              <a:rPr lang="el-GR" dirty="0" smtClean="0">
                <a:solidFill>
                  <a:srgbClr val="0070C0"/>
                </a:solidFill>
              </a:rPr>
              <a:t>ε</a:t>
            </a:r>
            <a:r>
              <a:rPr lang="en-US" dirty="0" smtClean="0">
                <a:solidFill>
                  <a:srgbClr val="0070C0"/>
                </a:solidFill>
              </a:rPr>
              <a:t>&lt;1</a:t>
            </a:r>
            <a:r>
              <a:rPr lang="en-US" dirty="0" smtClean="0"/>
              <a:t>). We also assume that each point has a distinct x-coordinate</a:t>
            </a:r>
          </a:p>
          <a:p>
            <a:r>
              <a:rPr lang="en-US" dirty="0" smtClean="0"/>
              <a:t>Recursively divide the </a:t>
            </a:r>
            <a:r>
              <a:rPr lang="en-US" dirty="0" err="1" smtClean="0">
                <a:solidFill>
                  <a:srgbClr val="0070C0"/>
                </a:solidFill>
              </a:rPr>
              <a:t>n×n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grid into narrow grids and use the above structure at each level</a:t>
            </a:r>
          </a:p>
          <a:p>
            <a:r>
              <a:rPr lang="en-US" dirty="0" smtClean="0"/>
              <a:t>Remove the restriction that each point has a distinct x-coordinate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 bwMode="auto">
          <a:xfrm>
            <a:off x="1371600" y="1676400"/>
            <a:ext cx="2667000" cy="1295400"/>
          </a:xfrm>
          <a:prstGeom prst="rect">
            <a:avLst/>
          </a:prstGeom>
          <a:solidFill>
            <a:srgbClr val="00B05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200400" y="1676400"/>
            <a:ext cx="838200" cy="1295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286000" y="1676400"/>
            <a:ext cx="838200" cy="1295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1371600" y="1676400"/>
            <a:ext cx="838200" cy="1295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114800" y="1676400"/>
            <a:ext cx="2667000" cy="1295400"/>
          </a:xfrm>
          <a:prstGeom prst="rect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counting on a Narrow Grid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371600" y="16764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Straight Connector 6"/>
          <p:cNvCxnSpPr/>
          <p:nvPr/>
        </p:nvCxnSpPr>
        <p:spPr bwMode="auto">
          <a:xfrm>
            <a:off x="1371600" y="21082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1371600" y="25400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1371600" y="2971800"/>
            <a:ext cx="64008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rot="5400000">
            <a:off x="723900" y="2324100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1180306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1639094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 rot="5400000">
            <a:off x="2094706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 rot="5400000">
            <a:off x="2551906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 rot="5400000">
            <a:off x="3010694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 rot="5400000">
            <a:off x="3466305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 rot="5400000">
            <a:off x="3925094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rot="5400000">
            <a:off x="4380706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 rot="5400000">
            <a:off x="4837906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 rot="5400000">
            <a:off x="5296694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rot="5400000">
            <a:off x="5753894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6209506" y="2323306"/>
            <a:ext cx="1295400" cy="1588"/>
          </a:xfrm>
          <a:prstGeom prst="line">
            <a:avLst/>
          </a:prstGeom>
          <a:solidFill>
            <a:schemeClr val="accent1"/>
          </a:solidFill>
          <a:ln w="222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Oval 23"/>
          <p:cNvSpPr/>
          <p:nvPr/>
        </p:nvSpPr>
        <p:spPr bwMode="auto">
          <a:xfrm>
            <a:off x="1295400" y="2438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1752600" y="2057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2209800" y="1600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2667000" y="1600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31242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3581400" y="2057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1752600" y="2438400"/>
            <a:ext cx="152400" cy="152400"/>
          </a:xfrm>
          <a:prstGeom prst="ellipse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Oval 30"/>
          <p:cNvSpPr/>
          <p:nvPr/>
        </p:nvSpPr>
        <p:spPr bwMode="auto">
          <a:xfrm>
            <a:off x="44958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2" name="Oval 31"/>
          <p:cNvSpPr/>
          <p:nvPr/>
        </p:nvSpPr>
        <p:spPr bwMode="auto">
          <a:xfrm>
            <a:off x="4953000" y="2057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3" name="Oval 32"/>
          <p:cNvSpPr/>
          <p:nvPr/>
        </p:nvSpPr>
        <p:spPr bwMode="auto">
          <a:xfrm>
            <a:off x="5410200" y="2438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Oval 33"/>
          <p:cNvSpPr/>
          <p:nvPr/>
        </p:nvSpPr>
        <p:spPr bwMode="auto">
          <a:xfrm>
            <a:off x="5867400" y="16002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6324600" y="2438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Oval 35"/>
          <p:cNvSpPr/>
          <p:nvPr/>
        </p:nvSpPr>
        <p:spPr bwMode="auto">
          <a:xfrm>
            <a:off x="6781800" y="20574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5800" y="29718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</a:rPr>
              <a:t>S =  2     3    4     4    1     3    1    1     3     2    4     2    3…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85800" y="3276600"/>
            <a:ext cx="670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Divide the grid into </a:t>
            </a:r>
            <a:r>
              <a:rPr lang="en-US" sz="2000" dirty="0" smtClean="0">
                <a:solidFill>
                  <a:srgbClr val="7030A0"/>
                </a:solidFill>
              </a:rPr>
              <a:t>blocks</a:t>
            </a:r>
            <a:r>
              <a:rPr lang="en-US" sz="2000" dirty="0" smtClean="0"/>
              <a:t> of size </a:t>
            </a:r>
            <a:r>
              <a:rPr lang="en-US" sz="2000" dirty="0" smtClean="0">
                <a:solidFill>
                  <a:srgbClr val="0070C0"/>
                </a:solidFill>
              </a:rPr>
              <a:t>lg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n × t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85800" y="36576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2D array </a:t>
            </a:r>
            <a:r>
              <a:rPr lang="en-US" sz="2000" dirty="0" smtClean="0">
                <a:solidFill>
                  <a:srgbClr val="0070C0"/>
                </a:solidFill>
              </a:rPr>
              <a:t>A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A[</a:t>
            </a:r>
            <a:r>
              <a:rPr lang="en-US" sz="2000" dirty="0" err="1" smtClean="0">
                <a:solidFill>
                  <a:srgbClr val="0070C0"/>
                </a:solidFill>
              </a:rPr>
              <a:t>i,j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  <a:r>
              <a:rPr lang="en-US" sz="2000" dirty="0" smtClean="0"/>
              <a:t> stores the result of dominance counting when 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lg</a:t>
            </a:r>
            <a:r>
              <a:rPr lang="en-US" sz="2000" baseline="30000" dirty="0" smtClean="0">
                <a:solidFill>
                  <a:srgbClr val="0070C0"/>
                </a:solidFill>
              </a:rPr>
              <a:t>2</a:t>
            </a:r>
            <a:r>
              <a:rPr lang="en-US" sz="2000" dirty="0" smtClean="0">
                <a:solidFill>
                  <a:srgbClr val="0070C0"/>
                </a:solidFill>
              </a:rPr>
              <a:t> n+1, j) </a:t>
            </a:r>
            <a:r>
              <a:rPr lang="en-US" sz="2000" dirty="0" smtClean="0"/>
              <a:t>is given as the query point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85800" y="4343400"/>
            <a:ext cx="8229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Divide each block into </a:t>
            </a:r>
            <a:r>
              <a:rPr lang="en-US" sz="2000" dirty="0" err="1" smtClean="0"/>
              <a:t>subblocks</a:t>
            </a:r>
            <a:r>
              <a:rPr lang="en-US" sz="2000" dirty="0" smtClean="0"/>
              <a:t> of size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l-GR" sz="2000" baseline="30000" dirty="0" smtClean="0">
                <a:solidFill>
                  <a:srgbClr val="0070C0"/>
                </a:solidFill>
              </a:rPr>
              <a:t>λ</a:t>
            </a:r>
            <a:r>
              <a:rPr lang="en-US" sz="2000" dirty="0" smtClean="0">
                <a:solidFill>
                  <a:srgbClr val="0070C0"/>
                </a:solidFill>
              </a:rPr>
              <a:t> n × t (0&lt;</a:t>
            </a:r>
            <a:r>
              <a:rPr lang="el-GR" sz="2000" baseline="30000" dirty="0" smtClean="0">
                <a:solidFill>
                  <a:srgbClr val="0070C0"/>
                </a:solidFill>
              </a:rPr>
              <a:t> </a:t>
            </a:r>
            <a:r>
              <a:rPr lang="el-GR" sz="2000" dirty="0" smtClean="0">
                <a:solidFill>
                  <a:srgbClr val="0070C0"/>
                </a:solidFill>
              </a:rPr>
              <a:t>λ</a:t>
            </a:r>
            <a:r>
              <a:rPr lang="el-GR" sz="2000" baseline="30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>
                <a:solidFill>
                  <a:srgbClr val="0070C0"/>
                </a:solidFill>
              </a:rPr>
              <a:t>&lt;</a:t>
            </a:r>
            <a:r>
              <a:rPr lang="el-GR" sz="2000" dirty="0" smtClean="0">
                <a:solidFill>
                  <a:srgbClr val="0070C0"/>
                </a:solidFill>
              </a:rPr>
              <a:t> ε</a:t>
            </a:r>
            <a:r>
              <a:rPr lang="en-US" sz="2000" dirty="0" smtClean="0">
                <a:solidFill>
                  <a:srgbClr val="0070C0"/>
                </a:solidFill>
              </a:rPr>
              <a:t>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85800" y="47244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2D array </a:t>
            </a:r>
            <a:r>
              <a:rPr lang="en-US" sz="2000" dirty="0" smtClean="0">
                <a:solidFill>
                  <a:srgbClr val="0070C0"/>
                </a:solidFill>
              </a:rPr>
              <a:t>B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0070C0"/>
                </a:solidFill>
              </a:rPr>
              <a:t>B[</a:t>
            </a:r>
            <a:r>
              <a:rPr lang="en-US" sz="2000" dirty="0" err="1" smtClean="0">
                <a:solidFill>
                  <a:srgbClr val="0070C0"/>
                </a:solidFill>
              </a:rPr>
              <a:t>i,j</a:t>
            </a:r>
            <a:r>
              <a:rPr lang="en-US" sz="2000" dirty="0" smtClean="0">
                <a:solidFill>
                  <a:srgbClr val="0070C0"/>
                </a:solidFill>
              </a:rPr>
              <a:t>]</a:t>
            </a:r>
            <a:r>
              <a:rPr lang="en-US" sz="2000" dirty="0" smtClean="0"/>
              <a:t> stores, when </a:t>
            </a:r>
            <a:r>
              <a:rPr lang="en-US" sz="2000" dirty="0" smtClean="0">
                <a:solidFill>
                  <a:srgbClr val="0070C0"/>
                </a:solidFill>
              </a:rPr>
              <a:t>(</a:t>
            </a:r>
            <a:r>
              <a:rPr lang="en-US" sz="2000" dirty="0" err="1" smtClean="0">
                <a:solidFill>
                  <a:srgbClr val="0070C0"/>
                </a:solidFill>
              </a:rPr>
              <a:t>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l-GR" sz="2000" baseline="30000" dirty="0" smtClean="0">
                <a:solidFill>
                  <a:srgbClr val="0070C0"/>
                </a:solidFill>
              </a:rPr>
              <a:t>λ</a:t>
            </a:r>
            <a:r>
              <a:rPr lang="en-US" sz="2000" dirty="0" smtClean="0">
                <a:solidFill>
                  <a:srgbClr val="0070C0"/>
                </a:solidFill>
              </a:rPr>
              <a:t> n+1, j) </a:t>
            </a:r>
            <a:r>
              <a:rPr lang="en-US" sz="2000" dirty="0" smtClean="0"/>
              <a:t>is given as a query point, the result of dominance counting inside the block containing this point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85800" y="5388114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 table </a:t>
            </a:r>
            <a:r>
              <a:rPr lang="en-US" sz="2000" dirty="0" smtClean="0">
                <a:solidFill>
                  <a:srgbClr val="0070C0"/>
                </a:solidFill>
              </a:rPr>
              <a:t>C </a:t>
            </a:r>
            <a:r>
              <a:rPr lang="en-US" sz="2000" dirty="0" smtClean="0"/>
              <a:t>that stores for each possible set of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l-GR" sz="2000" baseline="30000" dirty="0" smtClean="0">
                <a:solidFill>
                  <a:srgbClr val="0070C0"/>
                </a:solidFill>
              </a:rPr>
              <a:t>λ</a:t>
            </a:r>
            <a:r>
              <a:rPr lang="en-US" sz="2000" dirty="0" smtClean="0">
                <a:solidFill>
                  <a:srgbClr val="0070C0"/>
                </a:solidFill>
              </a:rPr>
              <a:t> n </a:t>
            </a:r>
            <a:r>
              <a:rPr lang="en-US" sz="2000" dirty="0" smtClean="0"/>
              <a:t>points on a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l-GR" sz="2000" baseline="30000" dirty="0" smtClean="0">
                <a:solidFill>
                  <a:srgbClr val="0070C0"/>
                </a:solidFill>
              </a:rPr>
              <a:t>λ</a:t>
            </a:r>
            <a:r>
              <a:rPr lang="en-US" sz="2000" dirty="0" smtClean="0">
                <a:solidFill>
                  <a:srgbClr val="0070C0"/>
                </a:solidFill>
              </a:rPr>
              <a:t> n × t </a:t>
            </a:r>
            <a:r>
              <a:rPr lang="en-US" sz="2000" dirty="0" smtClean="0"/>
              <a:t>grid and each query point in the grid, the result of dominance counting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38200" y="6073914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Space: </a:t>
            </a:r>
            <a:r>
              <a:rPr lang="en-US" sz="2000" dirty="0" smtClean="0">
                <a:solidFill>
                  <a:srgbClr val="0070C0"/>
                </a:solidFill>
              </a:rPr>
              <a:t>n </a:t>
            </a:r>
            <a:r>
              <a:rPr lang="en-US" sz="2000" dirty="0" err="1" smtClean="0">
                <a:solidFill>
                  <a:srgbClr val="0070C0"/>
                </a:solidFill>
              </a:rPr>
              <a:t>lg</a:t>
            </a:r>
            <a:r>
              <a:rPr lang="en-US" sz="2000" dirty="0" smtClean="0">
                <a:solidFill>
                  <a:srgbClr val="0070C0"/>
                </a:solidFill>
              </a:rPr>
              <a:t> t + o(n)</a:t>
            </a:r>
            <a:r>
              <a:rPr lang="en-US" sz="2000" dirty="0" smtClean="0"/>
              <a:t> bits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572000" y="607689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Time: </a:t>
            </a:r>
            <a:r>
              <a:rPr lang="en-US" sz="2000" dirty="0" smtClean="0">
                <a:solidFill>
                  <a:srgbClr val="0070C0"/>
                </a:solidFill>
              </a:rPr>
              <a:t>O(1)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2209800" y="2438400"/>
            <a:ext cx="152400" cy="1524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1" name="Oval 50"/>
          <p:cNvSpPr/>
          <p:nvPr/>
        </p:nvSpPr>
        <p:spPr bwMode="auto">
          <a:xfrm>
            <a:off x="4038600" y="2438400"/>
            <a:ext cx="152400" cy="1524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4038600" y="2895600"/>
            <a:ext cx="152400" cy="15240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9" grpId="0" animBg="1"/>
      <p:bldP spid="48" grpId="0" animBg="1"/>
      <p:bldP spid="47" grpId="0" animBg="1"/>
      <p:bldP spid="40" grpId="0" animBg="1"/>
      <p:bldP spid="30" grpId="0" animBg="1"/>
      <p:bldP spid="37" grpId="0"/>
      <p:bldP spid="38" grpId="0"/>
      <p:bldP spid="41" grpId="0"/>
      <p:bldP spid="42" grpId="0"/>
      <p:bldP spid="43" grpId="0"/>
      <p:bldP spid="44" grpId="0"/>
      <p:bldP spid="45" grpId="0"/>
      <p:bldP spid="46" grpId="0"/>
      <p:bldP spid="50" grpId="0" animBg="1"/>
      <p:bldP spid="51" grpId="0" animBg="1"/>
    </p:bldLst>
  </p:timing>
</p:sld>
</file>

<file path=ppt/theme/theme1.xml><?xml version="1.0" encoding="utf-8"?>
<a:theme xmlns:a="http://schemas.openxmlformats.org/drawingml/2006/main" name="bluebar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2_White with Courier font for code slides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threecolors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490</TotalTime>
  <Words>1106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bluebar</vt:lpstr>
      <vt:lpstr>White with Courier font for code slides</vt:lpstr>
      <vt:lpstr>1_White with Courier font for code slides</vt:lpstr>
      <vt:lpstr>2_White with Courier font for code slides</vt:lpstr>
      <vt:lpstr>threecolors</vt:lpstr>
      <vt:lpstr>Succinct Orthogonal Range Search Structures on a Grid with Applications to Text Indexing</vt:lpstr>
      <vt:lpstr>2D Orthogonal Range Search</vt:lpstr>
      <vt:lpstr>Example</vt:lpstr>
      <vt:lpstr>Classic Solutions</vt:lpstr>
      <vt:lpstr>Range Search on an n×n Grid</vt:lpstr>
      <vt:lpstr>Background: Succinct Data Structures</vt:lpstr>
      <vt:lpstr>Succinct Orthogonal Range Search Structures in rank space</vt:lpstr>
      <vt:lpstr>Support counting: an Overview</vt:lpstr>
      <vt:lpstr>Range counting on a Narrow Grid</vt:lpstr>
      <vt:lpstr>Range Counting on an n×n Grid</vt:lpstr>
      <vt:lpstr>More results</vt:lpstr>
      <vt:lpstr>Applications: Substring Search</vt:lpstr>
      <vt:lpstr>Applications: Position-Restricted Substring Search</vt:lpstr>
      <vt:lpstr>Applications: Representing Small Integers</vt:lpstr>
      <vt:lpstr>Applications: A Restricted Versions of Range Search</vt:lpstr>
      <vt:lpstr>Conclusions</vt:lpstr>
      <vt:lpstr>Slide 17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Succinct Orthogonal Range Search Structures on a Grid with Applications to Text Indexing</dc:title>
  <dc:creator>Meng He</dc:creator>
  <cp:lastModifiedBy>Meng He</cp:lastModifiedBy>
  <cp:revision>61</cp:revision>
  <dcterms:created xsi:type="dcterms:W3CDTF">2009-08-04T18:35:22Z</dcterms:created>
  <dcterms:modified xsi:type="dcterms:W3CDTF">2009-08-21T20:55:19Z</dcterms:modified>
</cp:coreProperties>
</file>