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2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96" y="-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47A7C-5077-4E79-92F8-5312AFA3575F}" type="datetimeFigureOut">
              <a:rPr lang="en-US" smtClean="0"/>
              <a:t>2013-01-22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389D3-058E-495C-A861-706B05541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35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9DA349-733C-4FE4-866B-A4AA8586AD41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GB" smtClean="0"/>
          </a:p>
        </p:txBody>
      </p:sp>
      <p:sp>
        <p:nvSpPr>
          <p:cNvPr id="9219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9220" name="Text Box 2"/>
          <p:cNvSpPr>
            <a:spLocks noGrp="1" noChangeArrowheads="1"/>
          </p:cNvSpPr>
          <p:nvPr>
            <p:ph type="body"/>
          </p:nvPr>
        </p:nvSpPr>
        <p:spPr bwMode="auto">
          <a:noFill/>
        </p:spPr>
        <p:txBody>
          <a:bodyPr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3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800" smtClean="0">
                <a:latin typeface="Arial" charset="0"/>
                <a:ea typeface="DejaVu Sans" pitchFamily="34" charset="2"/>
                <a:cs typeface="DejaVu Sans" pitchFamily="34" charset="2"/>
              </a:rPr>
              <a:t>d. Require thought and careful planning</a:t>
            </a:r>
          </a:p>
          <a:p>
            <a:pPr eaLnBrk="1" hangingPunct="1">
              <a:spcBef>
                <a:spcPts val="3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800" smtClean="0">
                <a:latin typeface="Arial" charset="0"/>
                <a:ea typeface="DejaVu Sans" pitchFamily="34" charset="2"/>
                <a:cs typeface="DejaVu Sans" pitchFamily="34" charset="2"/>
              </a:rPr>
              <a:t>Oliver Schneider 2010</a:t>
            </a:r>
          </a:p>
          <a:p>
            <a:pPr eaLnBrk="1" hangingPunct="1">
              <a:spcBef>
                <a:spcPts val="3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800" smtClean="0">
              <a:latin typeface="Arial" charset="0"/>
              <a:ea typeface="DejaVu Sans" pitchFamily="34" charset="2"/>
              <a:cs typeface="DejaVu Sans" pitchFamily="34" charset="2"/>
            </a:endParaRPr>
          </a:p>
          <a:p>
            <a:pPr eaLnBrk="1" hangingPunct="1">
              <a:spcBef>
                <a:spcPts val="3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800" smtClean="0">
                <a:latin typeface="Arial" charset="0"/>
                <a:ea typeface="DejaVu Sans" pitchFamily="34" charset="2"/>
                <a:cs typeface="DejaVu Sans" pitchFamily="34" charset="2"/>
              </a:rPr>
              <a:t>Used in 2010W1</a:t>
            </a:r>
          </a:p>
          <a:p>
            <a:pPr eaLnBrk="1" hangingPunct="1">
              <a:spcBef>
                <a:spcPts val="3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800" smtClean="0">
              <a:latin typeface="Arial" charset="0"/>
              <a:ea typeface="DejaVu Sans" pitchFamily="34" charset="2"/>
              <a:cs typeface="DejaVu Sans" pitchFamily="34" charset="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BA90B5-C440-493C-89DD-C03D31A186A6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GB" smtClean="0"/>
          </a:p>
        </p:txBody>
      </p:sp>
      <p:sp>
        <p:nvSpPr>
          <p:cNvPr id="1024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244" name="Text Box 2"/>
          <p:cNvSpPr>
            <a:spLocks noGrp="1" noChangeArrowheads="1"/>
          </p:cNvSpPr>
          <p:nvPr>
            <p:ph type="body"/>
          </p:nvPr>
        </p:nvSpPr>
        <p:spPr bwMode="auto">
          <a:noFill/>
        </p:spPr>
        <p:txBody>
          <a:bodyPr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3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800" smtClean="0">
                <a:latin typeface="Arial" charset="0"/>
                <a:ea typeface="DejaVu Sans" pitchFamily="34" charset="2"/>
                <a:cs typeface="DejaVu Sans" pitchFamily="34" charset="2"/>
              </a:rPr>
              <a:t>a – in person</a:t>
            </a:r>
          </a:p>
          <a:p>
            <a:pPr eaLnBrk="1" hangingPunct="1">
              <a:spcBef>
                <a:spcPts val="3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800" smtClean="0">
              <a:latin typeface="Arial" charset="0"/>
              <a:ea typeface="DejaVu Sans" pitchFamily="34" charset="2"/>
              <a:cs typeface="DejaVu Sans" pitchFamily="34" charset="2"/>
            </a:endParaRPr>
          </a:p>
          <a:p>
            <a:pPr eaLnBrk="1" hangingPunct="1">
              <a:spcBef>
                <a:spcPts val="3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800" smtClean="0">
                <a:latin typeface="Arial" charset="0"/>
                <a:ea typeface="DejaVu Sans" pitchFamily="34" charset="2"/>
                <a:cs typeface="DejaVu Sans" pitchFamily="34" charset="2"/>
              </a:rPr>
              <a:t>Used in 2009W1, 2010W1</a:t>
            </a:r>
          </a:p>
          <a:p>
            <a:pPr eaLnBrk="1" hangingPunct="1">
              <a:spcBef>
                <a:spcPts val="3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800" smtClean="0">
              <a:latin typeface="Arial" charset="0"/>
              <a:ea typeface="DejaVu Sans" pitchFamily="34" charset="2"/>
              <a:cs typeface="DejaVu Sans" pitchFamily="34" charset="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C63100-CD11-4407-94FB-09232CA33395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GB" smtClean="0"/>
          </a:p>
        </p:txBody>
      </p:sp>
      <p:sp>
        <p:nvSpPr>
          <p:cNvPr id="1126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1268" name="Text Box 2"/>
          <p:cNvSpPr>
            <a:spLocks noGrp="1" noChangeArrowheads="1"/>
          </p:cNvSpPr>
          <p:nvPr>
            <p:ph type="body"/>
          </p:nvPr>
        </p:nvSpPr>
        <p:spPr bwMode="auto">
          <a:noFill/>
        </p:spPr>
        <p:txBody>
          <a:bodyPr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3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800" smtClean="0">
                <a:latin typeface="Arial" charset="0"/>
                <a:ea typeface="DejaVu Sans" pitchFamily="34" charset="2"/>
                <a:cs typeface="DejaVu Sans" pitchFamily="34" charset="2"/>
              </a:rPr>
              <a:t>d – all of the above</a:t>
            </a:r>
          </a:p>
          <a:p>
            <a:pPr eaLnBrk="1" hangingPunct="1">
              <a:spcBef>
                <a:spcPts val="3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800" smtClean="0">
              <a:latin typeface="Arial" charset="0"/>
              <a:ea typeface="DejaVu Sans" pitchFamily="34" charset="2"/>
              <a:cs typeface="DejaVu Sans" pitchFamily="34" charset="2"/>
            </a:endParaRPr>
          </a:p>
          <a:p>
            <a:pPr eaLnBrk="1" hangingPunct="1">
              <a:spcBef>
                <a:spcPts val="3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800" smtClean="0">
                <a:latin typeface="Arial" charset="0"/>
                <a:ea typeface="DejaVu Sans" pitchFamily="34" charset="2"/>
                <a:cs typeface="DejaVu Sans" pitchFamily="34" charset="2"/>
              </a:rPr>
              <a:t>Used in 2009W1, 2010W1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CB5F84-605F-479C-82E7-81294D448E3C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GB" smtClean="0"/>
          </a:p>
        </p:txBody>
      </p:sp>
      <p:sp>
        <p:nvSpPr>
          <p:cNvPr id="1331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16" name="Text Box 2"/>
          <p:cNvSpPr>
            <a:spLocks noGrp="1" noChangeArrowheads="1"/>
          </p:cNvSpPr>
          <p:nvPr>
            <p:ph type="body"/>
          </p:nvPr>
        </p:nvSpPr>
        <p:spPr bwMode="auto">
          <a:noFill/>
        </p:spPr>
        <p:txBody>
          <a:bodyPr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>
                <a:latin typeface="Arial" charset="0"/>
                <a:ea typeface="MS Gothic" charset="-128"/>
              </a:rPr>
              <a:t>a. Include only closed questions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EBD11-BD26-49D7-91FB-A9546CA474DC}" type="datetimeFigureOut">
              <a:rPr lang="en-US" smtClean="0"/>
              <a:t>2013-01-22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1944E-D3D4-47F2-A9F4-C6ECE583CD79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EBD11-BD26-49D7-91FB-A9546CA474DC}" type="datetimeFigureOut">
              <a:rPr lang="en-US" smtClean="0"/>
              <a:t>2013-01-22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1944E-D3D4-47F2-A9F4-C6ECE583CD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EBD11-BD26-49D7-91FB-A9546CA474DC}" type="datetimeFigureOut">
              <a:rPr lang="en-US" smtClean="0"/>
              <a:t>2013-01-22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1944E-D3D4-47F2-A9F4-C6ECE583CD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EBD11-BD26-49D7-91FB-A9546CA474DC}" type="datetimeFigureOut">
              <a:rPr lang="en-US" smtClean="0"/>
              <a:t>2013-01-22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1944E-D3D4-47F2-A9F4-C6ECE583CD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EBD11-BD26-49D7-91FB-A9546CA474DC}" type="datetimeFigureOut">
              <a:rPr lang="en-US" smtClean="0"/>
              <a:t>2013-01-22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1944E-D3D4-47F2-A9F4-C6ECE583CD7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EBD11-BD26-49D7-91FB-A9546CA474DC}" type="datetimeFigureOut">
              <a:rPr lang="en-US" smtClean="0"/>
              <a:t>2013-01-22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1944E-D3D4-47F2-A9F4-C6ECE583CD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EBD11-BD26-49D7-91FB-A9546CA474DC}" type="datetimeFigureOut">
              <a:rPr lang="en-US" smtClean="0"/>
              <a:t>2013-01-22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1944E-D3D4-47F2-A9F4-C6ECE583CD7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EBD11-BD26-49D7-91FB-A9546CA474DC}" type="datetimeFigureOut">
              <a:rPr lang="en-US" smtClean="0"/>
              <a:t>2013-01-22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1944E-D3D4-47F2-A9F4-C6ECE583CD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EBD11-BD26-49D7-91FB-A9546CA474DC}" type="datetimeFigureOut">
              <a:rPr lang="en-US" smtClean="0"/>
              <a:t>2013-01-22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1944E-D3D4-47F2-A9F4-C6ECE583CD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EBD11-BD26-49D7-91FB-A9546CA474DC}" type="datetimeFigureOut">
              <a:rPr lang="en-US" smtClean="0"/>
              <a:t>2013-01-22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E1944E-D3D4-47F2-A9F4-C6ECE583CD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22EBD11-BD26-49D7-91FB-A9546CA474DC}" type="datetimeFigureOut">
              <a:rPr lang="en-US" smtClean="0"/>
              <a:t>2013-01-22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4AE1944E-D3D4-47F2-A9F4-C6ECE583CD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22EBD11-BD26-49D7-91FB-A9546CA474DC}" type="datetimeFigureOut">
              <a:rPr lang="en-US" smtClean="0"/>
              <a:t>2013-01-22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AE1944E-D3D4-47F2-A9F4-C6ECE583CD7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Interviews &amp; focus groups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Semi-structured interview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Outline of topics or issues to cover</a:t>
            </a:r>
          </a:p>
          <a:p>
            <a:r>
              <a:rPr lang="en-US" dirty="0" smtClean="0"/>
              <a:t>Some questions may be standard</a:t>
            </a:r>
          </a:p>
          <a:p>
            <a:r>
              <a:rPr lang="en-US" dirty="0" smtClean="0"/>
              <a:t>May vary wording or order of questions</a:t>
            </a:r>
          </a:p>
          <a:p>
            <a:r>
              <a:rPr lang="en-US" dirty="0" smtClean="0"/>
              <a:t>May probe interesting responses</a:t>
            </a:r>
          </a:p>
          <a:p>
            <a:r>
              <a:rPr lang="en-US" dirty="0" smtClean="0"/>
              <a:t>Fairly conversational and informal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Unstructured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spontaneous</a:t>
            </a:r>
          </a:p>
          <a:p>
            <a:r>
              <a:rPr lang="en-US" dirty="0" smtClean="0"/>
              <a:t>Focused topics or questions are not predetermined </a:t>
            </a:r>
          </a:p>
          <a:p>
            <a:pPr lvl="1"/>
            <a:r>
              <a:rPr lang="en-US" dirty="0" smtClean="0"/>
              <a:t>But can have general ideas of initial areas of interest</a:t>
            </a:r>
          </a:p>
          <a:p>
            <a:r>
              <a:rPr lang="en-US" dirty="0" smtClean="0"/>
              <a:t>Questions emerge from the situation and what is said</a:t>
            </a:r>
          </a:p>
          <a:p>
            <a:r>
              <a:rPr lang="en-US" dirty="0" smtClean="0"/>
              <a:t>Individualized and relevant to the situation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Structured small group interviews</a:t>
            </a:r>
          </a:p>
          <a:p>
            <a:r>
              <a:rPr lang="en-US" dirty="0" smtClean="0"/>
              <a:t>Focused in two ways:</a:t>
            </a:r>
          </a:p>
          <a:p>
            <a:pPr marL="969264" lvl="1" indent="-514350">
              <a:buFont typeface="+mj-lt"/>
              <a:buAutoNum type="arabicPeriod"/>
            </a:pPr>
            <a:r>
              <a:rPr lang="en-US" dirty="0" smtClean="0"/>
              <a:t>Participants are similar in some way</a:t>
            </a:r>
          </a:p>
          <a:p>
            <a:pPr marL="969264" lvl="1" indent="-514350">
              <a:buFont typeface="+mj-lt"/>
              <a:buAutoNum type="arabicPeriod"/>
            </a:pPr>
            <a:r>
              <a:rPr lang="en-US" dirty="0" smtClean="0"/>
              <a:t>Information on the topic is guided by a set of focused questions</a:t>
            </a:r>
          </a:p>
          <a:p>
            <a:pPr marL="640080" indent="-514350"/>
            <a:r>
              <a:rPr lang="en-US" dirty="0" smtClean="0"/>
              <a:t>To solicit perceptions, views, and a range of opinions (not consensus)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Q: What did you like best about the interface?</a:t>
            </a:r>
          </a:p>
          <a:p>
            <a:r>
              <a:rPr lang="en-US" dirty="0" smtClean="0"/>
              <a:t>A: “I liked everything”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Interviewing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language in line with the participant</a:t>
            </a:r>
          </a:p>
          <a:p>
            <a:r>
              <a:rPr lang="en-US" dirty="0" smtClean="0"/>
              <a:t>Avoid long questions</a:t>
            </a:r>
          </a:p>
          <a:p>
            <a:r>
              <a:rPr lang="en-US" dirty="0" smtClean="0"/>
              <a:t>Create comfort</a:t>
            </a:r>
          </a:p>
          <a:p>
            <a:r>
              <a:rPr lang="en-US" dirty="0" smtClean="0"/>
              <a:t>Establish time frame (and stick to it!</a:t>
            </a:r>
          </a:p>
          <a:p>
            <a:r>
              <a:rPr lang="en-US" dirty="0" smtClean="0"/>
              <a:t>Avoid leading questions</a:t>
            </a:r>
          </a:p>
          <a:p>
            <a:r>
              <a:rPr lang="en-US" dirty="0" smtClean="0"/>
              <a:t>Be respectful</a:t>
            </a:r>
          </a:p>
          <a:p>
            <a:r>
              <a:rPr lang="en-US" dirty="0" smtClean="0"/>
              <a:t>Listen carefully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Listening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first page of handout</a:t>
            </a:r>
          </a:p>
          <a:p>
            <a:r>
              <a:rPr lang="en-US" dirty="0" smtClean="0"/>
              <a:t>Pair up: A and B</a:t>
            </a:r>
          </a:p>
          <a:p>
            <a:r>
              <a:rPr lang="en-US" dirty="0" smtClean="0"/>
              <a:t>5 minutes: A interviews B</a:t>
            </a:r>
          </a:p>
          <a:p>
            <a:pPr lvl="1"/>
            <a:r>
              <a:rPr lang="en-US" dirty="0" smtClean="0"/>
              <a:t>1 minute question formation</a:t>
            </a:r>
          </a:p>
          <a:p>
            <a:pPr lvl="1"/>
            <a:r>
              <a:rPr lang="en-US" dirty="0" smtClean="0"/>
              <a:t>4 minutes interview/probe</a:t>
            </a:r>
          </a:p>
          <a:p>
            <a:r>
              <a:rPr lang="en-US" dirty="0" smtClean="0"/>
              <a:t>Repeat - 5 minutes: B interviews 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they like/dislike about their mobile device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 a class where they have done badly (below their normal standards)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250825" y="1039813"/>
            <a:ext cx="8713788" cy="4481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r>
              <a:rPr lang="en-GB" sz="3200" b="1" dirty="0">
                <a:solidFill>
                  <a:srgbClr val="000000"/>
                </a:solidFill>
                <a:latin typeface="Calibri" pitchFamily="34" charset="0"/>
                <a:ea typeface="MS Gothic" charset="-128"/>
              </a:rPr>
              <a:t>1.	</a:t>
            </a:r>
            <a:r>
              <a:rPr lang="en-GB" sz="3200" b="1" dirty="0">
                <a:latin typeface="Calibri" pitchFamily="34" charset="0"/>
                <a:ea typeface="MS Gothic" charset="-128"/>
              </a:rPr>
              <a:t>Questionnaires...</a:t>
            </a:r>
          </a:p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endParaRPr lang="en-GB" sz="3200" dirty="0">
              <a:latin typeface="Calibri" pitchFamily="34" charset="0"/>
              <a:ea typeface="MS Gothic" charset="-128"/>
            </a:endParaRPr>
          </a:p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r>
              <a:rPr lang="en-GB" sz="3200" dirty="0">
                <a:latin typeface="Calibri" pitchFamily="34" charset="0"/>
                <a:ea typeface="MS Gothic" charset="-128"/>
              </a:rPr>
              <a:t>    a. are a quick and easy way to gather information</a:t>
            </a:r>
          </a:p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endParaRPr lang="en-GB" sz="3200" dirty="0">
              <a:latin typeface="Calibri" pitchFamily="34" charset="0"/>
              <a:ea typeface="MS Gothic" charset="-128"/>
            </a:endParaRPr>
          </a:p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r>
              <a:rPr lang="en-GB" sz="3200" dirty="0">
                <a:latin typeface="Calibri" pitchFamily="34" charset="0"/>
                <a:ea typeface="MS Gothic" charset="-128"/>
              </a:rPr>
              <a:t>    b. are only good for collecting qualitative data</a:t>
            </a:r>
          </a:p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endParaRPr lang="en-GB" sz="3200" dirty="0">
              <a:latin typeface="Calibri" pitchFamily="34" charset="0"/>
              <a:ea typeface="MS Gothic" charset="-128"/>
            </a:endParaRPr>
          </a:p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r>
              <a:rPr lang="en-GB" sz="3200" dirty="0">
                <a:latin typeface="Calibri" pitchFamily="34" charset="0"/>
                <a:ea typeface="MS Gothic" charset="-128"/>
              </a:rPr>
              <a:t>    c. are only good for collecting quantitative data</a:t>
            </a:r>
          </a:p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endParaRPr lang="en-GB" sz="3200" dirty="0">
              <a:latin typeface="Calibri" pitchFamily="34" charset="0"/>
              <a:ea typeface="MS Gothic" charset="-128"/>
            </a:endParaRPr>
          </a:p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r>
              <a:rPr lang="en-GB" sz="3200" dirty="0">
                <a:latin typeface="Calibri" pitchFamily="34" charset="0"/>
                <a:ea typeface="MS Gothic" charset="-128"/>
              </a:rPr>
              <a:t>    d. require thought and careful planning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214313" y="803275"/>
            <a:ext cx="8713787" cy="5456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r>
              <a:rPr lang="en-GB" sz="3200" b="1" dirty="0">
                <a:solidFill>
                  <a:srgbClr val="000000"/>
                </a:solidFill>
                <a:latin typeface="Calibri" pitchFamily="34" charset="0"/>
                <a:ea typeface="MS Gothic" charset="-128"/>
              </a:rPr>
              <a:t>2.	</a:t>
            </a:r>
            <a:r>
              <a:rPr lang="en-GB" sz="3200" b="1" dirty="0">
                <a:latin typeface="Calibri" pitchFamily="34" charset="0"/>
                <a:ea typeface="MS Gothic" charset="-128"/>
              </a:rPr>
              <a:t>If you want a high completion rate, you would administer the questionnaire:</a:t>
            </a:r>
          </a:p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endParaRPr lang="en-GB" sz="3200" dirty="0">
              <a:latin typeface="Calibri" pitchFamily="34" charset="0"/>
              <a:ea typeface="MS Gothic" charset="-128"/>
            </a:endParaRPr>
          </a:p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r>
              <a:rPr lang="en-GB" sz="3200" dirty="0">
                <a:latin typeface="Calibri" pitchFamily="34" charset="0"/>
                <a:ea typeface="MS Gothic" charset="-128"/>
              </a:rPr>
              <a:t>    a. in person  </a:t>
            </a:r>
          </a:p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r>
              <a:rPr lang="en-GB" sz="3200" dirty="0">
                <a:latin typeface="Calibri" pitchFamily="34" charset="0"/>
                <a:ea typeface="MS Gothic" charset="-128"/>
              </a:rPr>
              <a:t>    b. via (snail) mail</a:t>
            </a:r>
          </a:p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r>
              <a:rPr lang="en-GB" sz="3200" dirty="0">
                <a:latin typeface="Calibri" pitchFamily="34" charset="0"/>
                <a:ea typeface="MS Gothic" charset="-128"/>
              </a:rPr>
              <a:t>    c. via email</a:t>
            </a:r>
          </a:p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r>
              <a:rPr lang="en-GB" sz="3200" dirty="0">
                <a:latin typeface="Calibri" pitchFamily="34" charset="0"/>
                <a:ea typeface="MS Gothic" charset="-128"/>
              </a:rPr>
              <a:t>    d. using a web-based form</a:t>
            </a:r>
          </a:p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endParaRPr lang="en-GB" sz="3200" dirty="0">
              <a:solidFill>
                <a:srgbClr val="000000"/>
              </a:solidFill>
              <a:latin typeface="Calibri" pitchFamily="34" charset="0"/>
              <a:ea typeface="MS Gothic" charset="-128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214313" y="0"/>
            <a:ext cx="8713787" cy="6918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r>
              <a:rPr lang="en-GB" sz="3200" b="1" dirty="0">
                <a:solidFill>
                  <a:srgbClr val="000000"/>
                </a:solidFill>
                <a:latin typeface="Calibri" pitchFamily="34" charset="0"/>
                <a:ea typeface="MS Gothic" charset="-128"/>
              </a:rPr>
              <a:t>3. </a:t>
            </a:r>
            <a:r>
              <a:rPr lang="en-GB" sz="3200" b="1" dirty="0">
                <a:latin typeface="Calibri" pitchFamily="34" charset="0"/>
                <a:ea typeface="MS Gothic" charset="-128"/>
              </a:rPr>
              <a:t>	Before sending out a questionnaire, you should make sure that:</a:t>
            </a:r>
          </a:p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endParaRPr lang="en-GB" sz="3200" dirty="0">
              <a:latin typeface="Calibri" pitchFamily="34" charset="0"/>
              <a:ea typeface="MS Gothic" charset="-128"/>
            </a:endParaRPr>
          </a:p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r>
              <a:rPr lang="en-GB" sz="3200" dirty="0">
                <a:latin typeface="Calibri" pitchFamily="34" charset="0"/>
                <a:ea typeface="MS Gothic" charset="-128"/>
              </a:rPr>
              <a:t>    	a. questions are worded clearly</a:t>
            </a:r>
          </a:p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r>
              <a:rPr lang="en-GB" sz="3200" dirty="0">
                <a:latin typeface="Calibri" pitchFamily="34" charset="0"/>
                <a:ea typeface="MS Gothic" charset="-128"/>
              </a:rPr>
              <a:t>    </a:t>
            </a:r>
          </a:p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r>
              <a:rPr lang="en-GB" sz="3200" dirty="0">
                <a:latin typeface="Calibri" pitchFamily="34" charset="0"/>
                <a:ea typeface="MS Gothic" charset="-128"/>
              </a:rPr>
              <a:t>	b. the questionnaire can be completed within the desired amount of time</a:t>
            </a:r>
          </a:p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r>
              <a:rPr lang="en-GB" sz="3200" dirty="0">
                <a:latin typeface="Calibri" pitchFamily="34" charset="0"/>
                <a:ea typeface="MS Gothic" charset="-128"/>
              </a:rPr>
              <a:t>    </a:t>
            </a:r>
          </a:p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r>
              <a:rPr lang="en-GB" sz="3200" dirty="0">
                <a:latin typeface="Calibri" pitchFamily="34" charset="0"/>
                <a:ea typeface="MS Gothic" charset="-128"/>
              </a:rPr>
              <a:t>	c. you can analyze the results</a:t>
            </a:r>
          </a:p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r>
              <a:rPr lang="en-GB" sz="3200" dirty="0">
                <a:latin typeface="Calibri" pitchFamily="34" charset="0"/>
                <a:ea typeface="MS Gothic" charset="-128"/>
              </a:rPr>
              <a:t>    </a:t>
            </a:r>
          </a:p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r>
              <a:rPr lang="en-GB" sz="3200" dirty="0">
                <a:latin typeface="Calibri" pitchFamily="34" charset="0"/>
                <a:ea typeface="MS Gothic" charset="-128"/>
              </a:rPr>
              <a:t>	d. all of the above</a:t>
            </a:r>
          </a:p>
          <a:p>
            <a:pPr marL="833438" indent="-833438">
              <a:tabLst>
                <a:tab pos="833438" algn="l"/>
                <a:tab pos="1747838" algn="l"/>
                <a:tab pos="2662238" algn="l"/>
                <a:tab pos="3576638" algn="l"/>
                <a:tab pos="4491038" algn="l"/>
                <a:tab pos="5405438" algn="l"/>
                <a:tab pos="6319838" algn="l"/>
                <a:tab pos="7234238" algn="l"/>
                <a:tab pos="8148638" algn="l"/>
                <a:tab pos="9063038" algn="l"/>
                <a:tab pos="9977438" algn="l"/>
                <a:tab pos="10891838" algn="l"/>
              </a:tabLst>
            </a:pPr>
            <a:endParaRPr lang="en-GB" sz="3200" dirty="0">
              <a:solidFill>
                <a:srgbClr val="000000"/>
              </a:solidFill>
              <a:latin typeface="Calibri" pitchFamily="34" charset="0"/>
              <a:ea typeface="MS Gothic" charset="-128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250825" y="381000"/>
            <a:ext cx="8675688" cy="5943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dirty="0" smtClean="0">
                <a:latin typeface="Calibri" pitchFamily="34" charset="0"/>
                <a:ea typeface="MS Gothic" charset="-128"/>
              </a:rPr>
              <a:t>4. </a:t>
            </a:r>
            <a:r>
              <a:rPr lang="en-GB" sz="3200" b="1" dirty="0">
                <a:latin typeface="Calibri" pitchFamily="34" charset="0"/>
                <a:ea typeface="MS Gothic" charset="-128"/>
              </a:rPr>
              <a:t>Which of the following is </a:t>
            </a:r>
            <a:r>
              <a:rPr lang="en-GB" sz="3200" b="1" u="sng" dirty="0">
                <a:latin typeface="Calibri" pitchFamily="34" charset="0"/>
                <a:ea typeface="MS Gothic" charset="-128"/>
              </a:rPr>
              <a:t>not</a:t>
            </a:r>
            <a:r>
              <a:rPr lang="en-GB" sz="3200" b="1" dirty="0">
                <a:latin typeface="Calibri" pitchFamily="34" charset="0"/>
                <a:ea typeface="MS Gothic" charset="-128"/>
              </a:rPr>
              <a:t> an important aspect of a successful questionnaire?</a:t>
            </a:r>
            <a:br>
              <a:rPr lang="en-GB" sz="3200" b="1" dirty="0">
                <a:latin typeface="Calibri" pitchFamily="34" charset="0"/>
                <a:ea typeface="MS Gothic" charset="-128"/>
              </a:rPr>
            </a:br>
            <a:r>
              <a:rPr lang="en-GB" sz="3200" b="1" dirty="0">
                <a:latin typeface="Calibri" pitchFamily="34" charset="0"/>
                <a:ea typeface="MS Gothic" charset="-128"/>
              </a:rPr>
              <a:t/>
            </a:r>
            <a:br>
              <a:rPr lang="en-GB" sz="3200" b="1" dirty="0">
                <a:latin typeface="Calibri" pitchFamily="34" charset="0"/>
                <a:ea typeface="MS Gothic" charset="-128"/>
              </a:rPr>
            </a:br>
            <a:r>
              <a:rPr lang="en-GB" sz="3200" dirty="0">
                <a:latin typeface="Calibri" pitchFamily="34" charset="0"/>
                <a:ea typeface="MS Gothic" charset="-128"/>
              </a:rPr>
              <a:t>a. include only closed questions</a:t>
            </a:r>
            <a:br>
              <a:rPr lang="en-GB" sz="3200" dirty="0">
                <a:latin typeface="Calibri" pitchFamily="34" charset="0"/>
                <a:ea typeface="MS Gothic" charset="-128"/>
              </a:rPr>
            </a:br>
            <a:r>
              <a:rPr lang="en-GB" sz="3200" dirty="0">
                <a:latin typeface="Calibri" pitchFamily="34" charset="0"/>
                <a:ea typeface="MS Gothic" charset="-128"/>
              </a:rPr>
              <a:t/>
            </a:r>
            <a:br>
              <a:rPr lang="en-GB" sz="3200" dirty="0">
                <a:latin typeface="Calibri" pitchFamily="34" charset="0"/>
                <a:ea typeface="MS Gothic" charset="-128"/>
              </a:rPr>
            </a:br>
            <a:r>
              <a:rPr lang="en-GB" sz="3200" dirty="0">
                <a:latin typeface="Calibri" pitchFamily="34" charset="0"/>
                <a:ea typeface="MS Gothic" charset="-128"/>
              </a:rPr>
              <a:t>b. know what statistics you are going to run in advance</a:t>
            </a:r>
            <a:br>
              <a:rPr lang="en-GB" sz="3200" dirty="0">
                <a:latin typeface="Calibri" pitchFamily="34" charset="0"/>
                <a:ea typeface="MS Gothic" charset="-128"/>
              </a:rPr>
            </a:br>
            <a:r>
              <a:rPr lang="en-GB" sz="3200" dirty="0">
                <a:latin typeface="Calibri" pitchFamily="34" charset="0"/>
                <a:ea typeface="MS Gothic" charset="-128"/>
              </a:rPr>
              <a:t/>
            </a:r>
            <a:br>
              <a:rPr lang="en-GB" sz="3200" dirty="0">
                <a:latin typeface="Calibri" pitchFamily="34" charset="0"/>
                <a:ea typeface="MS Gothic" charset="-128"/>
              </a:rPr>
            </a:br>
            <a:r>
              <a:rPr lang="en-GB" sz="3200" dirty="0">
                <a:latin typeface="Calibri" pitchFamily="34" charset="0"/>
                <a:ea typeface="MS Gothic" charset="-128"/>
              </a:rPr>
              <a:t>c. do a pilot questionnaire</a:t>
            </a:r>
            <a:br>
              <a:rPr lang="en-GB" sz="3200" dirty="0">
                <a:latin typeface="Calibri" pitchFamily="34" charset="0"/>
                <a:ea typeface="MS Gothic" charset="-128"/>
              </a:rPr>
            </a:br>
            <a:r>
              <a:rPr lang="en-GB" sz="3200" dirty="0">
                <a:latin typeface="Calibri" pitchFamily="34" charset="0"/>
                <a:ea typeface="MS Gothic" charset="-128"/>
              </a:rPr>
              <a:t/>
            </a:r>
            <a:br>
              <a:rPr lang="en-GB" sz="3200" dirty="0">
                <a:latin typeface="Calibri" pitchFamily="34" charset="0"/>
                <a:ea typeface="MS Gothic" charset="-128"/>
              </a:rPr>
            </a:br>
            <a:r>
              <a:rPr lang="en-GB" sz="3200" dirty="0">
                <a:latin typeface="Calibri" pitchFamily="34" charset="0"/>
                <a:ea typeface="MS Gothic" charset="-128"/>
              </a:rPr>
              <a:t>d. include only understandable, clear questions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With Individuals</a:t>
            </a:r>
          </a:p>
          <a:p>
            <a:r>
              <a:rPr lang="en-US" dirty="0" smtClean="0"/>
              <a:t>Structured</a:t>
            </a:r>
          </a:p>
          <a:p>
            <a:r>
              <a:rPr lang="en-US" dirty="0" smtClean="0"/>
              <a:t>Semi-structured</a:t>
            </a:r>
          </a:p>
          <a:p>
            <a:r>
              <a:rPr lang="en-US" dirty="0" smtClean="0"/>
              <a:t>Un-structured (open, in-depth)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With Groups</a:t>
            </a:r>
          </a:p>
          <a:p>
            <a:r>
              <a:rPr lang="en-US" dirty="0" smtClean="0"/>
              <a:t>Focus groups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Interviewing is…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Talking and listening to people</a:t>
            </a:r>
          </a:p>
          <a:p>
            <a:r>
              <a:rPr lang="en-US" dirty="0" smtClean="0"/>
              <a:t>Verbally asking participants questions and hearing their point of view in their own words</a:t>
            </a:r>
          </a:p>
          <a:p>
            <a:r>
              <a:rPr lang="en-US" dirty="0" smtClean="0"/>
              <a:t>Done face-to-face or over the phone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Interviews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Deep and free response</a:t>
            </a:r>
          </a:p>
          <a:p>
            <a:r>
              <a:rPr lang="en-US" dirty="0" smtClean="0"/>
              <a:t>Flexible, adaptable</a:t>
            </a:r>
          </a:p>
          <a:p>
            <a:r>
              <a:rPr lang="en-US" dirty="0" smtClean="0"/>
              <a:t>Glimpse into participant’s tone, gestures</a:t>
            </a:r>
          </a:p>
          <a:p>
            <a:r>
              <a:rPr lang="en-US" dirty="0" smtClean="0"/>
              <a:t>Ability to probe, follow up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Costly in time and personnel</a:t>
            </a:r>
          </a:p>
          <a:p>
            <a:r>
              <a:rPr lang="en-US" dirty="0" smtClean="0"/>
              <a:t>Requires skill</a:t>
            </a:r>
          </a:p>
          <a:p>
            <a:r>
              <a:rPr lang="en-US" dirty="0" smtClean="0"/>
              <a:t>May be difficult to summarize responses</a:t>
            </a:r>
          </a:p>
          <a:p>
            <a:r>
              <a:rPr lang="en-US" dirty="0" smtClean="0"/>
              <a:t>Possible biases (interviewer, participant, situation)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Structured interview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 script and questionnaire</a:t>
            </a:r>
          </a:p>
          <a:p>
            <a:r>
              <a:rPr lang="en-US" dirty="0" smtClean="0"/>
              <a:t>No flexibility in wording </a:t>
            </a:r>
          </a:p>
          <a:p>
            <a:r>
              <a:rPr lang="en-US" dirty="0" smtClean="0"/>
              <a:t>No flexibility in question order</a:t>
            </a:r>
          </a:p>
          <a:p>
            <a:r>
              <a:rPr lang="en-US" dirty="0" smtClean="0"/>
              <a:t>Closed response options</a:t>
            </a:r>
          </a:p>
          <a:p>
            <a:r>
              <a:rPr lang="en-US" dirty="0" smtClean="0"/>
              <a:t>Open response options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2650</TotalTime>
  <Words>409</Words>
  <Application>Microsoft Macintosh PowerPoint</Application>
  <PresentationFormat>On-screen Show (4:3)</PresentationFormat>
  <Paragraphs>108</Paragraphs>
  <Slides>17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Metro</vt:lpstr>
      <vt:lpstr>Interviews &amp; focus groups</vt:lpstr>
      <vt:lpstr>PowerPoint Presentation</vt:lpstr>
      <vt:lpstr>PowerPoint Presentation</vt:lpstr>
      <vt:lpstr>PowerPoint Presentation</vt:lpstr>
      <vt:lpstr>PowerPoint Presentation</vt:lpstr>
      <vt:lpstr>Interviews</vt:lpstr>
      <vt:lpstr>Interviewing is…</vt:lpstr>
      <vt:lpstr>Interviews</vt:lpstr>
      <vt:lpstr>Structured interview</vt:lpstr>
      <vt:lpstr>Semi-structured interview</vt:lpstr>
      <vt:lpstr>Unstructured</vt:lpstr>
      <vt:lpstr>Focus Groups</vt:lpstr>
      <vt:lpstr>Probing</vt:lpstr>
      <vt:lpstr>Interviewing Tips</vt:lpstr>
      <vt:lpstr>Active Listening Exercise</vt:lpstr>
      <vt:lpstr>Topic 1</vt:lpstr>
      <vt:lpstr>Topic 2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Interviews &amp; focus groups</dc:title>
  <dc:creator>Kirstie</dc:creator>
  <cp:lastModifiedBy>Kirstie Hawkie</cp:lastModifiedBy>
  <cp:revision>7</cp:revision>
  <dcterms:created xsi:type="dcterms:W3CDTF">2011-05-24T12:28:12Z</dcterms:created>
  <dcterms:modified xsi:type="dcterms:W3CDTF">2013-01-23T11:21:52Z</dcterms:modified>
</cp:coreProperties>
</file>