
<file path=[Content_Types].xml><?xml version="1.0" encoding="utf-8"?>
<Types xmlns="http://schemas.openxmlformats.org/package/2006/content-types">
  <Default Extension="xml" ContentType="application/xml"/>
  <Default Extension="doc" ContentType="application/msword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1"/>
  </p:notesMasterIdLst>
  <p:sldIdLst>
    <p:sldId id="280" r:id="rId2"/>
    <p:sldId id="272" r:id="rId3"/>
    <p:sldId id="258" r:id="rId4"/>
    <p:sldId id="259" r:id="rId5"/>
    <p:sldId id="260" r:id="rId6"/>
    <p:sldId id="285" r:id="rId7"/>
    <p:sldId id="286" r:id="rId8"/>
    <p:sldId id="287" r:id="rId9"/>
    <p:sldId id="288" r:id="rId10"/>
    <p:sldId id="261" r:id="rId11"/>
    <p:sldId id="262" r:id="rId12"/>
    <p:sldId id="266" r:id="rId13"/>
    <p:sldId id="283" r:id="rId14"/>
    <p:sldId id="267" r:id="rId15"/>
    <p:sldId id="268" r:id="rId16"/>
    <p:sldId id="269" r:id="rId17"/>
    <p:sldId id="270" r:id="rId18"/>
    <p:sldId id="281" r:id="rId19"/>
    <p:sldId id="282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4" d="100"/>
          <a:sy n="44" d="100"/>
        </p:scale>
        <p:origin x="-22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C107B5-849A-AD4A-BC0A-663C1FCCD7A3}" type="datetimeFigureOut">
              <a:rPr lang="en-US" smtClean="0"/>
              <a:t>2013-03-11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90B4E6-0899-0B4F-A88E-76B3846AD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119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28F031F-DFE4-454F-9E71-BC11A5CAD4A0}" type="slidenum">
              <a:rPr lang="en-GB"/>
              <a:pPr eaLnBrk="1" hangingPunct="1"/>
              <a:t>2</a:t>
            </a:fld>
            <a:endParaRPr lang="en-GB"/>
          </a:p>
        </p:txBody>
      </p:sp>
      <p:sp>
        <p:nvSpPr>
          <p:cNvPr id="111619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fld id="{BED94816-F8BD-934E-89F1-3BF3D0CD4EB9}" type="slidenum">
              <a:rPr lang="en-US" sz="1200">
                <a:latin typeface="Times" charset="0"/>
                <a:cs typeface="ＭＳ Ｐゴシック" charset="0"/>
              </a:rPr>
              <a:pPr algn="r"/>
              <a:t>2</a:t>
            </a:fld>
            <a:endParaRPr lang="en-US" sz="1200">
              <a:latin typeface="Times" charset="0"/>
              <a:cs typeface="ＭＳ Ｐゴシック" charset="0"/>
            </a:endParaRPr>
          </a:p>
        </p:txBody>
      </p:sp>
      <p:sp>
        <p:nvSpPr>
          <p:cNvPr id="111620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1621" name="Rectangle 3"/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Trying</a:t>
            </a:r>
            <a:r>
              <a:rPr lang="en-US" baseline="0" dirty="0" smtClean="0"/>
              <a:t> to achieve control over threats to validity (but can never rule out all)</a:t>
            </a:r>
          </a:p>
          <a:p>
            <a:endParaRPr lang="en-US" baseline="0" dirty="0" smtClean="0"/>
          </a:p>
          <a:p>
            <a:r>
              <a:rPr lang="en-US" baseline="0" dirty="0" smtClean="0"/>
              <a:t>Need to have enough subjects (many users, many data runs) to achieve acceptable power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ABA9A-6141-4A62-9148-35192A18D76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CE340F5-72AA-CE41-851B-871EF621008E}" type="slidenum">
              <a:rPr lang="en-GB"/>
              <a:pPr eaLnBrk="1" hangingPunct="1"/>
              <a:t>13</a:t>
            </a:fld>
            <a:endParaRPr lang="en-GB"/>
          </a:p>
        </p:txBody>
      </p:sp>
      <p:sp>
        <p:nvSpPr>
          <p:cNvPr id="112643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fld id="{6896B0CB-30EF-CC44-B1C4-078246FD9808}" type="slidenum">
              <a:rPr lang="en-US" sz="1200">
                <a:latin typeface="Times" charset="0"/>
                <a:cs typeface="ＭＳ Ｐゴシック" charset="0"/>
              </a:rPr>
              <a:pPr algn="r"/>
              <a:t>13</a:t>
            </a:fld>
            <a:endParaRPr lang="en-US" sz="1200">
              <a:latin typeface="Times" charset="0"/>
              <a:cs typeface="ＭＳ Ｐゴシック" charset="0"/>
            </a:endParaRPr>
          </a:p>
        </p:txBody>
      </p:sp>
      <p:sp>
        <p:nvSpPr>
          <p:cNvPr id="112644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2645" name="Rectangle 3"/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5E178D9-4992-334D-8A29-9F5D4126F439}" type="slidenum">
              <a:rPr lang="en-GB"/>
              <a:pPr eaLnBrk="1" hangingPunct="1"/>
              <a:t>18</a:t>
            </a:fld>
            <a:endParaRPr lang="en-GB"/>
          </a:p>
        </p:txBody>
      </p:sp>
      <p:sp>
        <p:nvSpPr>
          <p:cNvPr id="113667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fld id="{7B61E2B9-2D43-EB47-BBD7-053646264FD2}" type="slidenum">
              <a:rPr lang="en-US" sz="1200">
                <a:latin typeface="Times" charset="0"/>
                <a:cs typeface="ＭＳ Ｐゴシック" charset="0"/>
              </a:rPr>
              <a:pPr algn="r"/>
              <a:t>18</a:t>
            </a:fld>
            <a:endParaRPr lang="en-US" sz="1200">
              <a:latin typeface="Times" charset="0"/>
              <a:cs typeface="ＭＳ Ｐゴシック" charset="0"/>
            </a:endParaRPr>
          </a:p>
        </p:txBody>
      </p:sp>
      <p:sp>
        <p:nvSpPr>
          <p:cNvPr id="113668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3669" name="Rectangle 3"/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3CBFF41-E394-AB46-B9F2-06E4C0DCF3F8}" type="slidenum">
              <a:rPr lang="en-GB"/>
              <a:pPr eaLnBrk="1" hangingPunct="1"/>
              <a:t>19</a:t>
            </a:fld>
            <a:endParaRPr lang="en-GB"/>
          </a:p>
        </p:txBody>
      </p:sp>
      <p:sp>
        <p:nvSpPr>
          <p:cNvPr id="116739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fld id="{C85BE8A6-87A9-6141-96E5-102D24A0DD76}" type="slidenum">
              <a:rPr lang="en-US" sz="1200">
                <a:latin typeface="Times" charset="0"/>
                <a:cs typeface="ＭＳ Ｐゴシック" charset="0"/>
              </a:rPr>
              <a:pPr algn="r"/>
              <a:t>19</a:t>
            </a:fld>
            <a:endParaRPr lang="en-US" sz="1200">
              <a:latin typeface="Times" charset="0"/>
              <a:cs typeface="ＭＳ Ｐゴシック" charset="0"/>
            </a:endParaRPr>
          </a:p>
        </p:txBody>
      </p:sp>
      <p:sp>
        <p:nvSpPr>
          <p:cNvPr id="116740" name="Rectangle 2"/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6741" name="Rectangle 3"/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E041EA10-183C-1B4F-BFDA-350D5F323ECA}" type="datetimeFigureOut">
              <a:rPr lang="en-US" smtClean="0"/>
              <a:t>2013-03-11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EA10-183C-1B4F-BFDA-350D5F323ECA}" type="datetimeFigureOut">
              <a:rPr lang="en-US" smtClean="0"/>
              <a:t>2013-03-11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2C8A8-FC4C-364F-977C-AE1F67AD6D5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EA10-183C-1B4F-BFDA-350D5F323ECA}" type="datetimeFigureOut">
              <a:rPr lang="en-US" smtClean="0"/>
              <a:t>2013-03-11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2C8A8-FC4C-364F-977C-AE1F67AD6D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EA10-183C-1B4F-BFDA-350D5F323ECA}" type="datetimeFigureOut">
              <a:rPr lang="en-US" smtClean="0"/>
              <a:t>2013-03-11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2C8A8-FC4C-364F-977C-AE1F67AD6D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E041EA10-183C-1B4F-BFDA-350D5F323ECA}" type="datetimeFigureOut">
              <a:rPr lang="en-US" smtClean="0"/>
              <a:t>2013-03-11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E041EA10-183C-1B4F-BFDA-350D5F323ECA}" type="datetimeFigureOut">
              <a:rPr lang="en-US" smtClean="0"/>
              <a:t>2013-03-11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2C8A8-FC4C-364F-977C-AE1F67AD6D5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EA10-183C-1B4F-BFDA-350D5F323ECA}" type="datetimeFigureOut">
              <a:rPr lang="en-US" smtClean="0"/>
              <a:t>2013-03-11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2C8A8-FC4C-364F-977C-AE1F67AD6D5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041EA10-183C-1B4F-BFDA-350D5F323ECA}" type="datetimeFigureOut">
              <a:rPr lang="en-US" smtClean="0"/>
              <a:t>2013-03-11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2C8A8-FC4C-364F-977C-AE1F67AD6D5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041EA10-183C-1B4F-BFDA-350D5F323ECA}" type="datetimeFigureOut">
              <a:rPr lang="en-US" smtClean="0"/>
              <a:t>2013-03-11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2C8A8-FC4C-364F-977C-AE1F67AD6D5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E041EA10-183C-1B4F-BFDA-350D5F323ECA}" type="datetimeFigureOut">
              <a:rPr lang="en-US" smtClean="0"/>
              <a:t>2013-03-11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2C8A8-FC4C-364F-977C-AE1F67AD6D5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EA10-183C-1B4F-BFDA-350D5F323ECA}" type="datetimeFigureOut">
              <a:rPr lang="en-US" smtClean="0"/>
              <a:t>2013-03-11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2C8A8-FC4C-364F-977C-AE1F67AD6D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EA10-183C-1B4F-BFDA-350D5F323ECA}" type="datetimeFigureOut">
              <a:rPr lang="en-US" smtClean="0"/>
              <a:t>2013-03-11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2C8A8-FC4C-364F-977C-AE1F67AD6D5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EA10-183C-1B4F-BFDA-350D5F323ECA}" type="datetimeFigureOut">
              <a:rPr lang="en-US" smtClean="0"/>
              <a:t>2013-03-11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2C8A8-FC4C-364F-977C-AE1F67AD6D5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EA10-183C-1B4F-BFDA-350D5F323ECA}" type="datetimeFigureOut">
              <a:rPr lang="en-US" smtClean="0"/>
              <a:t>2013-03-11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2C8A8-FC4C-364F-977C-AE1F67AD6D5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E041EA10-183C-1B4F-BFDA-350D5F323ECA}" type="datetimeFigureOut">
              <a:rPr lang="en-US" smtClean="0"/>
              <a:t>2013-03-11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CA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E041EA10-183C-1B4F-BFDA-350D5F323ECA}" type="datetimeFigureOut">
              <a:rPr lang="en-US" smtClean="0"/>
              <a:t>2013-03-11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D5B2C8A8-FC4C-364F-977C-AE1F67AD6D5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EA10-183C-1B4F-BFDA-350D5F323ECA}" type="datetimeFigureOut">
              <a:rPr lang="en-US" smtClean="0"/>
              <a:t>2013-03-11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2C8A8-FC4C-364F-977C-AE1F67AD6D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EA10-183C-1B4F-BFDA-350D5F323ECA}" type="datetimeFigureOut">
              <a:rPr lang="en-US" smtClean="0"/>
              <a:t>2013-03-11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2C8A8-FC4C-364F-977C-AE1F67AD6D5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EA10-183C-1B4F-BFDA-350D5F323ECA}" type="datetimeFigureOut">
              <a:rPr lang="en-US" smtClean="0"/>
              <a:t>2013-03-11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D5B2C8A8-FC4C-364F-977C-AE1F67AD6D5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1EA10-183C-1B4F-BFDA-350D5F323ECA}" type="datetimeFigureOut">
              <a:rPr lang="en-US" smtClean="0"/>
              <a:t>2013-03-11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2C8A8-FC4C-364F-977C-AE1F67AD6D5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CA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041EA10-183C-1B4F-BFDA-350D5F323ECA}" type="datetimeFigureOut">
              <a:rPr lang="en-US" smtClean="0"/>
              <a:t>2013-03-11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D5B2C8A8-FC4C-364F-977C-AE1F67AD6D5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experiment-resources.com/counterbalanced-measures-design.html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Microsoft_Word_97_-_2004_Document1.doc"/><Relationship Id="rId5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Controlled User studies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HCI  - 4163/6610</a:t>
            </a:r>
          </a:p>
          <a:p>
            <a:r>
              <a:rPr lang="en-US" dirty="0" smtClean="0"/>
              <a:t>Winter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104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269866"/>
            <a:ext cx="7556313" cy="4856297"/>
          </a:xfrm>
        </p:spPr>
        <p:txBody>
          <a:bodyPr>
            <a:normAutofit fontScale="92500"/>
          </a:bodyPr>
          <a:lstStyle/>
          <a:p>
            <a:r>
              <a:rPr lang="en-US" sz="2800" dirty="0" smtClean="0"/>
              <a:t>Factors: </a:t>
            </a:r>
            <a:r>
              <a:rPr lang="en-US" sz="2800" dirty="0" smtClean="0"/>
              <a:t>Independent Variables (</a:t>
            </a:r>
            <a:r>
              <a:rPr lang="en-US" sz="2800" dirty="0" err="1" smtClean="0"/>
              <a:t>Ivs</a:t>
            </a:r>
            <a:r>
              <a:rPr lang="en-US" sz="2800" dirty="0" smtClean="0"/>
              <a:t>) </a:t>
            </a:r>
            <a:r>
              <a:rPr lang="en-US" sz="2800" dirty="0" smtClean="0"/>
              <a:t>of an experiment</a:t>
            </a:r>
          </a:p>
          <a:p>
            <a:r>
              <a:rPr lang="en-US" sz="2800" dirty="0" smtClean="0"/>
              <a:t>Level: particular value of an IV</a:t>
            </a:r>
          </a:p>
          <a:p>
            <a:r>
              <a:rPr lang="en-US" sz="2800" dirty="0" smtClean="0"/>
              <a:t>Condition: a group or treatment (technique)</a:t>
            </a:r>
          </a:p>
          <a:p>
            <a:pPr lvl="1"/>
            <a:r>
              <a:rPr lang="en-US" sz="2400" dirty="0" smtClean="0"/>
              <a:t>e.g., Condition 1: old system, Condition 2: new system</a:t>
            </a:r>
          </a:p>
          <a:p>
            <a:r>
              <a:rPr lang="en-US" sz="2800" dirty="0" smtClean="0"/>
              <a:t>Treatment: a condition of an experiment</a:t>
            </a:r>
          </a:p>
          <a:p>
            <a:r>
              <a:rPr lang="en-US" sz="2800" dirty="0" smtClean="0"/>
              <a:t>Subject: participant (can also think more broadly of data sets that are ‘subjected’ to a treatment)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28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 to Treatments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At least 1 Factor (IV) has to vary to have an experiment</a:t>
            </a:r>
          </a:p>
          <a:p>
            <a:pPr lvl="1"/>
            <a:r>
              <a:rPr lang="en-US" sz="2000" dirty="0" smtClean="0"/>
              <a:t>Effect of screen size and input technique on performance (speed, accuracy)</a:t>
            </a:r>
          </a:p>
          <a:p>
            <a:r>
              <a:rPr lang="en-US" sz="2400" dirty="0" smtClean="0"/>
              <a:t>An IV must always have at least 2 levels</a:t>
            </a:r>
          </a:p>
          <a:p>
            <a:r>
              <a:rPr lang="en-US" sz="2400" dirty="0" smtClean="0"/>
              <a:t>Condition refers to a particular way that subjects are treated</a:t>
            </a:r>
          </a:p>
          <a:p>
            <a:pPr lvl="1"/>
            <a:r>
              <a:rPr lang="en-US" sz="2000" dirty="0" smtClean="0"/>
              <a:t>Between subject: experimental conditions are the same as the groups</a:t>
            </a:r>
          </a:p>
          <a:p>
            <a:pPr lvl="1"/>
            <a:r>
              <a:rPr lang="en-US" sz="2000" dirty="0" smtClean="0"/>
              <a:t>Within subjects: only 1 group, that experiences every condition (can be many conditions in an experiment)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879285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Experimental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Two-Group, Post-Test Design</a:t>
            </a:r>
          </a:p>
          <a:p>
            <a:r>
              <a:rPr lang="en-US" sz="2800" dirty="0" smtClean="0"/>
              <a:t>Two conditions</a:t>
            </a:r>
          </a:p>
          <a:p>
            <a:r>
              <a:rPr lang="en-US" sz="2800" dirty="0" smtClean="0"/>
              <a:t>Two groups:</a:t>
            </a:r>
          </a:p>
          <a:p>
            <a:pPr lvl="1"/>
            <a:r>
              <a:rPr lang="en-US" sz="2400" dirty="0" smtClean="0"/>
              <a:t>Between subjects: random allocation</a:t>
            </a:r>
          </a:p>
          <a:p>
            <a:r>
              <a:rPr lang="en-US" sz="2800" dirty="0" smtClean="0"/>
              <a:t>Treatment</a:t>
            </a:r>
          </a:p>
          <a:p>
            <a:r>
              <a:rPr lang="en-US" sz="2800" dirty="0" smtClean="0"/>
              <a:t>Post-test: measure the DV</a:t>
            </a:r>
          </a:p>
          <a:p>
            <a:r>
              <a:rPr lang="en-US" sz="2800" dirty="0" smtClean="0"/>
              <a:t>What’s really important?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64796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200000"/>
                  </a:schemeClr>
                </a:solidFill>
                <a:ea typeface="+mj-ea"/>
              </a:rPr>
              <a:t>Experimental designs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sz="2800" dirty="0" smtClean="0">
                <a:solidFill>
                  <a:schemeClr val="accent2">
                    <a:lumMod val="40000"/>
                    <a:lumOff val="60000"/>
                  </a:schemeClr>
                </a:solidFill>
                <a:ea typeface="+mn-ea"/>
              </a:rPr>
              <a:t>Between subjects</a:t>
            </a:r>
            <a:r>
              <a:rPr lang="en-US" sz="2800" dirty="0" smtClean="0">
                <a:ea typeface="+mn-ea"/>
              </a:rPr>
              <a:t>: Different </a:t>
            </a:r>
            <a:r>
              <a:rPr lang="en-US" sz="2800" dirty="0">
                <a:ea typeface="+mn-ea"/>
              </a:rPr>
              <a:t>participants -  single group of participants is allocated randomly to the experimental conditions.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sz="2800" dirty="0" smtClean="0">
                <a:solidFill>
                  <a:schemeClr val="accent2">
                    <a:lumMod val="40000"/>
                    <a:lumOff val="60000"/>
                  </a:schemeClr>
                </a:solidFill>
                <a:ea typeface="+mn-ea"/>
              </a:rPr>
              <a:t>Within subjects</a:t>
            </a:r>
            <a:r>
              <a:rPr lang="en-US" sz="2800" dirty="0" smtClean="0">
                <a:ea typeface="+mn-ea"/>
              </a:rPr>
              <a:t>: Same </a:t>
            </a:r>
            <a:r>
              <a:rPr lang="en-US" sz="2800" dirty="0">
                <a:ea typeface="+mn-ea"/>
              </a:rPr>
              <a:t>participants - all participants appear in both conditions.</a:t>
            </a:r>
          </a:p>
          <a:p>
            <a:pPr marL="411480" fontAlgn="auto">
              <a:spcAft>
                <a:spcPts val="0"/>
              </a:spcAft>
              <a:buFont typeface="Wingdings"/>
              <a:buChar char=""/>
              <a:defRPr/>
            </a:pPr>
            <a:r>
              <a:rPr lang="en-US" sz="2800" dirty="0">
                <a:solidFill>
                  <a:schemeClr val="accent2">
                    <a:lumMod val="40000"/>
                    <a:lumOff val="60000"/>
                  </a:schemeClr>
                </a:solidFill>
                <a:ea typeface="+mn-ea"/>
              </a:rPr>
              <a:t>Matched participants </a:t>
            </a:r>
            <a:r>
              <a:rPr lang="en-US" sz="2800" dirty="0">
                <a:ea typeface="+mn-ea"/>
              </a:rPr>
              <a:t>- participants are matched in pairs, e.g., based on expertise, gender, etc. </a:t>
            </a:r>
          </a:p>
        </p:txBody>
      </p:sp>
      <p:sp>
        <p:nvSpPr>
          <p:cNvPr id="72708" name="Date Placeholder 2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>
                <a:solidFill>
                  <a:schemeClr val="tx2"/>
                </a:solidFill>
              </a:rPr>
              <a:t>www.id-book.com</a:t>
            </a:r>
          </a:p>
        </p:txBody>
      </p:sp>
      <p:sp>
        <p:nvSpPr>
          <p:cNvPr id="72709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C2409CC-1BC9-554E-A461-AD889244E4EA}" type="slidenum">
              <a:rPr lang="en-GB">
                <a:solidFill>
                  <a:schemeClr val="tx2"/>
                </a:solidFill>
              </a:rPr>
              <a:pPr eaLnBrk="1" hangingPunct="1"/>
              <a:t>13</a:t>
            </a:fld>
            <a:endParaRPr lang="en-GB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4779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Within-subjects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317406"/>
            <a:ext cx="7556313" cy="4144963"/>
          </a:xfrm>
        </p:spPr>
        <p:txBody>
          <a:bodyPr>
            <a:noAutofit/>
          </a:bodyPr>
          <a:lstStyle/>
          <a:p>
            <a:r>
              <a:rPr lang="en-US" sz="2800" dirty="0" smtClean="0"/>
              <a:t>Similar to the one-group pre-test-post-test design</a:t>
            </a:r>
          </a:p>
          <a:p>
            <a:r>
              <a:rPr lang="en-US" sz="2800" dirty="0" smtClean="0"/>
              <a:t>It solves the individual differences issues</a:t>
            </a:r>
          </a:p>
          <a:p>
            <a:r>
              <a:rPr lang="en-US" sz="2800" dirty="0" smtClean="0"/>
              <a:t>But raises other problems:</a:t>
            </a:r>
          </a:p>
          <a:p>
            <a:pPr lvl="1"/>
            <a:r>
              <a:rPr lang="en-US" sz="2400" dirty="0" smtClean="0"/>
              <a:t>Need to look at the impact of experiencing the two conditions</a:t>
            </a:r>
          </a:p>
          <a:p>
            <a:pPr lvl="1"/>
            <a:r>
              <a:rPr lang="en-US" sz="2400" dirty="0" smtClean="0"/>
              <a:t>Will they get tired? Gain practice? Learn what is expected?</a:t>
            </a:r>
          </a:p>
          <a:p>
            <a:r>
              <a:rPr lang="en-US" sz="2800" dirty="0" smtClean="0"/>
              <a:t>Need to control for order and sequence effects?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99419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Changes in performance resulting from (ordinal) position in which a condition appears in an experiment (always first?)</a:t>
            </a:r>
          </a:p>
          <a:p>
            <a:r>
              <a:rPr lang="en-US" sz="2800" dirty="0" smtClean="0"/>
              <a:t>Arises from warm-up, learning, fatigue, etc.</a:t>
            </a:r>
          </a:p>
          <a:p>
            <a:r>
              <a:rPr lang="en-US" sz="2800" dirty="0" smtClean="0"/>
              <a:t>Effect can be averaged and removed if all possible orders are presented in the experiment and there has been random assignment to orders</a:t>
            </a:r>
          </a:p>
        </p:txBody>
      </p:sp>
    </p:spTree>
    <p:extLst>
      <p:ext uri="{BB962C8B-B14F-4D97-AF65-F5344CB8AC3E}">
        <p14:creationId xmlns:p14="http://schemas.microsoft.com/office/powerpoint/2010/main" val="3372705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Sequence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Changes in performance resulting from interactions among conditions (e.g., if done first, condition 1 has an impact on performance in condition 2)</a:t>
            </a:r>
          </a:p>
          <a:p>
            <a:r>
              <a:rPr lang="en-US" sz="2800" dirty="0" smtClean="0"/>
              <a:t>Effects viewed may not be main effects of the IV, but interaction effects</a:t>
            </a:r>
          </a:p>
          <a:p>
            <a:r>
              <a:rPr lang="en-US" sz="2800" dirty="0" smtClean="0"/>
              <a:t>Can be controlled by arranging each condition to follow every other condition equally often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29190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Counterbalancing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Controlling order and sequence effects by arranging subjects to experience the various conditions (levels of the IV) in different orders</a:t>
            </a:r>
          </a:p>
          <a:p>
            <a:r>
              <a:rPr lang="en-US" sz="2400" dirty="0" smtClean="0"/>
              <a:t>Self-directed learning: investigate the different counterbalancing methods</a:t>
            </a:r>
          </a:p>
          <a:p>
            <a:pPr lvl="1"/>
            <a:r>
              <a:rPr lang="en-US" sz="2000" dirty="0" smtClean="0"/>
              <a:t>Randomization</a:t>
            </a:r>
          </a:p>
          <a:p>
            <a:pPr lvl="1"/>
            <a:r>
              <a:rPr lang="en-US" sz="2000" dirty="0" smtClean="0"/>
              <a:t>Block Randomization</a:t>
            </a:r>
          </a:p>
          <a:p>
            <a:pPr lvl="1"/>
            <a:r>
              <a:rPr lang="en-US" sz="2000" dirty="0" smtClean="0"/>
              <a:t>Reverse counter-balancing</a:t>
            </a:r>
          </a:p>
          <a:p>
            <a:pPr lvl="1"/>
            <a:r>
              <a:rPr lang="en-US" sz="2000" dirty="0" smtClean="0"/>
              <a:t>Latin squares and Greco squares (when you can’t fully counterbalance)</a:t>
            </a:r>
          </a:p>
          <a:p>
            <a:pPr lvl="1"/>
            <a:r>
              <a:rPr lang="en-US" sz="2000" dirty="0" smtClean="0">
                <a:hlinkClick r:id="rId2"/>
              </a:rPr>
              <a:t>http://www.experiment-resources.com/counterbalanced-measures-design.html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056512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260350"/>
            <a:ext cx="7772400" cy="914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  <a:ea typeface="+mj-ea"/>
              </a:rPr>
              <a:t>Between, within, </a:t>
            </a:r>
            <a:r>
              <a:rPr lang="en-US" dirty="0">
                <a:solidFill>
                  <a:schemeClr val="tx2">
                    <a:satMod val="200000"/>
                  </a:schemeClr>
                </a:solidFill>
                <a:ea typeface="+mj-ea"/>
              </a:rPr>
              <a:t>matched participant design</a:t>
            </a:r>
          </a:p>
        </p:txBody>
      </p:sp>
      <p:graphicFrame>
        <p:nvGraphicFramePr>
          <p:cNvPr id="7170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9399049"/>
              </p:ext>
            </p:extLst>
          </p:nvPr>
        </p:nvGraphicFramePr>
        <p:xfrm>
          <a:off x="242955" y="1444942"/>
          <a:ext cx="7977274" cy="49786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Document" r:id="rId4" imgW="7670800" imgH="4787900" progId="Word.Document.8">
                  <p:embed/>
                </p:oleObj>
              </mc:Choice>
              <mc:Fallback>
                <p:oleObj name="Document" r:id="rId4" imgW="7670800" imgH="47879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alphaModFix/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955" y="1444942"/>
                        <a:ext cx="7977274" cy="4978643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2" name="Date Placeholder 2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>
                <a:solidFill>
                  <a:schemeClr val="tx2"/>
                </a:solidFill>
              </a:rPr>
              <a:t>www.id-book.com</a:t>
            </a:r>
          </a:p>
        </p:txBody>
      </p:sp>
      <p:sp>
        <p:nvSpPr>
          <p:cNvPr id="7173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0D84E66-9CC7-AF4E-9691-92BF2D5AA317}" type="slidenum">
              <a:rPr lang="en-GB">
                <a:solidFill>
                  <a:schemeClr val="tx2"/>
                </a:solidFill>
              </a:rPr>
              <a:pPr eaLnBrk="1" hangingPunct="1"/>
              <a:t>18</a:t>
            </a:fld>
            <a:endParaRPr lang="en-GB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4451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260350"/>
            <a:ext cx="7772400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200000"/>
                  </a:schemeClr>
                </a:solidFill>
                <a:ea typeface="+mj-ea"/>
              </a:rPr>
              <a:t>Key </a:t>
            </a:r>
            <a:r>
              <a:rPr lang="en-US" dirty="0" smtClean="0">
                <a:solidFill>
                  <a:schemeClr val="tx2">
                    <a:satMod val="200000"/>
                  </a:schemeClr>
                </a:solidFill>
                <a:ea typeface="+mj-ea"/>
              </a:rPr>
              <a:t>points 1</a:t>
            </a:r>
            <a:endParaRPr lang="en-US" dirty="0">
              <a:solidFill>
                <a:schemeClr val="tx2">
                  <a:satMod val="200000"/>
                </a:schemeClr>
              </a:solidFill>
              <a:ea typeface="+mj-ea"/>
            </a:endParaRP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539749" y="1052513"/>
            <a:ext cx="8389098" cy="5589587"/>
          </a:xfrm>
        </p:spPr>
        <p:txBody>
          <a:bodyPr/>
          <a:lstStyle/>
          <a:p>
            <a:pPr>
              <a:lnSpc>
                <a:spcPct val="90000"/>
              </a:lnSpc>
              <a:buFont typeface="Symbol" charset="0"/>
              <a:buChar char="·"/>
            </a:pPr>
            <a:r>
              <a:rPr lang="en-US" sz="3200" dirty="0">
                <a:latin typeface="Corbel" charset="0"/>
              </a:rPr>
              <a:t>Usability testing is done in controlled conditions.</a:t>
            </a:r>
          </a:p>
          <a:p>
            <a:pPr>
              <a:lnSpc>
                <a:spcPct val="90000"/>
              </a:lnSpc>
              <a:buFont typeface="Symbol" charset="0"/>
              <a:buChar char="·"/>
            </a:pPr>
            <a:r>
              <a:rPr lang="en-US" sz="3200" dirty="0">
                <a:latin typeface="Corbel" charset="0"/>
              </a:rPr>
              <a:t>Usability testing is an adapted form of experimentation.</a:t>
            </a:r>
          </a:p>
          <a:p>
            <a:pPr>
              <a:lnSpc>
                <a:spcPct val="90000"/>
              </a:lnSpc>
              <a:buFont typeface="Symbol" charset="0"/>
              <a:buChar char="·"/>
            </a:pPr>
            <a:r>
              <a:rPr lang="en-US" sz="3200" dirty="0">
                <a:latin typeface="Corbel" charset="0"/>
              </a:rPr>
              <a:t>Experiments aim to test hypotheses by manipulating certain variables while keeping others constant.</a:t>
            </a:r>
          </a:p>
          <a:p>
            <a:pPr>
              <a:lnSpc>
                <a:spcPct val="90000"/>
              </a:lnSpc>
              <a:buFont typeface="Symbol" charset="0"/>
              <a:buChar char="·"/>
            </a:pPr>
            <a:r>
              <a:rPr lang="en-US" sz="3200" dirty="0">
                <a:latin typeface="Corbel" charset="0"/>
              </a:rPr>
              <a:t>The experimenter controls the independent variable(s) but not the dependent variable(s).</a:t>
            </a:r>
          </a:p>
        </p:txBody>
      </p:sp>
      <p:sp>
        <p:nvSpPr>
          <p:cNvPr id="76804" name="Date Placeholder 2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>
                <a:solidFill>
                  <a:schemeClr val="tx2"/>
                </a:solidFill>
              </a:rPr>
              <a:t>www.id-book.com</a:t>
            </a:r>
          </a:p>
        </p:txBody>
      </p:sp>
      <p:sp>
        <p:nvSpPr>
          <p:cNvPr id="76805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6CB5B54-7BFB-B945-8296-07ED75DEDEE3}" type="slidenum">
              <a:rPr lang="en-GB">
                <a:solidFill>
                  <a:schemeClr val="tx2"/>
                </a:solidFill>
              </a:rPr>
              <a:pPr eaLnBrk="1" hangingPunct="1"/>
              <a:t>19</a:t>
            </a:fld>
            <a:endParaRPr lang="en-GB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32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  <a:ea typeface="+mj-ea"/>
              </a:rPr>
              <a:t>Usability Experiments</a:t>
            </a:r>
            <a:endParaRPr lang="en-US" dirty="0">
              <a:solidFill>
                <a:schemeClr val="tx2">
                  <a:satMod val="200000"/>
                </a:schemeClr>
              </a:solidFill>
              <a:ea typeface="+mj-ea"/>
            </a:endParaRP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498474" y="1600200"/>
            <a:ext cx="7556313" cy="4144963"/>
          </a:xfrm>
        </p:spPr>
        <p:txBody>
          <a:bodyPr>
            <a:noAutofit/>
          </a:bodyPr>
          <a:lstStyle/>
          <a:p>
            <a:r>
              <a:rPr lang="en-US" sz="2800" dirty="0">
                <a:latin typeface="Corbel" charset="0"/>
              </a:rPr>
              <a:t>Predict the relationship between two or more variables.</a:t>
            </a:r>
          </a:p>
          <a:p>
            <a:r>
              <a:rPr lang="en-US" sz="2800" dirty="0">
                <a:latin typeface="Corbel" charset="0"/>
              </a:rPr>
              <a:t>Independent variable is manipulated by the researcher.</a:t>
            </a:r>
          </a:p>
          <a:p>
            <a:r>
              <a:rPr lang="en-US" sz="2800" dirty="0">
                <a:latin typeface="Corbel" charset="0"/>
              </a:rPr>
              <a:t>Dependent variable depends on the independent variable.</a:t>
            </a:r>
          </a:p>
          <a:p>
            <a:r>
              <a:rPr lang="en-US" sz="2800" dirty="0">
                <a:latin typeface="Corbel" charset="0"/>
              </a:rPr>
              <a:t>Typical experimental designs have one or two independent variable.</a:t>
            </a:r>
          </a:p>
          <a:p>
            <a:r>
              <a:rPr lang="en-US" sz="2800" dirty="0">
                <a:latin typeface="Corbel" charset="0"/>
              </a:rPr>
              <a:t>Validated statistically &amp; replicable.</a:t>
            </a:r>
          </a:p>
          <a:p>
            <a:endParaRPr lang="en-US" sz="2800" dirty="0">
              <a:latin typeface="Corbel" charset="0"/>
            </a:endParaRPr>
          </a:p>
        </p:txBody>
      </p:sp>
      <p:sp>
        <p:nvSpPr>
          <p:cNvPr id="71684" name="Date Placeholder 2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>
                <a:solidFill>
                  <a:schemeClr val="tx2"/>
                </a:solidFill>
              </a:rPr>
              <a:t>www.id-book.com</a:t>
            </a:r>
          </a:p>
        </p:txBody>
      </p:sp>
      <p:sp>
        <p:nvSpPr>
          <p:cNvPr id="71685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D53684C-CDA7-9341-86C5-4E7AD72092CA}" type="slidenum">
              <a:rPr lang="en-GB">
                <a:solidFill>
                  <a:schemeClr val="tx2"/>
                </a:solidFill>
              </a:rPr>
              <a:pPr eaLnBrk="1" hangingPunct="1"/>
              <a:t>2</a:t>
            </a:fld>
            <a:endParaRPr lang="en-GB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519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True Experiment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Experimental control</a:t>
            </a:r>
          </a:p>
          <a:p>
            <a:r>
              <a:rPr lang="en-US" dirty="0" smtClean="0"/>
              <a:t>Control as many potential threats to validity as possible</a:t>
            </a:r>
          </a:p>
          <a:p>
            <a:r>
              <a:rPr lang="en-US" dirty="0" smtClean="0"/>
              <a:t>Random assignment of participants/data to conditions</a:t>
            </a:r>
          </a:p>
          <a:p>
            <a:r>
              <a:rPr lang="en-US" dirty="0" smtClean="0"/>
              <a:t>Could be within-subjects or between-subjects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927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317407"/>
            <a:ext cx="7556313" cy="4144963"/>
          </a:xfrm>
        </p:spPr>
        <p:txBody>
          <a:bodyPr>
            <a:noAutofit/>
          </a:bodyPr>
          <a:lstStyle/>
          <a:p>
            <a:r>
              <a:rPr lang="en-US" sz="2800" dirty="0" smtClean="0"/>
              <a:t>True experiment = complete control over the subject assignment to conditions and the presentation of conditions to subjects</a:t>
            </a:r>
          </a:p>
          <a:p>
            <a:pPr lvl="1"/>
            <a:r>
              <a:rPr lang="en-US" sz="2400" dirty="0" smtClean="0"/>
              <a:t>Control over the who, what, when, where, how</a:t>
            </a:r>
          </a:p>
          <a:p>
            <a:r>
              <a:rPr lang="en-US" sz="2800" dirty="0" smtClean="0"/>
              <a:t>Control of the who =&gt; random assignment to conditions</a:t>
            </a:r>
          </a:p>
          <a:p>
            <a:pPr lvl="1"/>
            <a:r>
              <a:rPr lang="en-US" sz="2400" dirty="0" smtClean="0"/>
              <a:t>Only by chance can other variables be confounded with IV</a:t>
            </a:r>
          </a:p>
          <a:p>
            <a:r>
              <a:rPr lang="en-US" sz="2800" dirty="0" smtClean="0"/>
              <a:t>Control of the what/when/where/how =&gt; control over the way the experiment is conducted</a:t>
            </a:r>
          </a:p>
          <a:p>
            <a:pPr lvl="1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49361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Quasi-Experiment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When you can’t achieve complete control</a:t>
            </a:r>
          </a:p>
          <a:p>
            <a:pPr lvl="1"/>
            <a:r>
              <a:rPr lang="en-US" sz="2800" dirty="0" smtClean="0"/>
              <a:t>Lack </a:t>
            </a:r>
            <a:r>
              <a:rPr lang="en-US" sz="2800" dirty="0" smtClean="0"/>
              <a:t>of complete control over conditions</a:t>
            </a:r>
          </a:p>
          <a:p>
            <a:pPr lvl="1"/>
            <a:r>
              <a:rPr lang="en-US" sz="2800" dirty="0" smtClean="0"/>
              <a:t>Subjects for different conditions come from potentially non-random pre-existing </a:t>
            </a:r>
            <a:r>
              <a:rPr lang="en-US" sz="2800" dirty="0" smtClean="0"/>
              <a:t>groups (smokers </a:t>
            </a:r>
            <a:r>
              <a:rPr lang="en-US" sz="2800" dirty="0" err="1" smtClean="0"/>
              <a:t>vs</a:t>
            </a:r>
            <a:r>
              <a:rPr lang="en-US" sz="2800" dirty="0" smtClean="0"/>
              <a:t> nonsmokers)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7863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alibri" charset="0"/>
              </a:rPr>
              <a:t>It</a:t>
            </a:r>
            <a:r>
              <a:rPr lang="en-CA" dirty="0" smtClean="0">
                <a:latin typeface="Calibri" charset="0"/>
              </a:rPr>
              <a:t>’</a:t>
            </a:r>
            <a:r>
              <a:rPr lang="en-US" dirty="0" smtClean="0">
                <a:latin typeface="Calibri" charset="0"/>
              </a:rPr>
              <a:t>s </a:t>
            </a:r>
            <a:r>
              <a:rPr lang="en-US" dirty="0">
                <a:latin typeface="Calibri" charset="0"/>
              </a:rPr>
              <a:t>a matter of control</a:t>
            </a:r>
          </a:p>
        </p:txBody>
      </p:sp>
      <p:sp>
        <p:nvSpPr>
          <p:cNvPr id="4099" name="Text Placeholder 4"/>
          <p:cNvSpPr>
            <a:spLocks noGrp="1"/>
          </p:cNvSpPr>
          <p:nvPr>
            <p:ph type="body" idx="1"/>
          </p:nvPr>
        </p:nvSpPr>
        <p:spPr>
          <a:xfrm>
            <a:off x="497541" y="1038983"/>
            <a:ext cx="3657600" cy="561218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Calibri" charset="0"/>
              </a:rPr>
              <a:t>True Experiment</a:t>
            </a:r>
          </a:p>
        </p:txBody>
      </p:sp>
      <p:sp>
        <p:nvSpPr>
          <p:cNvPr id="4100" name="Content Placeholder 5"/>
          <p:cNvSpPr>
            <a:spLocks noGrp="1"/>
          </p:cNvSpPr>
          <p:nvPr>
            <p:ph sz="half" idx="2"/>
          </p:nvPr>
        </p:nvSpPr>
        <p:spPr>
          <a:xfrm>
            <a:off x="497541" y="1600201"/>
            <a:ext cx="3657600" cy="452596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>
                <a:latin typeface="Calibri" charset="0"/>
              </a:rPr>
              <a:t>Random assignment of subjects to condition</a:t>
            </a:r>
          </a:p>
          <a:p>
            <a:pPr eaLnBrk="1" hangingPunct="1"/>
            <a:r>
              <a:rPr lang="en-US" sz="2800" dirty="0">
                <a:latin typeface="Calibri" charset="0"/>
              </a:rPr>
              <a:t>Manipulate the </a:t>
            </a:r>
            <a:r>
              <a:rPr lang="en-US" sz="2800" dirty="0" smtClean="0">
                <a:latin typeface="Calibri" charset="0"/>
              </a:rPr>
              <a:t>IV</a:t>
            </a:r>
            <a:endParaRPr lang="en-US" sz="4000" dirty="0">
              <a:latin typeface="Calibri" charset="0"/>
            </a:endParaRPr>
          </a:p>
          <a:p>
            <a:pPr eaLnBrk="1" hangingPunct="1"/>
            <a:endParaRPr lang="en-US" sz="2800" dirty="0">
              <a:latin typeface="Calibri" charset="0"/>
            </a:endParaRPr>
          </a:p>
          <a:p>
            <a:pPr eaLnBrk="1" hangingPunct="1"/>
            <a:r>
              <a:rPr lang="en-US" sz="2800" dirty="0">
                <a:latin typeface="Calibri" charset="0"/>
              </a:rPr>
              <a:t>Control allows ruling out of alternative hypotheses</a:t>
            </a:r>
          </a:p>
        </p:txBody>
      </p:sp>
      <p:sp>
        <p:nvSpPr>
          <p:cNvPr id="4101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397187" y="1038983"/>
            <a:ext cx="3657600" cy="561217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Calibri" charset="0"/>
              </a:rPr>
              <a:t>Quasi Experiment</a:t>
            </a:r>
          </a:p>
        </p:txBody>
      </p:sp>
      <p:sp>
        <p:nvSpPr>
          <p:cNvPr id="4102" name="Content Placeholder 7"/>
          <p:cNvSpPr>
            <a:spLocks noGrp="1"/>
          </p:cNvSpPr>
          <p:nvPr>
            <p:ph sz="quarter" idx="4"/>
          </p:nvPr>
        </p:nvSpPr>
        <p:spPr>
          <a:xfrm>
            <a:off x="4399878" y="1600201"/>
            <a:ext cx="3657600" cy="4525961"/>
          </a:xfrm>
        </p:spPr>
        <p:txBody>
          <a:bodyPr>
            <a:noAutofit/>
          </a:bodyPr>
          <a:lstStyle/>
          <a:p>
            <a:pPr eaLnBrk="1" hangingPunct="1"/>
            <a:r>
              <a:rPr lang="en-US" sz="2400" dirty="0">
                <a:latin typeface="Calibri" charset="0"/>
              </a:rPr>
              <a:t>Selection of subjects for the conditions</a:t>
            </a:r>
          </a:p>
          <a:p>
            <a:pPr eaLnBrk="1" hangingPunct="1"/>
            <a:r>
              <a:rPr lang="en-US" sz="2400" dirty="0">
                <a:latin typeface="Calibri" charset="0"/>
              </a:rPr>
              <a:t>Observe categories of subjects</a:t>
            </a:r>
          </a:p>
          <a:p>
            <a:pPr lvl="1" eaLnBrk="1" hangingPunct="1"/>
            <a:r>
              <a:rPr lang="en-US" sz="2400" dirty="0">
                <a:latin typeface="Calibri" charset="0"/>
              </a:rPr>
              <a:t>If the subject variable is the IV, </a:t>
            </a:r>
            <a:r>
              <a:rPr lang="en-US" sz="2400" dirty="0" smtClean="0">
                <a:latin typeface="Calibri" charset="0"/>
              </a:rPr>
              <a:t>it</a:t>
            </a:r>
            <a:r>
              <a:rPr lang="en-CA" sz="2400" dirty="0" smtClean="0">
                <a:latin typeface="Calibri" charset="0"/>
              </a:rPr>
              <a:t>’</a:t>
            </a:r>
            <a:r>
              <a:rPr lang="en-US" sz="2400" dirty="0" smtClean="0">
                <a:latin typeface="Calibri" charset="0"/>
              </a:rPr>
              <a:t>s </a:t>
            </a:r>
            <a:r>
              <a:rPr lang="en-US" sz="2400" dirty="0">
                <a:latin typeface="Calibri" charset="0"/>
              </a:rPr>
              <a:t>a quasi experiment</a:t>
            </a:r>
          </a:p>
          <a:p>
            <a:pPr eaLnBrk="1" hangingPunct="1"/>
            <a:r>
              <a:rPr lang="en-US" sz="2400" dirty="0" smtClean="0">
                <a:latin typeface="Calibri" charset="0"/>
              </a:rPr>
              <a:t>Don</a:t>
            </a:r>
            <a:r>
              <a:rPr lang="en-CA" sz="2400" dirty="0" smtClean="0">
                <a:latin typeface="Calibri" charset="0"/>
              </a:rPr>
              <a:t>’</a:t>
            </a:r>
            <a:r>
              <a:rPr lang="en-US" sz="2400" dirty="0" smtClean="0">
                <a:latin typeface="Calibri" charset="0"/>
              </a:rPr>
              <a:t>t </a:t>
            </a:r>
            <a:r>
              <a:rPr lang="en-US" sz="2400" dirty="0">
                <a:latin typeface="Calibri" charset="0"/>
              </a:rPr>
              <a:t>know whether differences are caused by the IV or differences in the subjects</a:t>
            </a:r>
          </a:p>
        </p:txBody>
      </p:sp>
    </p:spTree>
    <p:extLst>
      <p:ext uri="{BB962C8B-B14F-4D97-AF65-F5344CB8AC3E}">
        <p14:creationId xmlns:p14="http://schemas.microsoft.com/office/powerpoint/2010/main" val="3605358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Other features</a:t>
            </a:r>
          </a:p>
        </p:txBody>
      </p:sp>
      <p:sp>
        <p:nvSpPr>
          <p:cNvPr id="5123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200" dirty="0">
                <a:latin typeface="Calibri" charset="0"/>
              </a:rPr>
              <a:t>In some instances cannot completely control the what, when, where, and how</a:t>
            </a:r>
          </a:p>
          <a:p>
            <a:pPr lvl="1" eaLnBrk="1" hangingPunct="1"/>
            <a:r>
              <a:rPr lang="en-US" sz="2800" dirty="0">
                <a:latin typeface="Calibri" charset="0"/>
              </a:rPr>
              <a:t>Need to collect data at a certain time or not at all</a:t>
            </a:r>
          </a:p>
          <a:p>
            <a:pPr lvl="1" eaLnBrk="1" hangingPunct="1"/>
            <a:r>
              <a:rPr lang="en-US" sz="2800" dirty="0">
                <a:latin typeface="Calibri" charset="0"/>
              </a:rPr>
              <a:t>Practical limitations to data collection, experimental protocol</a:t>
            </a:r>
          </a:p>
        </p:txBody>
      </p:sp>
    </p:spTree>
    <p:extLst>
      <p:ext uri="{BB962C8B-B14F-4D97-AF65-F5344CB8AC3E}">
        <p14:creationId xmlns:p14="http://schemas.microsoft.com/office/powerpoint/2010/main" val="7001395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Validity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 dirty="0">
                <a:latin typeface="Calibri" charset="0"/>
              </a:rPr>
              <a:t>Internal validity is reduced due to the presence of controlled/confounded variables</a:t>
            </a:r>
          </a:p>
          <a:p>
            <a:pPr lvl="1" eaLnBrk="1" hangingPunct="1"/>
            <a:r>
              <a:rPr lang="en-US" sz="2400" dirty="0">
                <a:latin typeface="Calibri" charset="0"/>
              </a:rPr>
              <a:t>But not necessarily invalid</a:t>
            </a:r>
          </a:p>
          <a:p>
            <a:pPr eaLnBrk="1" hangingPunct="1"/>
            <a:r>
              <a:rPr lang="en-US" sz="2800" dirty="0" smtClean="0">
                <a:latin typeface="Calibri" charset="0"/>
              </a:rPr>
              <a:t>It</a:t>
            </a:r>
            <a:r>
              <a:rPr lang="en-CA" sz="2800" dirty="0" smtClean="0">
                <a:latin typeface="Calibri" charset="0"/>
              </a:rPr>
              <a:t>’</a:t>
            </a:r>
            <a:r>
              <a:rPr lang="en-US" sz="2800" dirty="0" smtClean="0">
                <a:latin typeface="Calibri" charset="0"/>
              </a:rPr>
              <a:t>s </a:t>
            </a:r>
            <a:r>
              <a:rPr lang="en-US" sz="2800" dirty="0">
                <a:latin typeface="Calibri" charset="0"/>
              </a:rPr>
              <a:t>important for the researcher to evaluate the likelihood that there are alternative hypotheses for observed differences</a:t>
            </a:r>
          </a:p>
          <a:p>
            <a:pPr lvl="1" eaLnBrk="1" hangingPunct="1"/>
            <a:r>
              <a:rPr lang="en-US" sz="2400" dirty="0">
                <a:latin typeface="Calibri" charset="0"/>
              </a:rPr>
              <a:t>Need to convince self and audience of the validity</a:t>
            </a:r>
          </a:p>
        </p:txBody>
      </p:sp>
    </p:spTree>
    <p:extLst>
      <p:ext uri="{BB962C8B-B14F-4D97-AF65-F5344CB8AC3E}">
        <p14:creationId xmlns:p14="http://schemas.microsoft.com/office/powerpoint/2010/main" val="3413661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alibri" charset="0"/>
              </a:rPr>
              <a:t>External validity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200" dirty="0">
                <a:latin typeface="Calibri" charset="0"/>
              </a:rPr>
              <a:t>If the experimental setting more closely replicates the setting of interest, external validity can be higher than a true experiment run in a controlled lab setting</a:t>
            </a:r>
          </a:p>
          <a:p>
            <a:pPr eaLnBrk="1" hangingPunct="1"/>
            <a:r>
              <a:rPr lang="en-US" sz="3200" dirty="0">
                <a:latin typeface="Calibri" charset="0"/>
              </a:rPr>
              <a:t>Often comes down to what is most important for the research question</a:t>
            </a:r>
          </a:p>
          <a:p>
            <a:pPr lvl="1" eaLnBrk="1" hangingPunct="1"/>
            <a:r>
              <a:rPr lang="en-US" sz="2800" dirty="0">
                <a:latin typeface="Calibri" charset="0"/>
              </a:rPr>
              <a:t>Control or ecological validity?</a:t>
            </a:r>
          </a:p>
        </p:txBody>
      </p:sp>
    </p:spTree>
    <p:extLst>
      <p:ext uri="{BB962C8B-B14F-4D97-AF65-F5344CB8AC3E}">
        <p14:creationId xmlns:p14="http://schemas.microsoft.com/office/powerpoint/2010/main" val="2108492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1142</TotalTime>
  <Words>970</Words>
  <Application>Microsoft Macintosh PowerPoint</Application>
  <PresentationFormat>On-screen Show (4:3)</PresentationFormat>
  <Paragraphs>123</Paragraphs>
  <Slides>19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Advantage</vt:lpstr>
      <vt:lpstr>Microsoft Word 97 - 2004 Document</vt:lpstr>
      <vt:lpstr>Controlled User studies</vt:lpstr>
      <vt:lpstr>Usability Experiments</vt:lpstr>
      <vt:lpstr>True Experiment</vt:lpstr>
      <vt:lpstr>Control</vt:lpstr>
      <vt:lpstr>Quasi-Experiment</vt:lpstr>
      <vt:lpstr>It’s a matter of control</vt:lpstr>
      <vt:lpstr>Other features</vt:lpstr>
      <vt:lpstr>Validity</vt:lpstr>
      <vt:lpstr>External validity</vt:lpstr>
      <vt:lpstr>Terminology</vt:lpstr>
      <vt:lpstr>Factors to Treatments</vt:lpstr>
      <vt:lpstr>Good Experimental Design</vt:lpstr>
      <vt:lpstr>Experimental designs</vt:lpstr>
      <vt:lpstr>Within-subjects</vt:lpstr>
      <vt:lpstr>Order Effects</vt:lpstr>
      <vt:lpstr>Sequence effects</vt:lpstr>
      <vt:lpstr>Counterbalancing</vt:lpstr>
      <vt:lpstr>Between, within, matched participant design</vt:lpstr>
      <vt:lpstr>Key points 1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Kirstie Hawkie</dc:creator>
  <cp:lastModifiedBy>Kirstie Hawkie</cp:lastModifiedBy>
  <cp:revision>5</cp:revision>
  <dcterms:created xsi:type="dcterms:W3CDTF">2013-03-11T20:47:22Z</dcterms:created>
  <dcterms:modified xsi:type="dcterms:W3CDTF">2013-03-12T15:50:19Z</dcterms:modified>
</cp:coreProperties>
</file>