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5" r:id="rId3"/>
    <p:sldId id="297" r:id="rId4"/>
    <p:sldId id="302" r:id="rId5"/>
    <p:sldId id="300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3" r:id="rId16"/>
    <p:sldId id="314" r:id="rId17"/>
    <p:sldId id="315" r:id="rId18"/>
    <p:sldId id="316" r:id="rId19"/>
    <p:sldId id="318" r:id="rId20"/>
    <p:sldId id="319" r:id="rId21"/>
    <p:sldId id="320" r:id="rId22"/>
    <p:sldId id="321" r:id="rId23"/>
    <p:sldId id="323" r:id="rId24"/>
    <p:sldId id="324" r:id="rId25"/>
    <p:sldId id="325" r:id="rId26"/>
    <p:sldId id="326" r:id="rId27"/>
    <p:sldId id="329" r:id="rId28"/>
    <p:sldId id="328" r:id="rId29"/>
    <p:sldId id="32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ABA7F7"/>
    <a:srgbClr val="CC99FF"/>
    <a:srgbClr val="4DF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2136" y="-184"/>
      </p:cViewPr>
      <p:guideLst>
        <p:guide orient="horz" pos="1707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6FA1F-B4C6-2642-8671-CFF36AD92B90}" type="datetimeFigureOut">
              <a:rPr lang="en-US" smtClean="0"/>
              <a:t>2013-02-24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E62D-4729-674A-9E2D-460D8B0A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C0E2-3BB3-43BE-A882-F7DB3CC8E9BD}" type="datetimeFigureOut">
              <a:rPr lang="en-GB" smtClean="0"/>
              <a:pPr/>
              <a:t>2013-02-24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xploringuncertainty.com/" TargetMode="External"/><Relationship Id="rId3" Type="http://schemas.openxmlformats.org/officeDocument/2006/relationships/hyperlink" Target="mailto:iain@exploringuncertainty.com" TargetMode="External"/><Relationship Id="rId4" Type="http://schemas.openxmlformats.org/officeDocument/2006/relationships/hyperlink" Target="twitter.com%5Cimccowatt" TargetMode="External"/><Relationship Id="rId5" Type="http://schemas.openxmlformats.org/officeDocument/2006/relationships/hyperlink" Target="http://www.linkedin.com/in/imccowatt" TargetMode="External"/><Relationship Id="rId6" Type="http://schemas.openxmlformats.org/officeDocument/2006/relationships/hyperlink" Target="http://exploringuncertainty.com/blog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://twitter.com/imccowatt" TargetMode="External"/><Relationship Id="rId9" Type="http://schemas.openxmlformats.org/officeDocument/2006/relationships/image" Target="../media/image2.png"/><Relationship Id="rId10" Type="http://schemas.openxmlformats.org/officeDocument/2006/relationships/hyperlink" Target="http://linkedin.com/in/imccowat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exploringuncertainty.com/blog/archives/25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ingeducation.org/BBST/foundations/Bolton_2005-01-TestingWithoutAMap.pdf" TargetMode="External"/><Relationship Id="rId4" Type="http://schemas.openxmlformats.org/officeDocument/2006/relationships/hyperlink" Target="http://www.testingeducation.org/BBST/foundations/Bach_satisfice-tsm-4p-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testingeducation.org/BBST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30279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Software Testing: Introduction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24" y="5229200"/>
            <a:ext cx="6400800" cy="136815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Iain McCowatt</a:t>
            </a:r>
          </a:p>
          <a:p>
            <a:pPr algn="l"/>
            <a:r>
              <a:rPr lang="en-US" sz="1200" dirty="0" smtClean="0">
                <a:hlinkClick r:id="rId2"/>
              </a:rPr>
              <a:t>http://exploringuncertainty.com</a:t>
            </a:r>
            <a:endParaRPr lang="en-US" sz="1200" dirty="0" smtClean="0"/>
          </a:p>
          <a:p>
            <a:pPr marL="361950" algn="l"/>
            <a:r>
              <a:rPr lang="en-US" sz="1200" dirty="0" smtClean="0">
                <a:hlinkClick r:id="rId3"/>
              </a:rPr>
              <a:t>iain@exploringuncertainty.com</a:t>
            </a:r>
            <a:endParaRPr lang="en-US" sz="1200" dirty="0" smtClean="0"/>
          </a:p>
          <a:p>
            <a:pPr marL="363538" algn="l"/>
            <a:r>
              <a:rPr lang="en-US" sz="1200" dirty="0" smtClean="0">
                <a:hlinkClick r:id="rId4" action="ppaction://hlinkfile"/>
              </a:rPr>
              <a:t>@imccowatt</a:t>
            </a:r>
            <a:endParaRPr lang="en-US" sz="1200" dirty="0" smtClean="0"/>
          </a:p>
          <a:p>
            <a:pPr marL="363538" algn="l"/>
            <a:r>
              <a:rPr lang="en-US" sz="1200" dirty="0" smtClean="0">
                <a:hlinkClick r:id="rId5"/>
              </a:rPr>
              <a:t>imccowatt</a:t>
            </a:r>
            <a:endParaRPr lang="en-US" sz="1200" dirty="0" smtClean="0"/>
          </a:p>
          <a:p>
            <a:pPr algn="l"/>
            <a:endParaRPr lang="en-US" sz="2000" dirty="0" smtClean="0"/>
          </a:p>
          <a:p>
            <a:pPr algn="l"/>
            <a:endParaRPr lang="en-GB" sz="2800" dirty="0"/>
          </a:p>
        </p:txBody>
      </p:sp>
      <p:pic>
        <p:nvPicPr>
          <p:cNvPr id="11266" name="Picture 2" descr="http://exploringuncertainty.com/blog/wp-content/uploads/2011/12/cropped-head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52836"/>
            <a:ext cx="9144000" cy="2633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545124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exploringuncertainty.com/blog/wp-content/plugins/ultimate-follow-me/style1/twitte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000" y="6093295"/>
            <a:ext cx="216024" cy="216025"/>
          </a:xfrm>
          <a:prstGeom prst="rect">
            <a:avLst/>
          </a:prstGeom>
          <a:noFill/>
        </p:spPr>
      </p:pic>
      <p:pic>
        <p:nvPicPr>
          <p:cNvPr id="2052" name="Picture 4" descr="http://exploringuncertainty.com/blog/wp-content/plugins/ultimate-follow-me/style1/linkedin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000" y="6309320"/>
            <a:ext cx="216024" cy="216025"/>
          </a:xfrm>
          <a:prstGeom prst="rect">
            <a:avLst/>
          </a:prstGeom>
          <a:noFill/>
        </p:spPr>
      </p:pic>
      <p:pic>
        <p:nvPicPr>
          <p:cNvPr id="10" name="Picture 9" descr="emai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8000" y="5877272"/>
            <a:ext cx="216024" cy="216024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33" y="5856577"/>
            <a:ext cx="1349747" cy="66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Interlude: Requirements?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What is this?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7369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3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Interlude: Requirements?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What is this?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7369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281749" y="4653136"/>
            <a:ext cx="25143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i="1" dirty="0" err="1">
                <a:latin typeface="Apple Chancery"/>
                <a:cs typeface="Apple Chancery"/>
              </a:rPr>
              <a:t>Ce</a:t>
            </a:r>
            <a:r>
              <a:rPr lang="en-US" sz="2800" b="1" i="1" dirty="0">
                <a:latin typeface="Apple Chancery"/>
                <a:cs typeface="Apple Chancery"/>
              </a:rPr>
              <a:t> ne </a:t>
            </a:r>
            <a:r>
              <a:rPr lang="en-US" sz="2800" b="1" i="1" dirty="0" err="1">
                <a:latin typeface="Apple Chancery"/>
                <a:cs typeface="Apple Chancery"/>
              </a:rPr>
              <a:t>sont</a:t>
            </a:r>
            <a:r>
              <a:rPr lang="en-US" sz="2800" b="1" i="1" dirty="0">
                <a:latin typeface="Apple Chancery"/>
                <a:cs typeface="Apple Chancery"/>
              </a:rPr>
              <a:t> pas</a:t>
            </a:r>
          </a:p>
          <a:p>
            <a:pPr algn="ctr" eaLnBrk="1" hangingPunct="1"/>
            <a:r>
              <a:rPr lang="en-US" sz="2800" b="1" i="1" dirty="0">
                <a:latin typeface="Apple Chancery"/>
                <a:cs typeface="Apple Chancery"/>
              </a:rPr>
              <a:t>les </a:t>
            </a:r>
            <a:r>
              <a:rPr lang="en-US" sz="2800" b="1" i="1" dirty="0" err="1">
                <a:latin typeface="Apple Chancery"/>
                <a:cs typeface="Apple Chancery"/>
              </a:rPr>
              <a:t>requises</a:t>
            </a:r>
            <a:r>
              <a:rPr lang="en-US" sz="2800" b="1" i="1" dirty="0">
                <a:latin typeface="Apple Chancery"/>
                <a:cs typeface="Apple Chancer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234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Interlude: Requirements?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What are requirements?</a:t>
            </a:r>
          </a:p>
          <a:p>
            <a:pPr marL="574675" lvl="1" indent="-174625"/>
            <a:r>
              <a:rPr lang="en-CA" sz="2000" dirty="0" smtClean="0"/>
              <a:t>An abstraction</a:t>
            </a:r>
          </a:p>
          <a:p>
            <a:pPr marL="574675" lvl="1" indent="-174625"/>
            <a:r>
              <a:rPr lang="en-CA" sz="2000" dirty="0" smtClean="0"/>
              <a:t>A flawed representation of a someone’s flawed mental model as to a solution to some problem</a:t>
            </a:r>
          </a:p>
          <a:p>
            <a:pPr marL="574675" lvl="1" indent="-174625"/>
            <a:r>
              <a:rPr lang="en-CA" sz="2000" dirty="0" smtClean="0"/>
              <a:t>Where that problem is not necessarily understood yet, and may have been articulated (another flawed representation of a flawed mental model) by someone else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92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Interlude: Requirements?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Relying on requirements will miss important problems:</a:t>
            </a:r>
          </a:p>
          <a:p>
            <a:pPr marL="574675" lvl="1" indent="-174625"/>
            <a:r>
              <a:rPr lang="en-CA" sz="2000" dirty="0" smtClean="0"/>
              <a:t>Unfulfilled needs?</a:t>
            </a:r>
          </a:p>
          <a:p>
            <a:pPr marL="574675" lvl="1" indent="-174625"/>
            <a:r>
              <a:rPr lang="en-CA" sz="2000" dirty="0" smtClean="0"/>
              <a:t>Unexpected behaviour?</a:t>
            </a:r>
          </a:p>
          <a:p>
            <a:pPr marL="574675" lvl="1" indent="-174625"/>
            <a:r>
              <a:rPr lang="en-CA" sz="2000" dirty="0" smtClean="0"/>
              <a:t>Undesired behaviour?</a:t>
            </a:r>
          </a:p>
          <a:p>
            <a:pPr marL="574675" lvl="1" indent="-174625"/>
            <a:endParaRPr lang="en-CA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022" y="2924944"/>
            <a:ext cx="4791433" cy="345638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9750" y="4260403"/>
            <a:ext cx="3240162" cy="204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Conformance with specification has little value if the software solves the wrong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95" y="6519446"/>
            <a:ext cx="91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“Spec Checking and Bug Blindness”, </a:t>
            </a:r>
            <a:r>
              <a:rPr lang="en-US" sz="1600" dirty="0"/>
              <a:t>Iain McCowatt: </a:t>
            </a:r>
            <a:r>
              <a:rPr lang="en-US" sz="1600" dirty="0">
                <a:hlinkClick r:id="rId4"/>
              </a:rPr>
              <a:t>http://exploringuncertainty.com/blog/archives/</a:t>
            </a:r>
            <a:r>
              <a:rPr lang="en-US" sz="1600" dirty="0" smtClean="0">
                <a:hlinkClick r:id="rId4"/>
              </a:rPr>
              <a:t>253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0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Exercise 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Start </a:t>
            </a:r>
            <a:r>
              <a:rPr lang="en-CA" sz="2400" dirty="0"/>
              <a:t>MS </a:t>
            </a:r>
            <a:r>
              <a:rPr lang="en-CA" sz="2400" dirty="0" smtClean="0"/>
              <a:t>Excel, or </a:t>
            </a:r>
            <a:r>
              <a:rPr lang="en-CA" sz="2400" dirty="0" err="1" smtClean="0"/>
              <a:t>Calc</a:t>
            </a:r>
            <a:r>
              <a:rPr lang="en-CA" sz="2400" dirty="0" smtClean="0"/>
              <a:t> etc.</a:t>
            </a:r>
            <a:endParaRPr lang="en-CA" sz="2400" dirty="0"/>
          </a:p>
          <a:p>
            <a:pPr marL="174625" indent="-174625"/>
            <a:r>
              <a:rPr lang="en-CA" sz="2400" dirty="0"/>
              <a:t>Explore the font size feature</a:t>
            </a:r>
          </a:p>
          <a:p>
            <a:pPr marL="517525" lvl="1" indent="-174625"/>
            <a:r>
              <a:rPr lang="en-CA" sz="2000" dirty="0"/>
              <a:t>How many </a:t>
            </a:r>
            <a:r>
              <a:rPr lang="en-CA" sz="2000" dirty="0" smtClean="0"/>
              <a:t>tests can </a:t>
            </a:r>
            <a:r>
              <a:rPr lang="en-CA" sz="2000" dirty="0"/>
              <a:t>you think of?</a:t>
            </a:r>
          </a:p>
          <a:p>
            <a:pPr marL="517525" lvl="1" indent="-174625"/>
            <a:r>
              <a:rPr lang="en-CA" sz="2000" dirty="0"/>
              <a:t>Can you find any bugs?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84529" b="58978"/>
          <a:stretch>
            <a:fillRect/>
          </a:stretch>
        </p:blipFill>
        <p:spPr bwMode="auto">
          <a:xfrm>
            <a:off x="5048572" y="2204864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259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Exercise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What kinds of tests did you think of?</a:t>
            </a:r>
          </a:p>
          <a:p>
            <a:pPr marL="574675" lvl="1" indent="-174625"/>
            <a:r>
              <a:rPr lang="en-CA" sz="2000" dirty="0" smtClean="0"/>
              <a:t>Different input methods</a:t>
            </a:r>
          </a:p>
          <a:p>
            <a:pPr marL="574675" lvl="1" indent="-174625"/>
            <a:r>
              <a:rPr lang="en-CA" sz="2000" dirty="0" smtClean="0"/>
              <a:t>Boundaries</a:t>
            </a:r>
          </a:p>
          <a:p>
            <a:pPr marL="574675" lvl="1" indent="-174625"/>
            <a:r>
              <a:rPr lang="en-CA" sz="2000" dirty="0" smtClean="0"/>
              <a:t>Rounding logic</a:t>
            </a:r>
          </a:p>
          <a:p>
            <a:pPr marL="574675" lvl="1" indent="-174625"/>
            <a:r>
              <a:rPr lang="en-CA" sz="2000" dirty="0" smtClean="0"/>
              <a:t>Transitions</a:t>
            </a:r>
          </a:p>
          <a:p>
            <a:pPr marL="574675" lvl="1" indent="-174625"/>
            <a:r>
              <a:rPr lang="en-CA" sz="2000" dirty="0" smtClean="0"/>
              <a:t>Feature interaction and other combinations</a:t>
            </a:r>
          </a:p>
          <a:p>
            <a:pPr marL="574675" lvl="1" indent="-174625"/>
            <a:endParaRPr lang="en-CA" sz="2000" dirty="0"/>
          </a:p>
          <a:p>
            <a:pPr marL="174625" indent="-174625"/>
            <a:r>
              <a:rPr lang="en-CA" sz="2400" dirty="0" smtClean="0"/>
              <a:t>There are a very large number of potential tests</a:t>
            </a:r>
          </a:p>
          <a:p>
            <a:pPr marL="174625" indent="-174625"/>
            <a:endParaRPr lang="en-CA" sz="2400" dirty="0"/>
          </a:p>
          <a:p>
            <a:pPr marL="174625" indent="-174625"/>
            <a:r>
              <a:rPr lang="en-CA" sz="2400" dirty="0" smtClean="0"/>
              <a:t>Can you test this feature in its entirety? </a:t>
            </a:r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506519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Exhaustive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Consider this example:</a:t>
            </a:r>
          </a:p>
          <a:p>
            <a:pPr marL="574675" lvl="1" indent="-174625"/>
            <a:r>
              <a:rPr lang="en-CA" sz="2000" dirty="0"/>
              <a:t>In this trivial program, there are 5 paths from A to B.</a:t>
            </a:r>
          </a:p>
          <a:p>
            <a:pPr marL="574675" lvl="1" indent="-174625"/>
            <a:r>
              <a:rPr lang="en-CA" sz="2000" dirty="0"/>
              <a:t>The code may loop up to 20 times before exiting</a:t>
            </a:r>
            <a:r>
              <a:rPr lang="en-CA" sz="2000" dirty="0" smtClean="0"/>
              <a:t>.</a:t>
            </a:r>
            <a:endParaRPr lang="en-CA" sz="2000" dirty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067944" y="3789040"/>
            <a:ext cx="4752528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1" indent="-174625"/>
            <a:r>
              <a:rPr lang="en-CA" sz="2000" dirty="0" smtClean="0"/>
              <a:t>There </a:t>
            </a:r>
            <a:r>
              <a:rPr lang="en-CA" sz="2000" dirty="0"/>
              <a:t>are therefore approximately 120 trillion unique paths through this program.  At 5 minutes per test case that’s over 1 billion years of effort, even with automation this is impossible.</a:t>
            </a:r>
          </a:p>
          <a:p>
            <a:pPr marL="574675" lvl="1" indent="-174625"/>
            <a:r>
              <a:rPr lang="en-CA" sz="2000" dirty="0"/>
              <a:t>Yet certain types of bug (e.g. resource leaks) are prevalent in such </a:t>
            </a:r>
            <a:r>
              <a:rPr lang="en-CA" sz="2000" dirty="0" smtClean="0"/>
              <a:t>scenarios</a:t>
            </a:r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  <p:grpSp>
        <p:nvGrpSpPr>
          <p:cNvPr id="57" name="Group 56"/>
          <p:cNvGrpSpPr/>
          <p:nvPr/>
        </p:nvGrpSpPr>
        <p:grpSpPr>
          <a:xfrm>
            <a:off x="342900" y="3879304"/>
            <a:ext cx="3657600" cy="2286000"/>
            <a:chOff x="342900" y="2171700"/>
            <a:chExt cx="3657600" cy="2286000"/>
          </a:xfrm>
        </p:grpSpPr>
        <p:sp>
          <p:nvSpPr>
            <p:cNvPr id="58" name="Oval 57"/>
            <p:cNvSpPr/>
            <p:nvPr/>
          </p:nvSpPr>
          <p:spPr>
            <a:xfrm>
              <a:off x="1543050" y="2743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257300" y="3314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C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114550" y="2171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828800" y="3314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D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171700" y="40005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686050" y="2743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400300" y="3314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F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971800" y="3314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G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543300" y="3314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H</a:t>
              </a:r>
            </a:p>
          </p:txBody>
        </p:sp>
        <p:cxnSp>
          <p:nvCxnSpPr>
            <p:cNvPr id="67" name="Straight Arrow Connector 66"/>
            <p:cNvCxnSpPr>
              <a:stCxn id="60" idx="4"/>
              <a:endCxn id="58" idx="0"/>
            </p:cNvCxnSpPr>
            <p:nvPr/>
          </p:nvCxnSpPr>
          <p:spPr>
            <a:xfrm rot="5400000">
              <a:off x="2000250" y="2400300"/>
              <a:ext cx="1143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0" idx="4"/>
              <a:endCxn id="63" idx="0"/>
            </p:cNvCxnSpPr>
            <p:nvPr/>
          </p:nvCxnSpPr>
          <p:spPr>
            <a:xfrm rot="16200000" flipH="1">
              <a:off x="2571750" y="2400300"/>
              <a:ext cx="1143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8" idx="4"/>
              <a:endCxn id="59" idx="0"/>
            </p:cNvCxnSpPr>
            <p:nvPr/>
          </p:nvCxnSpPr>
          <p:spPr>
            <a:xfrm rot="5400000">
              <a:off x="1571625" y="3114675"/>
              <a:ext cx="114300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3" idx="4"/>
              <a:endCxn id="64" idx="0"/>
            </p:cNvCxnSpPr>
            <p:nvPr/>
          </p:nvCxnSpPr>
          <p:spPr>
            <a:xfrm rot="5400000">
              <a:off x="2714625" y="3114675"/>
              <a:ext cx="114300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8" idx="4"/>
              <a:endCxn id="61" idx="0"/>
            </p:cNvCxnSpPr>
            <p:nvPr/>
          </p:nvCxnSpPr>
          <p:spPr>
            <a:xfrm rot="16200000" flipH="1">
              <a:off x="1857375" y="3114675"/>
              <a:ext cx="114300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3" idx="4"/>
              <a:endCxn id="65" idx="0"/>
            </p:cNvCxnSpPr>
            <p:nvPr/>
          </p:nvCxnSpPr>
          <p:spPr>
            <a:xfrm rot="16200000" flipH="1">
              <a:off x="3000375" y="3114675"/>
              <a:ext cx="114300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hape 41"/>
            <p:cNvCxnSpPr>
              <a:stCxn id="60" idx="6"/>
              <a:endCxn id="66" idx="0"/>
            </p:cNvCxnSpPr>
            <p:nvPr/>
          </p:nvCxnSpPr>
          <p:spPr>
            <a:xfrm>
              <a:off x="2571750" y="2400300"/>
              <a:ext cx="1200150" cy="914400"/>
            </a:xfrm>
            <a:prstGeom prst="curved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>
              <a:stCxn id="62" idx="2"/>
              <a:endCxn id="60" idx="2"/>
            </p:cNvCxnSpPr>
            <p:nvPr/>
          </p:nvCxnSpPr>
          <p:spPr>
            <a:xfrm rot="10800000">
              <a:off x="2114550" y="2400300"/>
              <a:ext cx="57150" cy="1828800"/>
            </a:xfrm>
            <a:prstGeom prst="curvedConnector3">
              <a:avLst>
                <a:gd name="adj1" fmla="val 224257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4" idx="4"/>
              <a:endCxn id="62" idx="0"/>
            </p:cNvCxnSpPr>
            <p:nvPr/>
          </p:nvCxnSpPr>
          <p:spPr>
            <a:xfrm rot="5400000">
              <a:off x="2400300" y="3771900"/>
              <a:ext cx="228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5" idx="4"/>
              <a:endCxn id="62" idx="7"/>
            </p:cNvCxnSpPr>
            <p:nvPr/>
          </p:nvCxnSpPr>
          <p:spPr>
            <a:xfrm rot="5400000">
              <a:off x="2733396" y="3600450"/>
              <a:ext cx="295555" cy="6384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6" idx="4"/>
              <a:endCxn id="62" idx="6"/>
            </p:cNvCxnSpPr>
            <p:nvPr/>
          </p:nvCxnSpPr>
          <p:spPr>
            <a:xfrm rot="5400000">
              <a:off x="2971800" y="3429000"/>
              <a:ext cx="4572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1" idx="4"/>
              <a:endCxn id="62" idx="0"/>
            </p:cNvCxnSpPr>
            <p:nvPr/>
          </p:nvCxnSpPr>
          <p:spPr>
            <a:xfrm rot="16200000" flipH="1">
              <a:off x="2114550" y="3714750"/>
              <a:ext cx="228600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59" idx="4"/>
              <a:endCxn id="62" idx="1"/>
            </p:cNvCxnSpPr>
            <p:nvPr/>
          </p:nvCxnSpPr>
          <p:spPr>
            <a:xfrm rot="16200000" flipH="1">
              <a:off x="1714500" y="3543299"/>
              <a:ext cx="295555" cy="7527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42900" y="2286000"/>
              <a:ext cx="936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Loop up </a:t>
              </a:r>
            </a:p>
            <a:p>
              <a:pPr algn="ctr"/>
              <a:r>
                <a:rPr lang="en-US" sz="1200" dirty="0" smtClean="0"/>
                <a:t>to 20 times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74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Exhaustive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600" dirty="0" smtClean="0"/>
              <a:t>Exhaustive testing is impossible</a:t>
            </a:r>
          </a:p>
          <a:p>
            <a:pPr marL="174625" indent="-174625"/>
            <a:endParaRPr lang="en-CA" sz="2600" dirty="0" smtClean="0"/>
          </a:p>
          <a:p>
            <a:pPr marL="174625" indent="-174625"/>
            <a:r>
              <a:rPr lang="en-CA" sz="2600" dirty="0"/>
              <a:t>To “test everything” we would have to:</a:t>
            </a:r>
          </a:p>
          <a:p>
            <a:pPr marL="574675" lvl="1" indent="-174625"/>
            <a:r>
              <a:rPr lang="en-CA" sz="2200" dirty="0"/>
              <a:t>Test every possible value of every input and output variable, and every possible combination of every variable</a:t>
            </a:r>
          </a:p>
          <a:p>
            <a:pPr marL="574675" lvl="1" indent="-174625"/>
            <a:r>
              <a:rPr lang="en-CA" sz="2200" dirty="0"/>
              <a:t>Test every possible INVALID value of every input and output variable, and the associated error handling</a:t>
            </a:r>
          </a:p>
          <a:p>
            <a:pPr marL="574675" lvl="1" indent="-174625"/>
            <a:r>
              <a:rPr lang="en-CA" sz="2200" dirty="0"/>
              <a:t>Test every possible path through the code</a:t>
            </a:r>
          </a:p>
          <a:p>
            <a:pPr marL="574675" lvl="1" indent="-174625"/>
            <a:r>
              <a:rPr lang="en-CA" sz="2200" dirty="0"/>
              <a:t>Test every possible event, combination of events, including </a:t>
            </a:r>
            <a:r>
              <a:rPr lang="en-CA" sz="2200" dirty="0" smtClean="0"/>
              <a:t>timing, overlaps </a:t>
            </a:r>
            <a:r>
              <a:rPr lang="en-CA" sz="2200" dirty="0"/>
              <a:t>and sequencing</a:t>
            </a:r>
          </a:p>
          <a:p>
            <a:pPr marL="574675" lvl="1" indent="-174625"/>
            <a:r>
              <a:rPr lang="en-CA" sz="2200" dirty="0"/>
              <a:t>Test every possible software configuration, hardware configuration and combination of hardware / software configurations</a:t>
            </a:r>
          </a:p>
          <a:p>
            <a:pPr marL="574675" lvl="1" indent="-174625"/>
            <a:r>
              <a:rPr lang="en-CA" sz="2200" dirty="0" smtClean="0"/>
              <a:t>Etc.</a:t>
            </a:r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76899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Exhaustive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/>
              <a:t>Testing can prove the presence but not absence of defects:</a:t>
            </a:r>
          </a:p>
          <a:p>
            <a:pPr marL="574675" lvl="1" indent="-174625"/>
            <a:r>
              <a:rPr lang="en-CA" sz="2000" dirty="0"/>
              <a:t>As exhaustive testing is impossible, it is impossible to find all the </a:t>
            </a:r>
            <a:r>
              <a:rPr lang="en-CA" sz="2000" dirty="0" smtClean="0"/>
              <a:t>defects</a:t>
            </a:r>
            <a:endParaRPr lang="en-CA" sz="2000" dirty="0"/>
          </a:p>
          <a:p>
            <a:pPr marL="574675" lvl="1" indent="-174625"/>
            <a:r>
              <a:rPr lang="en-CA" sz="2000" dirty="0"/>
              <a:t>As it is impossible to find all the defects, it is impossible to prove that the software “works</a:t>
            </a:r>
            <a:r>
              <a:rPr lang="en-CA" sz="2000" dirty="0" smtClean="0"/>
              <a:t>”</a:t>
            </a:r>
          </a:p>
          <a:p>
            <a:pPr marL="574675" lvl="1" indent="-174625"/>
            <a:endParaRPr lang="en-CA" sz="2000" dirty="0"/>
          </a:p>
          <a:p>
            <a:pPr marL="174625" indent="-174625"/>
            <a:r>
              <a:rPr lang="en-CA" sz="2400" dirty="0"/>
              <a:t>To </a:t>
            </a:r>
            <a:r>
              <a:rPr lang="en-CA" sz="2400" dirty="0" smtClean="0"/>
              <a:t>quote </a:t>
            </a:r>
            <a:r>
              <a:rPr lang="en-CA" sz="2400" dirty="0"/>
              <a:t>Einstein:</a:t>
            </a:r>
          </a:p>
          <a:p>
            <a:pPr marL="574675" lvl="1" indent="-174625"/>
            <a:r>
              <a:rPr lang="en-CA" sz="2000" dirty="0"/>
              <a:t>“No amount of </a:t>
            </a:r>
            <a:r>
              <a:rPr lang="en-CA" sz="2000" dirty="0" smtClean="0"/>
              <a:t>experimentation can </a:t>
            </a:r>
            <a:r>
              <a:rPr lang="en-CA" sz="2000" dirty="0"/>
              <a:t>ever prove </a:t>
            </a:r>
            <a:r>
              <a:rPr lang="en-CA" sz="2000" dirty="0" smtClean="0"/>
              <a:t>me right</a:t>
            </a:r>
            <a:r>
              <a:rPr lang="en-CA" sz="2000" dirty="0"/>
              <a:t>, a single </a:t>
            </a:r>
            <a:r>
              <a:rPr lang="en-CA" sz="2000" dirty="0" smtClean="0"/>
              <a:t>experiment can </a:t>
            </a:r>
            <a:r>
              <a:rPr lang="en-CA" sz="2000" dirty="0"/>
              <a:t>prove </a:t>
            </a:r>
            <a:r>
              <a:rPr lang="en-CA" sz="2000" dirty="0" smtClean="0"/>
              <a:t>me wrong”</a:t>
            </a:r>
            <a:endParaRPr lang="en-CA" sz="2000" dirty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6076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Definitions: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/>
              <a:t>If we can’t prove that it works, why do we test software</a:t>
            </a:r>
            <a:r>
              <a:rPr lang="en-CA" sz="2400" dirty="0" smtClean="0"/>
              <a:t>?</a:t>
            </a:r>
          </a:p>
          <a:p>
            <a:pPr marL="174625" indent="-174625"/>
            <a:endParaRPr lang="en-CA" sz="2400" dirty="0"/>
          </a:p>
          <a:p>
            <a:pPr marL="174625" indent="-174625"/>
            <a:r>
              <a:rPr lang="en-CA" sz="2400" dirty="0" smtClean="0"/>
              <a:t>What is testing anyway?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11981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/>
          <a:lstStyle/>
          <a:p>
            <a:pPr marL="174625" indent="-174625"/>
            <a:r>
              <a:rPr lang="en-CA" sz="2400" dirty="0"/>
              <a:t>Who am I?</a:t>
            </a:r>
          </a:p>
          <a:p>
            <a:pPr marL="517525" lvl="1" indent="-174625"/>
            <a:r>
              <a:rPr lang="en-CA" sz="2000" dirty="0" smtClean="0"/>
              <a:t>A Software </a:t>
            </a:r>
            <a:r>
              <a:rPr lang="en-CA" sz="2000" dirty="0"/>
              <a:t>Testing Consultant</a:t>
            </a:r>
          </a:p>
          <a:p>
            <a:pPr marL="517525" lvl="1" indent="-174625"/>
            <a:r>
              <a:rPr lang="en-CA" sz="2000" dirty="0"/>
              <a:t>Designing testing services for several global banks </a:t>
            </a:r>
          </a:p>
          <a:p>
            <a:pPr marL="862012" lvl="2" indent="-174625"/>
            <a:r>
              <a:rPr lang="en-CA" sz="1600" dirty="0"/>
              <a:t>Where seemingly innocuous bugs can destroy millions of </a:t>
            </a:r>
            <a:r>
              <a:rPr lang="en-CA" sz="1600" dirty="0" smtClean="0"/>
              <a:t>dollars</a:t>
            </a:r>
            <a:endParaRPr lang="en-CA" sz="1600" dirty="0"/>
          </a:p>
          <a:p>
            <a:pPr marL="517525" lvl="1" indent="-174625"/>
            <a:endParaRPr lang="en-CA" sz="2000" dirty="0"/>
          </a:p>
          <a:p>
            <a:pPr marL="174625" indent="-174625"/>
            <a:r>
              <a:rPr lang="en-CA" sz="2400" dirty="0"/>
              <a:t>Who are you</a:t>
            </a:r>
            <a:r>
              <a:rPr lang="en-CA" sz="2400" dirty="0" smtClean="0"/>
              <a:t>?</a:t>
            </a:r>
            <a:endParaRPr lang="en-CA" sz="2400" dirty="0"/>
          </a:p>
          <a:p>
            <a:pPr marL="517525" lvl="1" indent="-174625"/>
            <a:r>
              <a:rPr lang="en-CA" sz="2000" dirty="0" smtClean="0"/>
              <a:t>What do you know about testing?</a:t>
            </a:r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Introductions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6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Definitions: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err="1" smtClean="0"/>
              <a:t>Cem</a:t>
            </a:r>
            <a:r>
              <a:rPr lang="en-CA" sz="2400" dirty="0" smtClean="0"/>
              <a:t> </a:t>
            </a:r>
            <a:r>
              <a:rPr lang="en-CA" sz="2400" dirty="0" err="1" smtClean="0"/>
              <a:t>Kaner</a:t>
            </a:r>
            <a:r>
              <a:rPr lang="en-CA" sz="2400" dirty="0" smtClean="0"/>
              <a:t>: “Software Testing is </a:t>
            </a:r>
            <a:r>
              <a:rPr lang="en-CA" sz="2400" dirty="0"/>
              <a:t>an </a:t>
            </a:r>
            <a:r>
              <a:rPr lang="en-CA" sz="2400" dirty="0" smtClean="0"/>
              <a:t>empirical technical investigation conducted </a:t>
            </a:r>
            <a:r>
              <a:rPr lang="en-CA" sz="2400" dirty="0"/>
              <a:t>to provide stakeholders </a:t>
            </a:r>
            <a:r>
              <a:rPr lang="en-CA" sz="2400" dirty="0" smtClean="0"/>
              <a:t>with information about </a:t>
            </a:r>
            <a:r>
              <a:rPr lang="en-CA" sz="2400" dirty="0"/>
              <a:t>the </a:t>
            </a:r>
            <a:r>
              <a:rPr lang="en-CA" sz="2400" dirty="0" smtClean="0"/>
              <a:t>quality of </a:t>
            </a:r>
            <a:r>
              <a:rPr lang="en-CA" sz="2400" dirty="0"/>
              <a:t>the product or service under </a:t>
            </a:r>
            <a:r>
              <a:rPr lang="en-CA" sz="2400" dirty="0" smtClean="0"/>
              <a:t>test”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dirty="0" smtClean="0"/>
              <a:t>In other words, a test is an experiment designed to reveal information about software quality</a:t>
            </a:r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29438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The Mission of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3100" dirty="0"/>
              <a:t>If we can’t prove that it works, why do we test software</a:t>
            </a:r>
            <a:r>
              <a:rPr lang="en-CA" sz="3100" dirty="0" smtClean="0"/>
              <a:t>?</a:t>
            </a:r>
          </a:p>
          <a:p>
            <a:pPr marL="174625" indent="-174625"/>
            <a:endParaRPr lang="en-CA" sz="3100" dirty="0"/>
          </a:p>
          <a:p>
            <a:pPr marL="174625" indent="-174625"/>
            <a:r>
              <a:rPr lang="en-CA" sz="3100" dirty="0"/>
              <a:t>Possible missions might include:</a:t>
            </a:r>
          </a:p>
          <a:p>
            <a:pPr marL="574675" lvl="1" indent="-174625"/>
            <a:r>
              <a:rPr lang="en-CA" sz="2900" dirty="0" smtClean="0"/>
              <a:t>Find </a:t>
            </a:r>
            <a:r>
              <a:rPr lang="en-CA" sz="2900" dirty="0"/>
              <a:t>the important bugs</a:t>
            </a:r>
          </a:p>
          <a:p>
            <a:pPr marL="574675" lvl="1" indent="-174625"/>
            <a:r>
              <a:rPr lang="en-CA" sz="2900" dirty="0"/>
              <a:t>Help make release decisions</a:t>
            </a:r>
          </a:p>
          <a:p>
            <a:pPr marL="574675" lvl="1" indent="-174625"/>
            <a:r>
              <a:rPr lang="en-CA" sz="2900" dirty="0"/>
              <a:t>Identify issues and workarounds to help reduce support costs</a:t>
            </a:r>
          </a:p>
          <a:p>
            <a:pPr marL="574675" lvl="1" indent="-174625"/>
            <a:r>
              <a:rPr lang="en-CA" sz="2900" dirty="0"/>
              <a:t>Identify safe usage scenarios</a:t>
            </a:r>
          </a:p>
          <a:p>
            <a:pPr marL="574675" lvl="1" indent="-174625"/>
            <a:r>
              <a:rPr lang="en-CA" sz="2900" dirty="0"/>
              <a:t>Discover product </a:t>
            </a:r>
            <a:r>
              <a:rPr lang="en-CA" sz="2900" dirty="0" smtClean="0"/>
              <a:t>behaviour </a:t>
            </a:r>
            <a:r>
              <a:rPr lang="en-CA" sz="2900" dirty="0"/>
              <a:t>in certain scenarios</a:t>
            </a:r>
          </a:p>
          <a:p>
            <a:pPr marL="574675" lvl="1" indent="-174625"/>
            <a:r>
              <a:rPr lang="en-CA" sz="2900" dirty="0"/>
              <a:t>Assess compliance vs. regulations, standards, specifications</a:t>
            </a:r>
          </a:p>
          <a:p>
            <a:pPr marL="574675" lvl="1" indent="-174625"/>
            <a:r>
              <a:rPr lang="en-CA" sz="2900" dirty="0"/>
              <a:t>Demonstrate compliance to reduce liability</a:t>
            </a:r>
          </a:p>
          <a:p>
            <a:pPr marL="574675" lvl="1" indent="-174625"/>
            <a:r>
              <a:rPr lang="en-CA" sz="2900" dirty="0"/>
              <a:t>Reverse engineer an existing </a:t>
            </a:r>
            <a:r>
              <a:rPr lang="en-CA" sz="2900" dirty="0" smtClean="0"/>
              <a:t>solution</a:t>
            </a:r>
          </a:p>
          <a:p>
            <a:pPr marL="574675" lvl="1" indent="-174625"/>
            <a:r>
              <a:rPr lang="en-CA" sz="2900" dirty="0" smtClean="0"/>
              <a:t>Etc.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500929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The Mission of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Each of these missions relates to providing information, and will vary depending on context</a:t>
            </a:r>
          </a:p>
          <a:p>
            <a:pPr marL="174625" indent="-174625"/>
            <a:endParaRPr lang="en-CA" sz="2400" dirty="0"/>
          </a:p>
          <a:p>
            <a:pPr marL="174625" indent="-174625"/>
            <a:r>
              <a:rPr lang="en-CA" sz="2400" dirty="0"/>
              <a:t>Testing is context </a:t>
            </a:r>
            <a:r>
              <a:rPr lang="en-CA" sz="2400" dirty="0" smtClean="0"/>
              <a:t>dependant</a:t>
            </a:r>
            <a:endParaRPr lang="en-CA" sz="2400" dirty="0"/>
          </a:p>
          <a:p>
            <a:pPr marL="574675" lvl="1" indent="-174625"/>
            <a:r>
              <a:rPr lang="en-CA" sz="2000" dirty="0"/>
              <a:t>Would you test the autopilot of an airliner in the same way as website?</a:t>
            </a:r>
          </a:p>
          <a:p>
            <a:pPr marL="574675" lvl="1" indent="-174625"/>
            <a:endParaRPr lang="en-CA" sz="2000" dirty="0"/>
          </a:p>
          <a:p>
            <a:pPr marL="174625" indent="-174625"/>
            <a:r>
              <a:rPr lang="en-CA" sz="2400" dirty="0"/>
              <a:t>“There are good practices in context, but there are no best practices” - </a:t>
            </a:r>
            <a:r>
              <a:rPr lang="en-CA" sz="2400" dirty="0" err="1"/>
              <a:t>Cem</a:t>
            </a:r>
            <a:r>
              <a:rPr lang="en-CA" sz="2400" dirty="0"/>
              <a:t> </a:t>
            </a:r>
            <a:r>
              <a:rPr lang="en-CA" sz="2400" dirty="0" err="1"/>
              <a:t>Kaner</a:t>
            </a:r>
            <a:r>
              <a:rPr lang="en-CA" sz="2400" dirty="0"/>
              <a:t>, James Bach</a:t>
            </a:r>
          </a:p>
          <a:p>
            <a:pPr marL="574675" lvl="1" indent="-174625"/>
            <a:endParaRPr lang="en-CA" sz="2700" dirty="0" smtClean="0"/>
          </a:p>
          <a:p>
            <a:pPr marL="174625" indent="-174625"/>
            <a:endParaRPr lang="en-CA" sz="29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597699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Context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3400" dirty="0"/>
              <a:t>A variety of factors will affect selection of practices:</a:t>
            </a:r>
          </a:p>
          <a:p>
            <a:pPr marL="574675" lvl="1" indent="-174625"/>
            <a:r>
              <a:rPr lang="en-CA" sz="2900" dirty="0"/>
              <a:t>Degree and type of risk, e.g. safety critical, financial impact, time to market, reputational risk</a:t>
            </a:r>
          </a:p>
          <a:p>
            <a:pPr marL="574675" lvl="1" indent="-174625"/>
            <a:r>
              <a:rPr lang="en-CA" sz="2900" dirty="0"/>
              <a:t>Degree of solution complexity, e.g. system of systems</a:t>
            </a:r>
          </a:p>
          <a:p>
            <a:pPr marL="574675" lvl="1" indent="-174625"/>
            <a:r>
              <a:rPr lang="en-CA" sz="2900" dirty="0"/>
              <a:t>Degree of project complexity, e.g. team composition, contractual factors, geographic factors</a:t>
            </a:r>
          </a:p>
          <a:p>
            <a:pPr marL="574675" lvl="1" indent="-174625"/>
            <a:r>
              <a:rPr lang="en-CA" sz="2900" dirty="0"/>
              <a:t>Development lifecycle / methodology, e.g. Waterfall vs. Iterative</a:t>
            </a:r>
          </a:p>
          <a:p>
            <a:pPr marL="574675" lvl="1" indent="-174625"/>
            <a:r>
              <a:rPr lang="en-CA" sz="2900" dirty="0"/>
              <a:t>Nature of solution, e.g. COTS vs. new development</a:t>
            </a:r>
          </a:p>
          <a:p>
            <a:pPr marL="574675" lvl="1" indent="-174625"/>
            <a:r>
              <a:rPr lang="en-CA" sz="2900" dirty="0"/>
              <a:t>Constraints, e.g. time, cost, available </a:t>
            </a:r>
            <a:r>
              <a:rPr lang="en-CA" sz="2900" dirty="0" smtClean="0"/>
              <a:t>skills</a:t>
            </a:r>
            <a:endParaRPr lang="en-CA" sz="2900" dirty="0"/>
          </a:p>
          <a:p>
            <a:pPr marL="574675" lvl="1" indent="-174625"/>
            <a:r>
              <a:rPr lang="en-CA" sz="2900" dirty="0"/>
              <a:t>Compliance requirements; legislative / regulatory, standards, policy, process &amp; procedure</a:t>
            </a:r>
          </a:p>
          <a:p>
            <a:pPr marL="574675" lvl="1" indent="-174625"/>
            <a:r>
              <a:rPr lang="en-CA" sz="2900" dirty="0"/>
              <a:t>Available information; requirements, design, models</a:t>
            </a:r>
          </a:p>
          <a:p>
            <a:pPr marL="574675" lvl="1" indent="-174625"/>
            <a:r>
              <a:rPr lang="en-CA" sz="2900" dirty="0"/>
              <a:t>Team dynamics; collaboration, access to stakeholders, developers, analysts, architects etc.</a:t>
            </a:r>
          </a:p>
          <a:p>
            <a:pPr marL="574675" lvl="1" indent="-174625"/>
            <a:r>
              <a:rPr lang="en-CA" sz="2900" dirty="0"/>
              <a:t>Target customers / users, and the degree to which their needs are </a:t>
            </a:r>
            <a:r>
              <a:rPr lang="en-CA" sz="2900" dirty="0" smtClean="0"/>
              <a:t>understood</a:t>
            </a:r>
            <a:endParaRPr lang="en-CA" sz="2900" dirty="0"/>
          </a:p>
          <a:p>
            <a:pPr marL="174625" indent="-174625"/>
            <a:endParaRPr lang="en-CA" sz="3100" dirty="0"/>
          </a:p>
          <a:p>
            <a:pPr marL="174625" indent="-174625"/>
            <a:endParaRPr lang="en-CA" sz="3100" dirty="0"/>
          </a:p>
          <a:p>
            <a:pPr marL="574675" lvl="1" indent="-174625"/>
            <a:endParaRPr lang="en-CA" sz="2700" dirty="0" smtClean="0"/>
          </a:p>
          <a:p>
            <a:pPr marL="574675" lvl="1" indent="-174625"/>
            <a:endParaRPr lang="en-CA" sz="2700" dirty="0" smtClean="0"/>
          </a:p>
          <a:p>
            <a:pPr marL="174625" indent="-174625"/>
            <a:endParaRPr lang="en-CA" sz="29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21910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Exercise 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4464496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Back to MS Excel, or </a:t>
            </a:r>
            <a:r>
              <a:rPr lang="en-CA" sz="2400" dirty="0" err="1" smtClean="0"/>
              <a:t>Calc</a:t>
            </a:r>
            <a:r>
              <a:rPr lang="en-CA" sz="2400" dirty="0" smtClean="0"/>
              <a:t> etc.</a:t>
            </a:r>
            <a:endParaRPr lang="en-CA" sz="2400" dirty="0"/>
          </a:p>
          <a:p>
            <a:pPr marL="174625" indent="-174625"/>
            <a:r>
              <a:rPr lang="en-CA" sz="2400" dirty="0"/>
              <a:t>Explore the font size feature</a:t>
            </a:r>
          </a:p>
          <a:p>
            <a:pPr marL="517525" lvl="1" indent="-174625"/>
            <a:r>
              <a:rPr lang="en-CA" sz="2000" dirty="0"/>
              <a:t>How do you know the result of using this feature (i.e. </a:t>
            </a:r>
            <a:r>
              <a:rPr lang="en-CA" sz="2000" dirty="0" smtClean="0"/>
              <a:t>the </a:t>
            </a:r>
            <a:r>
              <a:rPr lang="en-CA" sz="2000" dirty="0"/>
              <a:t>resulting font size) is “right”?</a:t>
            </a:r>
          </a:p>
          <a:p>
            <a:pPr marL="517525" lvl="1" indent="-174625"/>
            <a:r>
              <a:rPr lang="en-CA" sz="2000" dirty="0"/>
              <a:t>How would you test this?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84529" b="58978"/>
          <a:stretch>
            <a:fillRect/>
          </a:stretch>
        </p:blipFill>
        <p:spPr bwMode="auto">
          <a:xfrm>
            <a:off x="5048572" y="2204864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079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Oracles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Testing is often viewed as checking actual results vs. expected results</a:t>
            </a:r>
          </a:p>
          <a:p>
            <a:pPr marL="174625" indent="-174625"/>
            <a:r>
              <a:rPr lang="en-CA" sz="2400" dirty="0" smtClean="0"/>
              <a:t>Under this view, an oracle is a reference function or other model that enables you to determine expected results</a:t>
            </a:r>
          </a:p>
          <a:p>
            <a:pPr marL="174625" indent="-174625"/>
            <a:r>
              <a:rPr lang="en-CA" sz="2400" dirty="0" smtClean="0"/>
              <a:t>This is problematic:</a:t>
            </a:r>
          </a:p>
          <a:p>
            <a:pPr marL="574675" lvl="1" indent="-174625"/>
            <a:r>
              <a:rPr lang="en-CA" sz="2000" dirty="0" smtClean="0"/>
              <a:t>Does such a function exist?</a:t>
            </a:r>
          </a:p>
          <a:p>
            <a:pPr marL="574675" lvl="1" indent="-174625"/>
            <a:r>
              <a:rPr lang="en-CA" sz="2000" dirty="0" smtClean="0"/>
              <a:t>Is it feasible to create such a function?</a:t>
            </a:r>
          </a:p>
          <a:p>
            <a:pPr marL="574675" lvl="1" indent="-174625"/>
            <a:r>
              <a:rPr lang="en-CA" sz="2000" dirty="0" smtClean="0"/>
              <a:t>Does the function factor all conditions that might affect the outcome of a test?</a:t>
            </a:r>
          </a:p>
          <a:p>
            <a:pPr marL="574675" lvl="1" indent="-174625"/>
            <a:r>
              <a:rPr lang="en-CA" sz="2000" dirty="0" smtClean="0"/>
              <a:t>Can the function be considered “right” in all cases that matter?</a:t>
            </a:r>
          </a:p>
          <a:p>
            <a:pPr marL="174625" indent="-174625"/>
            <a:endParaRPr lang="en-CA" sz="3100" dirty="0"/>
          </a:p>
          <a:p>
            <a:pPr marL="174625" indent="-174625"/>
            <a:endParaRPr lang="en-CA" sz="3100" dirty="0"/>
          </a:p>
          <a:p>
            <a:pPr marL="574675" lvl="1" indent="-174625"/>
            <a:endParaRPr lang="en-CA" sz="2700" dirty="0" smtClean="0"/>
          </a:p>
          <a:p>
            <a:pPr marL="574675" lvl="1" indent="-174625"/>
            <a:endParaRPr lang="en-CA" sz="2700" dirty="0" smtClean="0"/>
          </a:p>
          <a:p>
            <a:pPr marL="174625" indent="-174625"/>
            <a:endParaRPr lang="en-CA" sz="29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9132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Oracles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An alternate view (</a:t>
            </a:r>
            <a:r>
              <a:rPr lang="en-CA" sz="2400" dirty="0" err="1" smtClean="0"/>
              <a:t>Kaner</a:t>
            </a:r>
            <a:r>
              <a:rPr lang="en-CA" sz="2400" dirty="0"/>
              <a:t>, </a:t>
            </a:r>
            <a:r>
              <a:rPr lang="en-CA" sz="2400" dirty="0" smtClean="0"/>
              <a:t>Bach):</a:t>
            </a:r>
            <a:endParaRPr lang="en-CA" sz="2400" dirty="0"/>
          </a:p>
          <a:p>
            <a:pPr marL="574675" lvl="1" indent="-174625"/>
            <a:r>
              <a:rPr lang="en-CA" sz="2000" dirty="0" smtClean="0"/>
              <a:t>“It works” really means “It appears to meet some requirement to some degree” </a:t>
            </a:r>
          </a:p>
          <a:p>
            <a:pPr marL="574675" lvl="1" indent="-174625"/>
            <a:r>
              <a:rPr lang="en-CA" sz="2000" dirty="0" smtClean="0"/>
              <a:t>￼An </a:t>
            </a:r>
            <a:r>
              <a:rPr lang="en-CA" sz="2000" dirty="0"/>
              <a:t>oracle is a heuristic principle or mechanism by which you recognize a potential </a:t>
            </a:r>
            <a:r>
              <a:rPr lang="en-CA" sz="2000" dirty="0" smtClean="0"/>
              <a:t>problem</a:t>
            </a:r>
            <a:endParaRPr lang="en-CA" sz="2000" dirty="0"/>
          </a:p>
          <a:p>
            <a:pPr marL="174625" indent="-174625"/>
            <a:r>
              <a:rPr lang="en-CA" sz="2400" u="sng" dirty="0" smtClean="0"/>
              <a:t>ALL</a:t>
            </a:r>
            <a:r>
              <a:rPr lang="en-CA" sz="2400" dirty="0" smtClean="0"/>
              <a:t> oracles are heuristic, that is to say fallible but possibly useful</a:t>
            </a:r>
          </a:p>
          <a:p>
            <a:pPr marL="174625" indent="-174625"/>
            <a:r>
              <a:rPr lang="en-CA" sz="2400" dirty="0" smtClean="0"/>
              <a:t>An oracle does not need to be complete or infallible to be useful</a:t>
            </a:r>
          </a:p>
          <a:p>
            <a:pPr marL="174625" indent="-174625"/>
            <a:r>
              <a:rPr lang="en-CA" sz="2400" dirty="0" smtClean="0"/>
              <a:t>Even without a formal oracle, it is possible to test (see assigned reading).</a:t>
            </a:r>
            <a:endParaRPr lang="en-CA" sz="2000" dirty="0"/>
          </a:p>
          <a:p>
            <a:pPr marL="174625" indent="-174625"/>
            <a:endParaRPr lang="en-CA" sz="3100" dirty="0"/>
          </a:p>
          <a:p>
            <a:pPr marL="174625" indent="-174625"/>
            <a:endParaRPr lang="en-CA" sz="3100" dirty="0"/>
          </a:p>
          <a:p>
            <a:pPr marL="574675" lvl="1" indent="-174625"/>
            <a:endParaRPr lang="en-CA" sz="2700" dirty="0" smtClean="0"/>
          </a:p>
          <a:p>
            <a:pPr marL="574675" lvl="1" indent="-174625"/>
            <a:endParaRPr lang="en-CA" sz="2700" dirty="0" smtClean="0"/>
          </a:p>
          <a:p>
            <a:pPr marL="174625" indent="-174625"/>
            <a:endParaRPr lang="en-CA" sz="29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79540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Summary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Quality is value to some person, and a bug is a relationship between some person and the software product</a:t>
            </a:r>
          </a:p>
          <a:p>
            <a:pPr marL="174625" indent="-174625"/>
            <a:r>
              <a:rPr lang="en-CA" sz="2400" dirty="0" smtClean="0"/>
              <a:t>Exhaustive or “complete” testing is impossible</a:t>
            </a:r>
          </a:p>
          <a:p>
            <a:pPr marL="174625" indent="-174625"/>
            <a:r>
              <a:rPr lang="en-CA" sz="2400" dirty="0" smtClean="0"/>
              <a:t>A </a:t>
            </a:r>
            <a:r>
              <a:rPr lang="en-CA" sz="2400" dirty="0"/>
              <a:t>test is an experiment designed to reveal information about software </a:t>
            </a:r>
            <a:r>
              <a:rPr lang="en-CA" sz="2400" dirty="0" smtClean="0"/>
              <a:t>quality</a:t>
            </a:r>
          </a:p>
          <a:p>
            <a:pPr marL="174625" indent="-174625"/>
            <a:r>
              <a:rPr lang="en-CA" sz="2400" dirty="0" smtClean="0"/>
              <a:t>Our specific information objectives, and therefore the practices we adopt, are driven by project context</a:t>
            </a:r>
          </a:p>
          <a:p>
            <a:pPr marL="174625" indent="-174625"/>
            <a:r>
              <a:rPr lang="en-CA" sz="2400" dirty="0" smtClean="0"/>
              <a:t>All oracles are heuristic, and testing is not simply a matter of checking vs. expected results</a:t>
            </a:r>
          </a:p>
          <a:p>
            <a:pPr marL="174625" indent="-174625"/>
            <a:r>
              <a:rPr lang="en-CA" sz="2400" dirty="0" smtClean="0"/>
              <a:t>Testing is an intractable problem for which there is no correct or optimal solution</a:t>
            </a:r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3100" dirty="0"/>
          </a:p>
          <a:p>
            <a:pPr marL="174625" indent="-174625"/>
            <a:endParaRPr lang="en-CA" sz="3100" dirty="0"/>
          </a:p>
          <a:p>
            <a:pPr marL="574675" lvl="1" indent="-174625"/>
            <a:endParaRPr lang="en-CA" sz="2700" dirty="0" smtClean="0"/>
          </a:p>
          <a:p>
            <a:pPr marL="574675" lvl="1" indent="-174625"/>
            <a:endParaRPr lang="en-CA" sz="2700" dirty="0" smtClean="0"/>
          </a:p>
          <a:p>
            <a:pPr marL="174625" indent="-174625"/>
            <a:endParaRPr lang="en-CA" sz="29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52048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Readings and Preparation for Next </a:t>
            </a:r>
            <a:r>
              <a:rPr lang="en-US" sz="3200" dirty="0"/>
              <a:t>W</a:t>
            </a:r>
            <a:r>
              <a:rPr lang="en-US" sz="3200" dirty="0" smtClean="0"/>
              <a:t>eek</a:t>
            </a:r>
            <a:endParaRPr lang="en-GB" sz="3200" dirty="0"/>
          </a:p>
        </p:txBody>
      </p:sp>
      <p:pic>
        <p:nvPicPr>
          <p:cNvPr id="6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Assigned reading: on heuristic oracles: </a:t>
            </a:r>
            <a:r>
              <a:rPr lang="en-CA" sz="2000" dirty="0" smtClean="0">
                <a:hlinkClick r:id="rId3"/>
              </a:rPr>
              <a:t>http</a:t>
            </a:r>
            <a:r>
              <a:rPr lang="en-CA" sz="2000" dirty="0">
                <a:hlinkClick r:id="rId3"/>
              </a:rPr>
              <a:t>://www.testingeducation.org/BBST/foundations/Bolton_2005-01-TestingWithoutAMap.pdf</a:t>
            </a:r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dirty="0" smtClean="0"/>
              <a:t>Next week we will be discussing Test Management</a:t>
            </a:r>
          </a:p>
          <a:p>
            <a:pPr marL="174625" indent="-174625"/>
            <a:r>
              <a:rPr lang="en-CA" sz="2400" dirty="0" smtClean="0"/>
              <a:t>You should already be familiar with </a:t>
            </a:r>
            <a:r>
              <a:rPr lang="en-CA" sz="2400" dirty="0"/>
              <a:t>the Heuristic Test Strategy </a:t>
            </a:r>
            <a:r>
              <a:rPr lang="en-CA" sz="2400" dirty="0" smtClean="0"/>
              <a:t>Model from your assignment. If you have not started this yes, please familiarize yourself with it: </a:t>
            </a:r>
            <a:r>
              <a:rPr lang="en-CA" sz="2000" dirty="0">
                <a:hlinkClick r:id="rId4"/>
              </a:rPr>
              <a:t>http://www.testingeducation.org/BBST/foundations/Bach_satisfice-tsm-4p-1.</a:t>
            </a:r>
            <a:r>
              <a:rPr lang="en-CA" sz="2000" dirty="0" smtClean="0">
                <a:hlinkClick r:id="rId4"/>
              </a:rPr>
              <a:t>pdf</a:t>
            </a:r>
            <a:endParaRPr lang="en-CA" sz="2000" dirty="0" smtClean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78209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Further Information</a:t>
            </a:r>
            <a:endParaRPr lang="en-GB" sz="3200" dirty="0"/>
          </a:p>
        </p:txBody>
      </p:sp>
      <p:pic>
        <p:nvPicPr>
          <p:cNvPr id="6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C:\Users\iain.mccowatt\AppData\Local\Microsoft\Windows\Temporary Internet Files\Content.IE5\VT1Q22EB\MC9004417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64" y="4792840"/>
            <a:ext cx="2092544" cy="20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Much of the content of this lecture has been inspired or derived from </a:t>
            </a:r>
            <a:r>
              <a:rPr lang="en-CA" sz="2400" dirty="0"/>
              <a:t>t</a:t>
            </a:r>
            <a:r>
              <a:rPr lang="en-CA" sz="2400" dirty="0" smtClean="0"/>
              <a:t>he Black Box Software Testing (BBST) series of courses by </a:t>
            </a:r>
            <a:r>
              <a:rPr lang="en-CA" sz="2400" dirty="0" err="1" smtClean="0"/>
              <a:t>Kaner</a:t>
            </a:r>
            <a:r>
              <a:rPr lang="en-CA" sz="2400" dirty="0"/>
              <a:t>, Bach and others</a:t>
            </a:r>
            <a:r>
              <a:rPr lang="en-CA" sz="2400" dirty="0" smtClean="0"/>
              <a:t>:</a:t>
            </a:r>
          </a:p>
          <a:p>
            <a:pPr marL="174625" indent="-174625"/>
            <a:r>
              <a:rPr lang="en-CA" sz="2400" dirty="0" smtClean="0"/>
              <a:t>Additional information, such as video lectures, exercises and readings are available from:</a:t>
            </a:r>
          </a:p>
          <a:p>
            <a:pPr marL="574675" lvl="1" indent="-174625"/>
            <a:r>
              <a:rPr lang="en-CA" sz="2000" dirty="0" smtClean="0">
                <a:hlinkClick r:id="rId4"/>
              </a:rPr>
              <a:t>http</a:t>
            </a:r>
            <a:r>
              <a:rPr lang="en-CA" sz="2000" dirty="0">
                <a:hlinkClick r:id="rId4"/>
              </a:rPr>
              <a:t>://</a:t>
            </a:r>
            <a:r>
              <a:rPr lang="en-CA" sz="2000" dirty="0" err="1">
                <a:hlinkClick r:id="rId4"/>
              </a:rPr>
              <a:t>www.testingeducation.org</a:t>
            </a:r>
            <a:r>
              <a:rPr lang="en-CA" sz="2000" dirty="0">
                <a:hlinkClick r:id="rId4"/>
              </a:rPr>
              <a:t>/BBST/</a:t>
            </a:r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55259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Definitions: Quality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588" y="221147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What is “Quality”?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3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Definitions: Quality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750" y="2225585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/>
              <a:t>Gerald Weinberg: “value to some person</a:t>
            </a:r>
            <a:r>
              <a:rPr lang="en-CA" sz="2400" dirty="0" smtClean="0"/>
              <a:t>”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dirty="0"/>
              <a:t>Quality is subjective:</a:t>
            </a:r>
          </a:p>
          <a:p>
            <a:pPr marL="574675" lvl="1" indent="-174625"/>
            <a:r>
              <a:rPr lang="en-CA" sz="2000" dirty="0"/>
              <a:t>It only exists in relation to peoples </a:t>
            </a:r>
            <a:r>
              <a:rPr lang="en-CA" sz="2000" dirty="0" smtClean="0"/>
              <a:t>perceptions</a:t>
            </a:r>
            <a:endParaRPr lang="en-CA" sz="2000" dirty="0"/>
          </a:p>
          <a:p>
            <a:pPr marL="574675" lvl="1" indent="-174625"/>
            <a:r>
              <a:rPr lang="en-CA" sz="2000" dirty="0"/>
              <a:t>Those perceptions may </a:t>
            </a:r>
            <a:r>
              <a:rPr lang="en-CA" sz="2000" dirty="0" smtClean="0"/>
              <a:t>vary</a:t>
            </a:r>
            <a:endParaRPr lang="en-CA" sz="2000" dirty="0"/>
          </a:p>
          <a:p>
            <a:pPr marL="574675" lvl="1" indent="-174625"/>
            <a:r>
              <a:rPr lang="en-CA" sz="2000" dirty="0"/>
              <a:t>Often it relates to the fulfillment of some (persons) need, or the value (to someone) attained through providing a solution to a </a:t>
            </a:r>
            <a:r>
              <a:rPr lang="en-CA" sz="2000" dirty="0" smtClean="0"/>
              <a:t>problem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269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Definitions: Bugs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What is a “bug”?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5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Definitions: Bugs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/>
              <a:t>Bolton &amp; Bach: </a:t>
            </a:r>
            <a:r>
              <a:rPr lang="en-CA" sz="2400" dirty="0" smtClean="0"/>
              <a:t>“something </a:t>
            </a:r>
            <a:r>
              <a:rPr lang="en-CA" sz="2400" dirty="0"/>
              <a:t>that bugs somebody who matters</a:t>
            </a:r>
            <a:r>
              <a:rPr lang="en-CA" sz="2400" dirty="0" smtClean="0"/>
              <a:t>”</a:t>
            </a:r>
          </a:p>
          <a:p>
            <a:pPr marL="174625" indent="-174625"/>
            <a:r>
              <a:rPr lang="en-CA" sz="2400" dirty="0" err="1"/>
              <a:t>Kaner</a:t>
            </a:r>
            <a:r>
              <a:rPr lang="en-CA" sz="2400" dirty="0"/>
              <a:t> &amp; Bach: “anything that causes an unnecessary or unreasonable reduction of the quality of a software product</a:t>
            </a:r>
            <a:r>
              <a:rPr lang="en-CA" sz="2400" dirty="0" smtClean="0"/>
              <a:t>”</a:t>
            </a:r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dirty="0" smtClean="0"/>
              <a:t>A bug is a relationship between a person and a software product:</a:t>
            </a:r>
            <a:endParaRPr lang="en-CA" sz="2000" dirty="0"/>
          </a:p>
          <a:p>
            <a:pPr marL="574675" lvl="1" indent="-174625"/>
            <a:r>
              <a:rPr lang="en-CA" sz="2000" dirty="0"/>
              <a:t>If it reduces value to </a:t>
            </a:r>
            <a:r>
              <a:rPr lang="en-CA" sz="2000" dirty="0" smtClean="0"/>
              <a:t>someone </a:t>
            </a:r>
            <a:r>
              <a:rPr lang="en-CA" sz="2000" dirty="0"/>
              <a:t>then it is a </a:t>
            </a:r>
            <a:r>
              <a:rPr lang="en-CA" sz="2000" dirty="0" smtClean="0"/>
              <a:t>bug</a:t>
            </a:r>
            <a:endParaRPr lang="en-CA" sz="2000" dirty="0"/>
          </a:p>
          <a:p>
            <a:pPr marL="574675" lvl="1" indent="-174625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8852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Interlude: Requirements?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But what about requirements? Aren’t bugs simply cases where requirements have not been fulfilled?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9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Interlude: Requirements?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What is this?</a:t>
            </a:r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3"/>
          <a:stretch>
            <a:fillRect/>
          </a:stretch>
        </p:blipFill>
        <p:spPr bwMode="auto">
          <a:xfrm>
            <a:off x="1752600" y="2708920"/>
            <a:ext cx="5586413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9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Interlude: Requirements?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220486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What is this?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08920"/>
            <a:ext cx="5586413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0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1460</Words>
  <Application>Microsoft Macintosh PowerPoint</Application>
  <PresentationFormat>On-screen Show (4:3)</PresentationFormat>
  <Paragraphs>276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Software Testing: Introduction</vt:lpstr>
      <vt:lpstr>Introductions</vt:lpstr>
      <vt:lpstr>Definitions: Quality</vt:lpstr>
      <vt:lpstr>Definitions: Quality</vt:lpstr>
      <vt:lpstr>Definitions: Bugs</vt:lpstr>
      <vt:lpstr>Definitions: Bugs</vt:lpstr>
      <vt:lpstr>Interlude: Requirements?</vt:lpstr>
      <vt:lpstr>Interlude: Requirements?</vt:lpstr>
      <vt:lpstr>Interlude: Requirements?</vt:lpstr>
      <vt:lpstr>Interlude: Requirements?</vt:lpstr>
      <vt:lpstr>Interlude: Requirements?</vt:lpstr>
      <vt:lpstr>Interlude: Requirements?</vt:lpstr>
      <vt:lpstr>Interlude: Requirements?</vt:lpstr>
      <vt:lpstr>Exercise </vt:lpstr>
      <vt:lpstr>Exercise</vt:lpstr>
      <vt:lpstr>Exhaustive Testing</vt:lpstr>
      <vt:lpstr>Exhaustive Testing</vt:lpstr>
      <vt:lpstr>Exhaustive Testing</vt:lpstr>
      <vt:lpstr>Definitions: Testing</vt:lpstr>
      <vt:lpstr>Definitions: Testing</vt:lpstr>
      <vt:lpstr>The Mission of Testing</vt:lpstr>
      <vt:lpstr>The Mission of Testing</vt:lpstr>
      <vt:lpstr>Context</vt:lpstr>
      <vt:lpstr>Exercise </vt:lpstr>
      <vt:lpstr>Oracles</vt:lpstr>
      <vt:lpstr>Oracles</vt:lpstr>
      <vt:lpstr>Summary</vt:lpstr>
      <vt:lpstr>Readings and Preparation for Next Week</vt:lpstr>
      <vt:lpstr>Further Information</vt:lpstr>
    </vt:vector>
  </TitlesOfParts>
  <Company>CGI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Regression</dc:title>
  <dc:creator>Iain McCowatt</dc:creator>
  <cp:lastModifiedBy>Iain McCowatt</cp:lastModifiedBy>
  <cp:revision>56</cp:revision>
  <dcterms:created xsi:type="dcterms:W3CDTF">2011-12-20T00:12:33Z</dcterms:created>
  <dcterms:modified xsi:type="dcterms:W3CDTF">2013-02-24T19:20:45Z</dcterms:modified>
</cp:coreProperties>
</file>