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5" r:id="rId3"/>
    <p:sldId id="356" r:id="rId4"/>
    <p:sldId id="357" r:id="rId5"/>
    <p:sldId id="358" r:id="rId6"/>
    <p:sldId id="359" r:id="rId7"/>
    <p:sldId id="364" r:id="rId8"/>
    <p:sldId id="367" r:id="rId9"/>
    <p:sldId id="360" r:id="rId10"/>
    <p:sldId id="365" r:id="rId11"/>
    <p:sldId id="361" r:id="rId12"/>
    <p:sldId id="368" r:id="rId13"/>
    <p:sldId id="369" r:id="rId14"/>
    <p:sldId id="362" r:id="rId15"/>
    <p:sldId id="370" r:id="rId16"/>
    <p:sldId id="371" r:id="rId17"/>
    <p:sldId id="363" r:id="rId18"/>
    <p:sldId id="372" r:id="rId19"/>
    <p:sldId id="373" r:id="rId20"/>
    <p:sldId id="374" r:id="rId21"/>
    <p:sldId id="375" r:id="rId22"/>
    <p:sldId id="377" r:id="rId23"/>
    <p:sldId id="376" r:id="rId24"/>
    <p:sldId id="329" r:id="rId25"/>
    <p:sldId id="378" r:id="rId26"/>
    <p:sldId id="32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ABA7F7"/>
    <a:srgbClr val="CC99FF"/>
    <a:srgbClr val="4DF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2176" y="-288"/>
      </p:cViewPr>
      <p:guideLst>
        <p:guide orient="horz" pos="1389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6FA1F-B4C6-2642-8671-CFF36AD92B90}" type="datetimeFigureOut">
              <a:rPr lang="en-US" smtClean="0"/>
              <a:t>2013-02-27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E62D-4729-674A-9E2D-460D8B0A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xploringuncertainty.com/" TargetMode="External"/><Relationship Id="rId3" Type="http://schemas.openxmlformats.org/officeDocument/2006/relationships/hyperlink" Target="mailto:iain@exploringuncertainty.com" TargetMode="External"/><Relationship Id="rId4" Type="http://schemas.openxmlformats.org/officeDocument/2006/relationships/hyperlink" Target="twitter.com%5Cimccowatt" TargetMode="External"/><Relationship Id="rId5" Type="http://schemas.openxmlformats.org/officeDocument/2006/relationships/hyperlink" Target="http://www.linkedin.com/in/imccowatt" TargetMode="External"/><Relationship Id="rId6" Type="http://schemas.openxmlformats.org/officeDocument/2006/relationships/hyperlink" Target="http://exploringuncertainty.com/blog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://twitter.com/imccowatt" TargetMode="External"/><Relationship Id="rId9" Type="http://schemas.openxmlformats.org/officeDocument/2006/relationships/image" Target="../media/image2.png"/><Relationship Id="rId10" Type="http://schemas.openxmlformats.org/officeDocument/2006/relationships/hyperlink" Target="http://linkedin.com/in/imccowat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testingeducation.org/BBST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30279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Software Testing: Bug Reporting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24" y="5229200"/>
            <a:ext cx="6400800" cy="136815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Iain McCowatt</a:t>
            </a:r>
          </a:p>
          <a:p>
            <a:pPr algn="l"/>
            <a:r>
              <a:rPr lang="en-US" sz="1200" dirty="0" smtClean="0">
                <a:hlinkClick r:id="rId2"/>
              </a:rPr>
              <a:t>http://exploringuncertainty.com</a:t>
            </a:r>
            <a:endParaRPr lang="en-US" sz="1200" dirty="0" smtClean="0"/>
          </a:p>
          <a:p>
            <a:pPr marL="361950" algn="l"/>
            <a:r>
              <a:rPr lang="en-US" sz="1200" dirty="0" smtClean="0">
                <a:hlinkClick r:id="rId3"/>
              </a:rPr>
              <a:t>iain@exploringuncertainty.com</a:t>
            </a:r>
            <a:endParaRPr lang="en-US" sz="1200" dirty="0" smtClean="0"/>
          </a:p>
          <a:p>
            <a:pPr marL="363538" algn="l"/>
            <a:r>
              <a:rPr lang="en-US" sz="1200" dirty="0" smtClean="0">
                <a:hlinkClick r:id="rId4" action="ppaction://hlinkfile"/>
              </a:rPr>
              <a:t>@imccowatt</a:t>
            </a:r>
            <a:endParaRPr lang="en-US" sz="1200" dirty="0" smtClean="0"/>
          </a:p>
          <a:p>
            <a:pPr marL="363538" algn="l"/>
            <a:r>
              <a:rPr lang="en-US" sz="1200" dirty="0" smtClean="0">
                <a:hlinkClick r:id="rId5"/>
              </a:rPr>
              <a:t>imccowatt</a:t>
            </a:r>
            <a:endParaRPr lang="en-US" sz="1200" dirty="0" smtClean="0"/>
          </a:p>
          <a:p>
            <a:pPr algn="l"/>
            <a:endParaRPr lang="en-US" sz="2000" dirty="0" smtClean="0"/>
          </a:p>
          <a:p>
            <a:pPr algn="l"/>
            <a:endParaRPr lang="en-GB" sz="2800" dirty="0"/>
          </a:p>
        </p:txBody>
      </p:sp>
      <p:pic>
        <p:nvPicPr>
          <p:cNvPr id="11266" name="Picture 2" descr="http://exploringuncertainty.com/blog/wp-content/uploads/2011/12/cropped-head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52836"/>
            <a:ext cx="9144000" cy="2633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545124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exploringuncertainty.com/blog/wp-content/plugins/ultimate-follow-me/style1/twitte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000" y="6093295"/>
            <a:ext cx="216024" cy="216025"/>
          </a:xfrm>
          <a:prstGeom prst="rect">
            <a:avLst/>
          </a:prstGeom>
          <a:noFill/>
        </p:spPr>
      </p:pic>
      <p:pic>
        <p:nvPicPr>
          <p:cNvPr id="2052" name="Picture 4" descr="http://exploringuncertainty.com/blog/wp-content/plugins/ultimate-follow-me/style1/linkedin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000" y="6309320"/>
            <a:ext cx="216024" cy="216025"/>
          </a:xfrm>
          <a:prstGeom prst="rect">
            <a:avLst/>
          </a:prstGeom>
          <a:noFill/>
        </p:spPr>
      </p:pic>
      <p:pic>
        <p:nvPicPr>
          <p:cNvPr id="10" name="Picture 9" descr="emai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8000" y="5877272"/>
            <a:ext cx="216024" cy="216024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33" y="5856577"/>
            <a:ext cx="1349747" cy="66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 smtClean="0"/>
              <a:t>Summary</a:t>
            </a:r>
            <a:r>
              <a:rPr lang="en-CA" sz="2400" dirty="0"/>
              <a:t>: Item </a:t>
            </a:r>
            <a:r>
              <a:rPr lang="en-CA" sz="2400" dirty="0" smtClean="0"/>
              <a:t>shows in </a:t>
            </a:r>
            <a:r>
              <a:rPr lang="en-CA" sz="2400" dirty="0"/>
              <a:t>basket with quantity = 0</a:t>
            </a:r>
            <a:endParaRPr lang="en-CA" sz="2000" dirty="0"/>
          </a:p>
          <a:p>
            <a:pPr marL="174625" indent="-174625"/>
            <a:r>
              <a:rPr lang="en-CA" sz="2400" dirty="0"/>
              <a:t>Description:</a:t>
            </a:r>
          </a:p>
          <a:p>
            <a:pPr marL="574675" lvl="1" indent="-174625"/>
            <a:r>
              <a:rPr lang="en-CA" sz="2000" dirty="0"/>
              <a:t>Steps:</a:t>
            </a:r>
          </a:p>
          <a:p>
            <a:pPr marL="974725" lvl="2" indent="-174625"/>
            <a:r>
              <a:rPr lang="en-CA" sz="1600" dirty="0"/>
              <a:t>Log in, user = </a:t>
            </a:r>
            <a:r>
              <a:rPr lang="en-CA" sz="1600" dirty="0" err="1"/>
              <a:t>JDoe</a:t>
            </a:r>
            <a:r>
              <a:rPr lang="en-CA" sz="1600" dirty="0"/>
              <a:t>, password = password</a:t>
            </a:r>
          </a:p>
          <a:p>
            <a:pPr marL="974725" lvl="2" indent="-174625"/>
            <a:r>
              <a:rPr lang="en-CA" sz="1600" dirty="0"/>
              <a:t>Browse </a:t>
            </a:r>
            <a:r>
              <a:rPr lang="en-CA" sz="1600" dirty="0" err="1"/>
              <a:t>catalog</a:t>
            </a:r>
            <a:endParaRPr lang="en-CA" sz="1600" dirty="0"/>
          </a:p>
          <a:p>
            <a:pPr marL="974725" lvl="2" indent="-174625"/>
            <a:r>
              <a:rPr lang="en-CA" sz="1600" dirty="0"/>
              <a:t>Select widget1, set quantity = 1, add to basket</a:t>
            </a:r>
          </a:p>
          <a:p>
            <a:pPr marL="974725" lvl="2" indent="-174625"/>
            <a:r>
              <a:rPr lang="en-CA" sz="1600" dirty="0"/>
              <a:t>Select widget2, set quantity = 2, add to basket</a:t>
            </a:r>
          </a:p>
          <a:p>
            <a:pPr marL="974725" lvl="2" indent="-174625"/>
            <a:r>
              <a:rPr lang="en-CA" sz="1600" dirty="0"/>
              <a:t>Browse basket</a:t>
            </a:r>
          </a:p>
          <a:p>
            <a:pPr marL="974725" lvl="2" indent="-174625"/>
            <a:r>
              <a:rPr lang="en-CA" sz="1600" dirty="0"/>
              <a:t>Select widget2, type quantity = 0, save</a:t>
            </a:r>
          </a:p>
          <a:p>
            <a:pPr marL="574675" lvl="1" indent="-174625"/>
            <a:r>
              <a:rPr lang="en-CA" sz="2000" dirty="0"/>
              <a:t>Expected:</a:t>
            </a:r>
          </a:p>
          <a:p>
            <a:pPr marL="974725" lvl="2" indent="-174625"/>
            <a:r>
              <a:rPr lang="en-CA" sz="1600" dirty="0"/>
              <a:t>Basket shows 1 x widget1, no widget2</a:t>
            </a:r>
          </a:p>
          <a:p>
            <a:pPr marL="574675" lvl="1" indent="-174625"/>
            <a:r>
              <a:rPr lang="en-CA" sz="2000" dirty="0"/>
              <a:t>Actual:</a:t>
            </a:r>
          </a:p>
          <a:p>
            <a:pPr marL="974725" lvl="2" indent="-174625"/>
            <a:r>
              <a:rPr lang="en-CA" sz="1600" dirty="0"/>
              <a:t>Basket shows 1 x widget1, 0 x widget2</a:t>
            </a:r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Reproduction - Example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7021388" y="2185392"/>
            <a:ext cx="1943100" cy="1099592"/>
          </a:xfrm>
          <a:prstGeom prst="wedgeRoundRectCallout">
            <a:avLst>
              <a:gd name="adj1" fmla="val -144479"/>
              <a:gd name="adj2" fmla="val 7355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Is the user actually relevant to the repro steps or is it noise?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77372" y="3214092"/>
            <a:ext cx="1943100" cy="914400"/>
          </a:xfrm>
          <a:prstGeom prst="wedgeRoundRectCallout">
            <a:avLst>
              <a:gd name="adj1" fmla="val -118142"/>
              <a:gd name="adj2" fmla="val 5259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Is widget1 relevant to the repro steps?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b="1" dirty="0"/>
              <a:t>Testers observe failures NOT errors or bugs </a:t>
            </a:r>
          </a:p>
          <a:p>
            <a:pPr marL="574675" lvl="1" indent="-174625"/>
            <a:r>
              <a:rPr lang="en-CA" sz="2000" b="1" dirty="0" smtClean="0"/>
              <a:t>Under </a:t>
            </a:r>
            <a:r>
              <a:rPr lang="en-CA" sz="2000" b="1" dirty="0"/>
              <a:t>certain conditions the bug may not give rise to a failure at all</a:t>
            </a:r>
          </a:p>
          <a:p>
            <a:pPr marL="574675" lvl="1" indent="-174625"/>
            <a:r>
              <a:rPr lang="en-CA" sz="2000" b="1" dirty="0"/>
              <a:t>The same bug may give rise to a variety of different failures, under different </a:t>
            </a:r>
            <a:r>
              <a:rPr lang="en-CA" sz="2000" b="1" dirty="0" smtClean="0"/>
              <a:t>conditions</a:t>
            </a:r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Isolation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1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/>
              <a:t>Debugging code can be challenging.  Understanding when a failure does – or does not – occur can provide vital clues to the </a:t>
            </a:r>
            <a:r>
              <a:rPr lang="en-CA" sz="2400" dirty="0" smtClean="0"/>
              <a:t>developers</a:t>
            </a:r>
            <a:endParaRPr lang="en-CA" sz="2400" dirty="0"/>
          </a:p>
          <a:p>
            <a:pPr marL="174625" indent="-174625"/>
            <a:endParaRPr lang="en-CA" sz="2400" dirty="0"/>
          </a:p>
          <a:p>
            <a:pPr marL="174625" indent="-174625"/>
            <a:r>
              <a:rPr lang="en-CA" sz="2400" dirty="0"/>
              <a:t>We perform follow up tests to:</a:t>
            </a:r>
          </a:p>
          <a:p>
            <a:pPr marL="574675" lvl="1" indent="-174625"/>
            <a:r>
              <a:rPr lang="en-CA" sz="2000" dirty="0"/>
              <a:t>Identify what sets of conditions cause the failure</a:t>
            </a:r>
          </a:p>
          <a:p>
            <a:pPr marL="574675" lvl="1" indent="-174625"/>
            <a:r>
              <a:rPr lang="en-CA" sz="2000" dirty="0"/>
              <a:t>Identify what sets of conditions cause a different failure</a:t>
            </a:r>
          </a:p>
          <a:p>
            <a:pPr marL="574675" lvl="1" indent="-174625"/>
            <a:r>
              <a:rPr lang="en-CA" sz="2000" dirty="0"/>
              <a:t>Identify what sets of conditions cause no failure</a:t>
            </a:r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Isolation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7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 smtClean="0"/>
              <a:t>Summary</a:t>
            </a:r>
            <a:r>
              <a:rPr lang="en-CA" sz="2400" dirty="0"/>
              <a:t>: Item </a:t>
            </a:r>
            <a:r>
              <a:rPr lang="en-CA" sz="2400" dirty="0" smtClean="0"/>
              <a:t>shows in </a:t>
            </a:r>
            <a:r>
              <a:rPr lang="en-CA" sz="2400" dirty="0"/>
              <a:t>basket with quantity = 0</a:t>
            </a:r>
            <a:endParaRPr lang="en-CA" sz="2000" dirty="0"/>
          </a:p>
          <a:p>
            <a:pPr marL="174625" indent="-174625"/>
            <a:r>
              <a:rPr lang="en-CA" sz="2400" dirty="0"/>
              <a:t>Description:</a:t>
            </a:r>
          </a:p>
          <a:p>
            <a:pPr marL="574675" lvl="1" indent="-174625"/>
            <a:r>
              <a:rPr lang="en-CA" sz="2000" dirty="0"/>
              <a:t>Steps:</a:t>
            </a:r>
          </a:p>
          <a:p>
            <a:pPr marL="974725" lvl="2" indent="-174625"/>
            <a:r>
              <a:rPr lang="en-CA" sz="1600" dirty="0"/>
              <a:t>Log in, user = </a:t>
            </a:r>
            <a:r>
              <a:rPr lang="en-CA" sz="1600" dirty="0" err="1"/>
              <a:t>JDoe</a:t>
            </a:r>
            <a:r>
              <a:rPr lang="en-CA" sz="1600" dirty="0"/>
              <a:t>, password = password</a:t>
            </a:r>
          </a:p>
          <a:p>
            <a:pPr marL="974725" lvl="2" indent="-174625"/>
            <a:r>
              <a:rPr lang="en-CA" sz="1600" dirty="0"/>
              <a:t>Browse </a:t>
            </a:r>
            <a:r>
              <a:rPr lang="en-CA" sz="1600" dirty="0" err="1"/>
              <a:t>catalog</a:t>
            </a:r>
            <a:endParaRPr lang="en-CA" sz="1600" dirty="0"/>
          </a:p>
          <a:p>
            <a:pPr marL="974725" lvl="2" indent="-174625"/>
            <a:r>
              <a:rPr lang="en-CA" sz="1600" dirty="0" smtClean="0"/>
              <a:t>Select widget1, set quantity = 1, add to basket</a:t>
            </a:r>
          </a:p>
          <a:p>
            <a:pPr marL="974725" lvl="2" indent="-174625"/>
            <a:r>
              <a:rPr lang="en-CA" sz="1600" dirty="0" smtClean="0"/>
              <a:t>Select </a:t>
            </a:r>
            <a:r>
              <a:rPr lang="en-CA" sz="1600" dirty="0"/>
              <a:t>widget2, set quantity = 2, add to basket</a:t>
            </a:r>
          </a:p>
          <a:p>
            <a:pPr marL="974725" lvl="2" indent="-174625"/>
            <a:r>
              <a:rPr lang="en-CA" sz="1600" dirty="0"/>
              <a:t>Browse basket</a:t>
            </a:r>
          </a:p>
          <a:p>
            <a:pPr marL="974725" lvl="2" indent="-174625"/>
            <a:r>
              <a:rPr lang="en-CA" sz="1600" dirty="0"/>
              <a:t>Select widget2, type quantity = 0, save</a:t>
            </a:r>
          </a:p>
          <a:p>
            <a:pPr marL="574675" lvl="1" indent="-174625"/>
            <a:r>
              <a:rPr lang="en-CA" sz="2000" dirty="0"/>
              <a:t>Expected:</a:t>
            </a:r>
          </a:p>
          <a:p>
            <a:pPr marL="974725" lvl="2" indent="-174625"/>
            <a:r>
              <a:rPr lang="en-CA" sz="1600" dirty="0"/>
              <a:t>Basket shows 1 x widget1, no widget2</a:t>
            </a:r>
          </a:p>
          <a:p>
            <a:pPr marL="574675" lvl="1" indent="-174625"/>
            <a:r>
              <a:rPr lang="en-CA" sz="2000" dirty="0"/>
              <a:t>Actual:</a:t>
            </a:r>
          </a:p>
          <a:p>
            <a:pPr marL="974725" lvl="2" indent="-174625"/>
            <a:r>
              <a:rPr lang="en-CA" sz="1600" dirty="0"/>
              <a:t>Basket shows 1 x widget1, 0 x widget2</a:t>
            </a:r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Isolation - Example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6084168" y="2185392"/>
            <a:ext cx="2880320" cy="1099592"/>
          </a:xfrm>
          <a:prstGeom prst="wedgeRoundRectCallout">
            <a:avLst>
              <a:gd name="adj1" fmla="val -83240"/>
              <a:gd name="adj2" fmla="val 748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Does this occur with other users? 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Could </a:t>
            </a:r>
            <a:r>
              <a:rPr lang="en-US" sz="1600" dirty="0">
                <a:solidFill>
                  <a:schemeClr val="tx1"/>
                </a:solidFill>
              </a:rPr>
              <a:t>this be configurable </a:t>
            </a:r>
            <a:r>
              <a:rPr lang="en-US" sz="1600" dirty="0" smtClean="0">
                <a:solidFill>
                  <a:schemeClr val="tx1"/>
                </a:solidFill>
              </a:rPr>
              <a:t>behavior </a:t>
            </a:r>
            <a:r>
              <a:rPr lang="en-US" sz="1600" dirty="0">
                <a:solidFill>
                  <a:schemeClr val="tx1"/>
                </a:solidFill>
              </a:rPr>
              <a:t>for users or groups?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508104" y="2852936"/>
            <a:ext cx="3312368" cy="1512168"/>
          </a:xfrm>
          <a:prstGeom prst="wedgeRoundRectCallout">
            <a:avLst>
              <a:gd name="adj1" fmla="val -127088"/>
              <a:gd name="adj2" fmla="val 8525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Does this occur only with widget2?  What about similar items in the catalog? 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What </a:t>
            </a:r>
            <a:r>
              <a:rPr lang="en-US" sz="1600" dirty="0">
                <a:solidFill>
                  <a:schemeClr val="tx1"/>
                </a:solidFill>
              </a:rPr>
              <a:t>about different items? 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Could </a:t>
            </a:r>
            <a:r>
              <a:rPr lang="en-US" sz="1600" dirty="0">
                <a:solidFill>
                  <a:schemeClr val="tx1"/>
                </a:solidFill>
              </a:rPr>
              <a:t>this be configurable </a:t>
            </a:r>
            <a:r>
              <a:rPr lang="en-US" sz="1600" dirty="0" smtClean="0">
                <a:solidFill>
                  <a:schemeClr val="tx1"/>
                </a:solidFill>
              </a:rPr>
              <a:t>behavior?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436096" y="4242792"/>
            <a:ext cx="3155776" cy="1850504"/>
          </a:xfrm>
          <a:prstGeom prst="wedgeRoundRectCallout">
            <a:avLst>
              <a:gd name="adj1" fmla="val -69588"/>
              <a:gd name="adj2" fmla="val -688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What’s the </a:t>
            </a:r>
            <a:r>
              <a:rPr lang="en-US" sz="1600" dirty="0" smtClean="0">
                <a:solidFill>
                  <a:schemeClr val="tx1"/>
                </a:solidFill>
              </a:rPr>
              <a:t>bug here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We’re reporting a failure (can update quantity to 0 – still shows in basket) but can you add something to the basket with quantity 0?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8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b="1" dirty="0"/>
              <a:t>Testers observe failures NOT errors or bugs </a:t>
            </a:r>
          </a:p>
          <a:p>
            <a:pPr marL="574675" lvl="1" indent="-174625"/>
            <a:r>
              <a:rPr lang="en-CA" sz="2000" b="1" dirty="0" smtClean="0"/>
              <a:t>The </a:t>
            </a:r>
            <a:r>
              <a:rPr lang="en-CA" sz="2000" b="1" dirty="0"/>
              <a:t>same bug may give rise to a variety of different failures, under different conditions</a:t>
            </a:r>
          </a:p>
          <a:p>
            <a:pPr marL="574675" lvl="1" indent="-174625"/>
            <a:r>
              <a:rPr lang="en-CA" sz="2000" b="1" dirty="0"/>
              <a:t>The failure we observe may not be the most significant failure that might occur</a:t>
            </a:r>
          </a:p>
          <a:p>
            <a:pPr marL="174625" indent="-174625"/>
            <a:endParaRPr lang="en-CA" sz="2000" b="1" dirty="0"/>
          </a:p>
          <a:p>
            <a:pPr marL="174625" indent="-174625"/>
            <a:endParaRPr lang="en-CA" sz="2000" b="1" dirty="0"/>
          </a:p>
          <a:p>
            <a:pPr marL="174625" indent="-174625"/>
            <a:endParaRPr lang="en-CA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Maximization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/>
              <a:t>Imagine </a:t>
            </a:r>
            <a:r>
              <a:rPr lang="en-CA" sz="2400" dirty="0" smtClean="0"/>
              <a:t>that you have logged a bug report documenting </a:t>
            </a:r>
            <a:r>
              <a:rPr lang="en-CA" sz="2400" dirty="0"/>
              <a:t>a failure </a:t>
            </a:r>
            <a:r>
              <a:rPr lang="en-CA" sz="2400" dirty="0" smtClean="0"/>
              <a:t>that you </a:t>
            </a:r>
            <a:r>
              <a:rPr lang="en-CA" sz="2400" dirty="0"/>
              <a:t>observed.  It is minor, and is ultimately </a:t>
            </a:r>
            <a:r>
              <a:rPr lang="en-CA" sz="2400" dirty="0" smtClean="0"/>
              <a:t>rejected</a:t>
            </a:r>
          </a:p>
          <a:p>
            <a:pPr marL="174625" indent="-174625"/>
            <a:r>
              <a:rPr lang="en-CA" sz="2400" dirty="0" smtClean="0"/>
              <a:t>Now </a:t>
            </a:r>
            <a:r>
              <a:rPr lang="en-CA" sz="2400" dirty="0"/>
              <a:t>suppose the same </a:t>
            </a:r>
            <a:r>
              <a:rPr lang="en-CA" sz="2400" dirty="0" smtClean="0"/>
              <a:t>bug, </a:t>
            </a:r>
            <a:r>
              <a:rPr lang="en-CA" sz="2400" dirty="0"/>
              <a:t>under different conditions causes a catastrophic failure…would you want to miss that? </a:t>
            </a:r>
            <a:endParaRPr lang="en-CA" sz="2400" dirty="0" smtClean="0"/>
          </a:p>
          <a:p>
            <a:pPr marL="174625" indent="-174625"/>
            <a:r>
              <a:rPr lang="en-CA" sz="2400" dirty="0" smtClean="0"/>
              <a:t>Imagine that you </a:t>
            </a:r>
            <a:r>
              <a:rPr lang="en-CA" sz="2400" dirty="0"/>
              <a:t>could have reported the latter </a:t>
            </a:r>
            <a:r>
              <a:rPr lang="en-CA" sz="2400" dirty="0" smtClean="0"/>
              <a:t>instead. Which </a:t>
            </a:r>
            <a:r>
              <a:rPr lang="en-CA" sz="2400" dirty="0"/>
              <a:t>report is more likely to be </a:t>
            </a:r>
            <a:r>
              <a:rPr lang="en-CA" sz="2400" dirty="0" smtClean="0"/>
              <a:t>acted upon?</a:t>
            </a:r>
            <a:endParaRPr lang="en-CA" sz="2400" dirty="0"/>
          </a:p>
          <a:p>
            <a:pPr marL="174625" indent="-174625"/>
            <a:endParaRPr lang="en-CA" sz="2400" dirty="0"/>
          </a:p>
          <a:p>
            <a:pPr marL="174625" indent="-174625"/>
            <a:r>
              <a:rPr lang="en-CA" sz="2400" dirty="0"/>
              <a:t>We perform follow up tests to:</a:t>
            </a:r>
          </a:p>
          <a:p>
            <a:pPr marL="574675" lvl="1" indent="-174625"/>
            <a:r>
              <a:rPr lang="en-CA" sz="2000" dirty="0"/>
              <a:t>Identify what sets of conditions cause a different failure</a:t>
            </a:r>
          </a:p>
          <a:p>
            <a:pPr marL="574675" lvl="1" indent="-174625"/>
            <a:r>
              <a:rPr lang="en-CA" sz="2000" dirty="0"/>
              <a:t>Identify what is the worst that can happen</a:t>
            </a:r>
          </a:p>
          <a:p>
            <a:pPr marL="174625" indent="-174625"/>
            <a:endParaRPr lang="en-CA" sz="2000" b="1" dirty="0"/>
          </a:p>
          <a:p>
            <a:pPr marL="174625" indent="-174625"/>
            <a:endParaRPr lang="en-CA" sz="2000" b="1" dirty="0"/>
          </a:p>
          <a:p>
            <a:pPr marL="174625" indent="-174625"/>
            <a:endParaRPr lang="en-CA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Maximization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3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 smtClean="0"/>
              <a:t>Summary</a:t>
            </a:r>
            <a:r>
              <a:rPr lang="en-CA" sz="2400" dirty="0"/>
              <a:t>: Item </a:t>
            </a:r>
            <a:r>
              <a:rPr lang="en-CA" sz="2400" dirty="0" smtClean="0"/>
              <a:t>shows in </a:t>
            </a:r>
            <a:r>
              <a:rPr lang="en-CA" sz="2400" dirty="0"/>
              <a:t>basket with quantity = 0</a:t>
            </a:r>
            <a:endParaRPr lang="en-CA" sz="2000" dirty="0"/>
          </a:p>
          <a:p>
            <a:pPr marL="174625" indent="-174625"/>
            <a:r>
              <a:rPr lang="en-CA" sz="2400" dirty="0"/>
              <a:t>Description:</a:t>
            </a:r>
          </a:p>
          <a:p>
            <a:pPr marL="574675" lvl="1" indent="-174625"/>
            <a:r>
              <a:rPr lang="en-CA" sz="2000" dirty="0"/>
              <a:t>Steps:</a:t>
            </a:r>
          </a:p>
          <a:p>
            <a:pPr marL="974725" lvl="2" indent="-174625"/>
            <a:r>
              <a:rPr lang="en-CA" sz="1600" dirty="0"/>
              <a:t>Log </a:t>
            </a:r>
            <a:r>
              <a:rPr lang="en-CA" sz="1600" dirty="0" smtClean="0"/>
              <a:t>in</a:t>
            </a:r>
            <a:endParaRPr lang="en-CA" sz="1600" dirty="0"/>
          </a:p>
          <a:p>
            <a:pPr marL="974725" lvl="2" indent="-174625"/>
            <a:r>
              <a:rPr lang="en-CA" sz="1600" dirty="0"/>
              <a:t>Browse </a:t>
            </a:r>
            <a:r>
              <a:rPr lang="en-CA" sz="1600" dirty="0" err="1"/>
              <a:t>catalog</a:t>
            </a:r>
            <a:endParaRPr lang="en-CA" sz="1600" dirty="0"/>
          </a:p>
          <a:p>
            <a:pPr marL="974725" lvl="2" indent="-174625"/>
            <a:r>
              <a:rPr lang="en-CA" sz="1600" dirty="0"/>
              <a:t>Select widget1, set quantity = 1, add to basket</a:t>
            </a:r>
          </a:p>
          <a:p>
            <a:pPr marL="974725" lvl="2" indent="-174625"/>
            <a:r>
              <a:rPr lang="en-CA" sz="1600" dirty="0" smtClean="0"/>
              <a:t>Browse </a:t>
            </a:r>
            <a:r>
              <a:rPr lang="en-CA" sz="1600" dirty="0"/>
              <a:t>basket</a:t>
            </a:r>
          </a:p>
          <a:p>
            <a:pPr marL="974725" lvl="2" indent="-174625"/>
            <a:r>
              <a:rPr lang="en-CA" sz="1600" dirty="0"/>
              <a:t>Select </a:t>
            </a:r>
            <a:r>
              <a:rPr lang="en-CA" sz="1600" dirty="0" smtClean="0"/>
              <a:t>widget1, </a:t>
            </a:r>
            <a:r>
              <a:rPr lang="en-CA" sz="1600" dirty="0"/>
              <a:t>type quantity = 0, save</a:t>
            </a:r>
          </a:p>
          <a:p>
            <a:pPr marL="574675" lvl="1" indent="-174625"/>
            <a:r>
              <a:rPr lang="en-CA" sz="2000" dirty="0" smtClean="0"/>
              <a:t>Expected:</a:t>
            </a:r>
          </a:p>
          <a:p>
            <a:pPr marL="974725" lvl="2" indent="-174625"/>
            <a:r>
              <a:rPr lang="en-CA" sz="1600" dirty="0" smtClean="0"/>
              <a:t>Basket empty</a:t>
            </a:r>
          </a:p>
          <a:p>
            <a:pPr marL="574675" lvl="1" indent="-174625"/>
            <a:r>
              <a:rPr lang="en-CA" sz="2000" dirty="0" smtClean="0"/>
              <a:t>Actual</a:t>
            </a:r>
            <a:r>
              <a:rPr lang="en-CA" sz="2000" dirty="0"/>
              <a:t>:</a:t>
            </a:r>
          </a:p>
          <a:p>
            <a:pPr marL="974725" lvl="2" indent="-174625"/>
            <a:r>
              <a:rPr lang="en-CA" sz="1600" dirty="0" smtClean="0"/>
              <a:t>Application crashed, see attached trace</a:t>
            </a:r>
            <a:endParaRPr lang="en-CA" sz="16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Maximization - Example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ular Callout 8"/>
          <p:cNvSpPr/>
          <p:nvPr/>
        </p:nvSpPr>
        <p:spPr>
          <a:xfrm>
            <a:off x="5436096" y="3356992"/>
            <a:ext cx="3155776" cy="2736304"/>
          </a:xfrm>
          <a:prstGeom prst="wedgeRoundRectCallout">
            <a:avLst>
              <a:gd name="adj1" fmla="val -66011"/>
              <a:gd name="adj2" fmla="val 4559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Behavior </a:t>
            </a:r>
            <a:r>
              <a:rPr lang="en-US" sz="1600" dirty="0">
                <a:solidFill>
                  <a:schemeClr val="tx1"/>
                </a:solidFill>
              </a:rPr>
              <a:t>was </a:t>
            </a:r>
            <a:r>
              <a:rPr lang="en-US" sz="1600" dirty="0" smtClean="0">
                <a:solidFill>
                  <a:schemeClr val="tx1"/>
                </a:solidFill>
              </a:rPr>
              <a:t>configurable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“widget2” was set to </a:t>
            </a:r>
            <a:r>
              <a:rPr lang="en-US" sz="1600" dirty="0" smtClean="0">
                <a:solidFill>
                  <a:schemeClr val="tx1"/>
                </a:solidFill>
              </a:rPr>
              <a:t>allow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“</a:t>
            </a:r>
            <a:r>
              <a:rPr lang="en-US" sz="1600" dirty="0">
                <a:solidFill>
                  <a:schemeClr val="tx1"/>
                </a:solidFill>
              </a:rPr>
              <a:t>widget1” was set to disallow but this branch was not properly implemented and resulted in an unmanaged exception which killed the </a:t>
            </a:r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4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b="1" dirty="0"/>
              <a:t>Testers observe failures NOT errors or bugs </a:t>
            </a:r>
          </a:p>
          <a:p>
            <a:pPr marL="574675" lvl="1" indent="-174625"/>
            <a:r>
              <a:rPr lang="en-CA" sz="2000" b="1" dirty="0" smtClean="0"/>
              <a:t>The </a:t>
            </a:r>
            <a:r>
              <a:rPr lang="en-CA" sz="2000" b="1" dirty="0"/>
              <a:t>conditions under which we observed a failure may not be the most likely set of conditions to arise in a real life situation</a:t>
            </a:r>
          </a:p>
          <a:p>
            <a:pPr marL="174625" indent="-174625"/>
            <a:endParaRPr lang="en-CA" sz="2000" b="1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Generalization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8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/>
              <a:t>Another common reason for rejecting </a:t>
            </a:r>
            <a:r>
              <a:rPr lang="en-CA" sz="2400" dirty="0" smtClean="0"/>
              <a:t>bugs because the bugs are </a:t>
            </a:r>
            <a:r>
              <a:rPr lang="en-CA" sz="2400" dirty="0"/>
              <a:t>“edge cases”, or </a:t>
            </a:r>
            <a:r>
              <a:rPr lang="en-CA" sz="2400" dirty="0" smtClean="0"/>
              <a:t>because “</a:t>
            </a:r>
            <a:r>
              <a:rPr lang="en-CA" sz="2400" dirty="0"/>
              <a:t>nobody would ever do that”.</a:t>
            </a:r>
          </a:p>
          <a:p>
            <a:pPr marL="174625" indent="-174625"/>
            <a:r>
              <a:rPr lang="en-CA" sz="2400" dirty="0"/>
              <a:t>Sometimes the conditions that we use in tests can be pretty </a:t>
            </a:r>
            <a:r>
              <a:rPr lang="en-CA" sz="2400" dirty="0" smtClean="0"/>
              <a:t>obscure</a:t>
            </a:r>
            <a:endParaRPr lang="en-CA" sz="2400" dirty="0"/>
          </a:p>
          <a:p>
            <a:pPr marL="174625" indent="-174625"/>
            <a:r>
              <a:rPr lang="en-CA" sz="2400" dirty="0"/>
              <a:t>If the conditions are so obscure as to be unbelievable, the defect may be </a:t>
            </a:r>
            <a:r>
              <a:rPr lang="en-CA" sz="2400" dirty="0" smtClean="0"/>
              <a:t>rejected</a:t>
            </a:r>
            <a:endParaRPr lang="en-CA" sz="2400" dirty="0"/>
          </a:p>
          <a:p>
            <a:pPr marL="174625" indent="-174625"/>
            <a:endParaRPr lang="en-CA" sz="2400" dirty="0"/>
          </a:p>
          <a:p>
            <a:pPr marL="174625" indent="-174625"/>
            <a:r>
              <a:rPr lang="en-CA" sz="2400" dirty="0"/>
              <a:t>We perform follow up tests to:</a:t>
            </a:r>
          </a:p>
          <a:p>
            <a:pPr marL="574675" lvl="1" indent="-174625"/>
            <a:r>
              <a:rPr lang="en-CA" sz="2000" dirty="0"/>
              <a:t>Identify the most </a:t>
            </a:r>
            <a:r>
              <a:rPr lang="en-CA" sz="2000" dirty="0" smtClean="0"/>
              <a:t>realistic, most likely, </a:t>
            </a:r>
            <a:r>
              <a:rPr lang="en-CA" sz="2000" dirty="0"/>
              <a:t>set of conditions that can still cause a </a:t>
            </a:r>
            <a:r>
              <a:rPr lang="en-CA" sz="2000" dirty="0" smtClean="0"/>
              <a:t>failure</a:t>
            </a:r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Generalization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6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 smtClean="0"/>
              <a:t>Summary</a:t>
            </a:r>
            <a:r>
              <a:rPr lang="en-CA" sz="2400" dirty="0"/>
              <a:t>: Item </a:t>
            </a:r>
            <a:r>
              <a:rPr lang="en-CA" sz="2400" dirty="0" smtClean="0"/>
              <a:t>shows in </a:t>
            </a:r>
            <a:r>
              <a:rPr lang="en-CA" sz="2400" dirty="0"/>
              <a:t>basket with quantity = 0</a:t>
            </a:r>
            <a:endParaRPr lang="en-CA" sz="2000" dirty="0"/>
          </a:p>
          <a:p>
            <a:pPr marL="174625" indent="-174625"/>
            <a:r>
              <a:rPr lang="en-CA" sz="2400" dirty="0"/>
              <a:t>Description:</a:t>
            </a:r>
          </a:p>
          <a:p>
            <a:pPr marL="574675" lvl="1" indent="-174625"/>
            <a:r>
              <a:rPr lang="en-CA" sz="2000" dirty="0"/>
              <a:t>Steps:</a:t>
            </a:r>
          </a:p>
          <a:p>
            <a:pPr marL="974725" lvl="2" indent="-174625"/>
            <a:r>
              <a:rPr lang="en-CA" sz="1600" dirty="0"/>
              <a:t>Log </a:t>
            </a:r>
            <a:r>
              <a:rPr lang="en-CA" sz="1600" dirty="0" smtClean="0"/>
              <a:t>in</a:t>
            </a:r>
            <a:endParaRPr lang="en-CA" sz="1600" dirty="0"/>
          </a:p>
          <a:p>
            <a:pPr marL="974725" lvl="2" indent="-174625"/>
            <a:r>
              <a:rPr lang="en-CA" sz="1600" dirty="0"/>
              <a:t>Browse </a:t>
            </a:r>
            <a:r>
              <a:rPr lang="en-CA" sz="1600" dirty="0" err="1"/>
              <a:t>catalog</a:t>
            </a:r>
            <a:endParaRPr lang="en-CA" sz="1600" dirty="0"/>
          </a:p>
          <a:p>
            <a:pPr marL="974725" lvl="2" indent="-174625"/>
            <a:r>
              <a:rPr lang="en-CA" sz="1600" dirty="0"/>
              <a:t>Select any widget of class A, set quantity = 1, add to basket</a:t>
            </a:r>
          </a:p>
          <a:p>
            <a:pPr marL="974725" lvl="2" indent="-174625"/>
            <a:r>
              <a:rPr lang="en-CA" sz="1600" dirty="0" smtClean="0"/>
              <a:t>Browse </a:t>
            </a:r>
            <a:r>
              <a:rPr lang="en-CA" sz="1600" dirty="0"/>
              <a:t>basket</a:t>
            </a:r>
          </a:p>
          <a:p>
            <a:pPr marL="974725" lvl="2" indent="-174625"/>
            <a:r>
              <a:rPr lang="en-CA" sz="1600" dirty="0"/>
              <a:t>Select </a:t>
            </a:r>
            <a:r>
              <a:rPr lang="en-CA" sz="1600" dirty="0" smtClean="0"/>
              <a:t>entry </a:t>
            </a:r>
            <a:r>
              <a:rPr lang="en-CA" sz="1600" dirty="0"/>
              <a:t>in basket, set quantity = 0 using arrows, delete button or by typing, </a:t>
            </a:r>
            <a:r>
              <a:rPr lang="en-CA" sz="1600" dirty="0" smtClean="0"/>
              <a:t>save</a:t>
            </a:r>
            <a:endParaRPr lang="en-CA" sz="1600" dirty="0"/>
          </a:p>
          <a:p>
            <a:pPr marL="574675" lvl="1" indent="-174625"/>
            <a:r>
              <a:rPr lang="en-CA" sz="2000" dirty="0" smtClean="0"/>
              <a:t>Expected:</a:t>
            </a:r>
          </a:p>
          <a:p>
            <a:pPr marL="974725" lvl="2" indent="-174625"/>
            <a:r>
              <a:rPr lang="en-CA" sz="1600" dirty="0" smtClean="0"/>
              <a:t>Basket empty</a:t>
            </a:r>
          </a:p>
          <a:p>
            <a:pPr marL="574675" lvl="1" indent="-174625"/>
            <a:r>
              <a:rPr lang="en-CA" sz="2000" dirty="0" smtClean="0"/>
              <a:t>Actual</a:t>
            </a:r>
            <a:r>
              <a:rPr lang="en-CA" sz="2000" dirty="0"/>
              <a:t>:</a:t>
            </a:r>
          </a:p>
          <a:p>
            <a:pPr marL="974725" lvl="2" indent="-174625"/>
            <a:r>
              <a:rPr lang="en-CA" sz="1600" dirty="0" smtClean="0"/>
              <a:t>Application crashed, see attached trace</a:t>
            </a:r>
            <a:endParaRPr lang="en-CA" sz="16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Generalization - Example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ular Callout 8"/>
          <p:cNvSpPr/>
          <p:nvPr/>
        </p:nvSpPr>
        <p:spPr>
          <a:xfrm>
            <a:off x="5436096" y="2996952"/>
            <a:ext cx="3155776" cy="792088"/>
          </a:xfrm>
          <a:prstGeom prst="wedgeRoundRectCallout">
            <a:avLst>
              <a:gd name="adj1" fmla="val -97759"/>
              <a:gd name="adj2" fmla="val 8478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Behavior </a:t>
            </a:r>
            <a:r>
              <a:rPr lang="en-US" sz="1600" dirty="0">
                <a:solidFill>
                  <a:schemeClr val="tx1"/>
                </a:solidFill>
              </a:rPr>
              <a:t>was </a:t>
            </a:r>
            <a:r>
              <a:rPr lang="en-US" sz="1600" dirty="0" smtClean="0">
                <a:solidFill>
                  <a:schemeClr val="tx1"/>
                </a:solidFill>
              </a:rPr>
              <a:t>configurable for an entire class of products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20072" y="5373216"/>
            <a:ext cx="3155776" cy="792088"/>
          </a:xfrm>
          <a:prstGeom prst="wedgeRoundRectCallout">
            <a:avLst>
              <a:gd name="adj1" fmla="val -46784"/>
              <a:gd name="adj2" fmla="val -10761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There were many, more general and more likely, ways of causing the failure.</a:t>
            </a:r>
          </a:p>
        </p:txBody>
      </p:sp>
    </p:spTree>
    <p:extLst>
      <p:ext uri="{BB962C8B-B14F-4D97-AF65-F5344CB8AC3E}">
        <p14:creationId xmlns:p14="http://schemas.microsoft.com/office/powerpoint/2010/main" val="185374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200" dirty="0" smtClean="0"/>
              <a:t>Bug reports </a:t>
            </a:r>
            <a:r>
              <a:rPr lang="en-CA" sz="2200" dirty="0"/>
              <a:t>are one of the most visible work products of the </a:t>
            </a:r>
            <a:r>
              <a:rPr lang="en-CA" sz="2200" dirty="0" smtClean="0"/>
              <a:t>tester</a:t>
            </a:r>
            <a:endParaRPr lang="en-CA" sz="2200" dirty="0"/>
          </a:p>
          <a:p>
            <a:pPr marL="174625" indent="-174625"/>
            <a:r>
              <a:rPr lang="en-CA" sz="2200" dirty="0"/>
              <a:t>The purpose of writing a </a:t>
            </a:r>
            <a:r>
              <a:rPr lang="en-CA" sz="2200" dirty="0" smtClean="0"/>
              <a:t>bug report </a:t>
            </a:r>
            <a:r>
              <a:rPr lang="en-CA" sz="2200" dirty="0"/>
              <a:t>is to identify an item that requires additional activity; be it further investigation or </a:t>
            </a:r>
            <a:r>
              <a:rPr lang="en-CA" sz="2200" dirty="0" smtClean="0"/>
              <a:t>resolution</a:t>
            </a:r>
            <a:endParaRPr lang="en-CA" sz="2200" dirty="0"/>
          </a:p>
          <a:p>
            <a:pPr marL="174625" indent="-174625"/>
            <a:r>
              <a:rPr lang="en-CA" sz="2200" dirty="0"/>
              <a:t>Those doing the investigation/resolution may be under considerable </a:t>
            </a:r>
            <a:r>
              <a:rPr lang="en-CA" sz="2200" dirty="0" smtClean="0"/>
              <a:t>time </a:t>
            </a:r>
            <a:r>
              <a:rPr lang="en-CA" sz="2200" dirty="0"/>
              <a:t>pressure, and not disposed towards taking on more </a:t>
            </a:r>
            <a:r>
              <a:rPr lang="en-CA" sz="2200" dirty="0" smtClean="0"/>
              <a:t>work</a:t>
            </a:r>
          </a:p>
          <a:p>
            <a:pPr marL="174625" indent="-174625"/>
            <a:r>
              <a:rPr lang="en-CA" sz="2200" dirty="0"/>
              <a:t>When you write a bug report, you are effectively trying to convince someone to do </a:t>
            </a:r>
            <a:r>
              <a:rPr lang="en-CA" sz="2200" dirty="0" smtClean="0"/>
              <a:t>something</a:t>
            </a:r>
          </a:p>
          <a:p>
            <a:pPr marL="174625" indent="-174625"/>
            <a:r>
              <a:rPr lang="en-CA" sz="2200" dirty="0" smtClean="0"/>
              <a:t>Both </a:t>
            </a:r>
            <a:r>
              <a:rPr lang="en-CA" sz="2200" dirty="0"/>
              <a:t>the content and the positioning of your bug report have a significant bearing on whether your bug will be resolved or ignored</a:t>
            </a:r>
          </a:p>
          <a:p>
            <a:pPr marL="174625" indent="-174625"/>
            <a:endParaRPr lang="en-CA" sz="2200" dirty="0" smtClean="0"/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Introduction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6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/>
              <a:t>Some tips for follow up testing:</a:t>
            </a:r>
          </a:p>
          <a:p>
            <a:pPr marL="574675" lvl="1" indent="-174625"/>
            <a:r>
              <a:rPr lang="en-CA" sz="2000" dirty="0"/>
              <a:t>Try similar test cases</a:t>
            </a:r>
          </a:p>
          <a:p>
            <a:pPr marL="574675" lvl="1" indent="-174625"/>
            <a:r>
              <a:rPr lang="en-CA" sz="2000" dirty="0"/>
              <a:t>Vary your test steps</a:t>
            </a:r>
          </a:p>
          <a:p>
            <a:pPr marL="574675" lvl="1" indent="-174625"/>
            <a:r>
              <a:rPr lang="en-CA" sz="2000" dirty="0"/>
              <a:t>Try omitting steps</a:t>
            </a:r>
          </a:p>
          <a:p>
            <a:pPr marL="574675" lvl="1" indent="-174625"/>
            <a:r>
              <a:rPr lang="en-CA" sz="2000" dirty="0"/>
              <a:t>Vary the test data</a:t>
            </a:r>
          </a:p>
          <a:p>
            <a:pPr marL="574675" lvl="1" indent="-174625"/>
            <a:r>
              <a:rPr lang="en-CA" sz="2000" dirty="0"/>
              <a:t>Try omitting certain test data (use whatever defaults are set)</a:t>
            </a:r>
          </a:p>
          <a:p>
            <a:pPr marL="574675" lvl="1" indent="-174625"/>
            <a:r>
              <a:rPr lang="en-CA" sz="2000" dirty="0"/>
              <a:t>Vary reference data not set by the test itself</a:t>
            </a:r>
          </a:p>
          <a:p>
            <a:pPr marL="574675" lvl="1" indent="-174625"/>
            <a:r>
              <a:rPr lang="en-CA" sz="2000" dirty="0"/>
              <a:t>Vary configuration </a:t>
            </a:r>
            <a:r>
              <a:rPr lang="en-CA" sz="2000" dirty="0" smtClean="0"/>
              <a:t>settings</a:t>
            </a:r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Tips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0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/>
              <a:t>The more credible the </a:t>
            </a:r>
            <a:r>
              <a:rPr lang="en-CA" sz="2400" dirty="0" smtClean="0"/>
              <a:t>bug report</a:t>
            </a:r>
            <a:r>
              <a:rPr lang="en-CA" sz="2400" dirty="0"/>
              <a:t>, the more likely it is to be taken seriously and </a:t>
            </a:r>
            <a:r>
              <a:rPr lang="en-CA" sz="2400" dirty="0" smtClean="0"/>
              <a:t>resolved</a:t>
            </a:r>
            <a:endParaRPr lang="en-CA" sz="2400" dirty="0"/>
          </a:p>
          <a:p>
            <a:pPr marL="174625" indent="-174625"/>
            <a:r>
              <a:rPr lang="en-CA" sz="2400" dirty="0" smtClean="0"/>
              <a:t>Bug reports </a:t>
            </a:r>
            <a:r>
              <a:rPr lang="en-CA" sz="2400" dirty="0"/>
              <a:t>can be made more credible by:</a:t>
            </a:r>
          </a:p>
          <a:p>
            <a:pPr marL="574675" lvl="1" indent="-174625"/>
            <a:r>
              <a:rPr lang="en-CA" sz="2000" dirty="0"/>
              <a:t>Being reproducible</a:t>
            </a:r>
          </a:p>
          <a:p>
            <a:pPr marL="574675" lvl="1" indent="-174625"/>
            <a:r>
              <a:rPr lang="en-CA" sz="2000" dirty="0"/>
              <a:t>Being related to likely scenarios rather than unlikely “edge” cases</a:t>
            </a:r>
          </a:p>
          <a:p>
            <a:pPr marL="574675" lvl="1" indent="-174625"/>
            <a:r>
              <a:rPr lang="en-CA" sz="2000" dirty="0"/>
              <a:t>Being clear and unambiguous</a:t>
            </a:r>
          </a:p>
          <a:p>
            <a:pPr marL="574675" lvl="1" indent="-174625"/>
            <a:r>
              <a:rPr lang="en-CA" sz="2000" dirty="0"/>
              <a:t>Making a fair, non-exaggerated, case as to the impact of the failure observed</a:t>
            </a:r>
          </a:p>
          <a:p>
            <a:pPr marL="574675" lvl="1" indent="-174625"/>
            <a:r>
              <a:rPr lang="en-CA" sz="2000" dirty="0"/>
              <a:t>Referencing credible sources or oracles (e.g. requirements, design, previous versions, </a:t>
            </a:r>
            <a:r>
              <a:rPr lang="en-CA" sz="2000" dirty="0" smtClean="0"/>
              <a:t>previous bugs, comparable products, the </a:t>
            </a:r>
            <a:r>
              <a:rPr lang="en-CA" sz="2000" dirty="0"/>
              <a:t>opinions of stakeholders with </a:t>
            </a:r>
            <a:r>
              <a:rPr lang="en-CA" sz="2000" dirty="0" smtClean="0"/>
              <a:t>influence, relevant standards etc.) </a:t>
            </a:r>
            <a:r>
              <a:rPr lang="en-CA" sz="2000" dirty="0"/>
              <a:t>in order to establish that the items represents a reduction in </a:t>
            </a:r>
            <a:r>
              <a:rPr lang="en-CA" sz="2000" dirty="0" smtClean="0"/>
              <a:t>quality</a:t>
            </a:r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CA" sz="3200" dirty="0"/>
              <a:t>Reporting with Influence: Credibility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1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/>
              <a:t>All </a:t>
            </a:r>
            <a:r>
              <a:rPr lang="en-CA" sz="2400" dirty="0" smtClean="0"/>
              <a:t>bug reports </a:t>
            </a:r>
            <a:r>
              <a:rPr lang="en-CA" sz="2400" dirty="0"/>
              <a:t>should:</a:t>
            </a:r>
          </a:p>
          <a:p>
            <a:pPr marL="574675" lvl="1" indent="-174625"/>
            <a:r>
              <a:rPr lang="en-CA" sz="2000" dirty="0"/>
              <a:t>Be clearly and concisely written</a:t>
            </a:r>
          </a:p>
          <a:p>
            <a:pPr marL="574675" lvl="1" indent="-174625"/>
            <a:r>
              <a:rPr lang="en-CA" sz="2000" dirty="0"/>
              <a:t>Remain as factual as possible (particularly in describing repro steps and failures)</a:t>
            </a:r>
          </a:p>
          <a:p>
            <a:pPr marL="574675" lvl="1" indent="-174625"/>
            <a:r>
              <a:rPr lang="en-CA" sz="2000" dirty="0"/>
              <a:t>Where it is necessary to deviate from fact – for example to cite opinions relating to the potential impact of failures, this should be clearly stated – and the source clearly cited.</a:t>
            </a:r>
          </a:p>
          <a:p>
            <a:pPr marL="574675" lvl="1" indent="-174625"/>
            <a:r>
              <a:rPr lang="en-CA" sz="2000" dirty="0"/>
              <a:t>Be neutral and non </a:t>
            </a:r>
            <a:r>
              <a:rPr lang="en-CA" sz="2000" dirty="0" smtClean="0"/>
              <a:t>antagonistic</a:t>
            </a:r>
            <a:endParaRPr lang="en-CA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CA" sz="3200" dirty="0"/>
              <a:t>Reporting with Influence: </a:t>
            </a:r>
            <a:r>
              <a:rPr lang="en-CA" sz="3200" dirty="0" smtClean="0"/>
              <a:t>Tone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 smtClean="0"/>
              <a:t>Things </a:t>
            </a:r>
            <a:r>
              <a:rPr lang="en-CA" sz="2400" dirty="0"/>
              <a:t>to avoid:</a:t>
            </a:r>
          </a:p>
          <a:p>
            <a:pPr marL="574675" lvl="1" indent="-174625"/>
            <a:r>
              <a:rPr lang="en-CA" sz="2000" dirty="0"/>
              <a:t>Blame</a:t>
            </a:r>
          </a:p>
          <a:p>
            <a:pPr marL="574675" lvl="1" indent="-174625"/>
            <a:r>
              <a:rPr lang="en-CA" sz="2000" dirty="0"/>
              <a:t>Judgement</a:t>
            </a:r>
          </a:p>
          <a:p>
            <a:pPr marL="574675" lvl="1" indent="-174625"/>
            <a:r>
              <a:rPr lang="en-CA" sz="2000" dirty="0"/>
              <a:t>Being drawn into lengthy discussion via defect comments – pick up the phone or use the triage </a:t>
            </a:r>
            <a:r>
              <a:rPr lang="en-CA" sz="2000" dirty="0" smtClean="0"/>
              <a:t>process</a:t>
            </a:r>
            <a:endParaRPr lang="en-CA" sz="20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…</a:t>
            </a:r>
            <a:r>
              <a:rPr lang="en-CA" sz="2400" dirty="0"/>
              <a:t>to do so will discredit </a:t>
            </a:r>
            <a:r>
              <a:rPr lang="en-CA" sz="2400" dirty="0" smtClean="0"/>
              <a:t>both your bug report AND you </a:t>
            </a:r>
            <a:r>
              <a:rPr lang="en-CA" sz="2400" dirty="0"/>
              <a:t>as a tester.</a:t>
            </a:r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CA" sz="3200" dirty="0"/>
              <a:t>Reporting with Influence: </a:t>
            </a:r>
            <a:r>
              <a:rPr lang="en-CA" sz="3200" dirty="0" smtClean="0"/>
              <a:t>Tone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4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Summary</a:t>
            </a:r>
            <a:endParaRPr lang="en-GB" sz="3200" dirty="0"/>
          </a:p>
        </p:txBody>
      </p:sp>
      <p:pic>
        <p:nvPicPr>
          <p:cNvPr id="6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/>
              <a:t>A </a:t>
            </a:r>
            <a:r>
              <a:rPr lang="en-CA" sz="2400" dirty="0" smtClean="0"/>
              <a:t>bug report </a:t>
            </a:r>
            <a:r>
              <a:rPr lang="en-CA" sz="2400" dirty="0"/>
              <a:t>is one of a tester’s most important </a:t>
            </a:r>
            <a:r>
              <a:rPr lang="en-CA" sz="2400" dirty="0" smtClean="0"/>
              <a:t>products</a:t>
            </a:r>
            <a:endParaRPr lang="en-CA" sz="2400" dirty="0"/>
          </a:p>
          <a:p>
            <a:pPr marL="174625" indent="-174625"/>
            <a:r>
              <a:rPr lang="en-CA" sz="2400" dirty="0"/>
              <a:t>A </a:t>
            </a:r>
            <a:r>
              <a:rPr lang="en-CA" sz="2400" dirty="0" smtClean="0"/>
              <a:t>bug report </a:t>
            </a:r>
            <a:r>
              <a:rPr lang="en-CA" sz="2400" dirty="0"/>
              <a:t>is intended to influence someone as to the need to perform additional </a:t>
            </a:r>
            <a:r>
              <a:rPr lang="en-CA" sz="2400" dirty="0" smtClean="0"/>
              <a:t>work</a:t>
            </a:r>
            <a:endParaRPr lang="en-CA" sz="2400" dirty="0"/>
          </a:p>
          <a:p>
            <a:pPr marL="174625" indent="-174625"/>
            <a:r>
              <a:rPr lang="en-CA" sz="2400" dirty="0"/>
              <a:t>Testing does not stop with the observation of a failure – follow up testing is required before an effective </a:t>
            </a:r>
            <a:r>
              <a:rPr lang="en-CA" sz="2400" dirty="0" smtClean="0"/>
              <a:t>bug report </a:t>
            </a:r>
            <a:r>
              <a:rPr lang="en-CA" sz="2400" dirty="0"/>
              <a:t>can be </a:t>
            </a:r>
            <a:r>
              <a:rPr lang="en-CA" sz="2400" dirty="0" smtClean="0"/>
              <a:t>written</a:t>
            </a:r>
            <a:endParaRPr lang="en-CA" sz="2400" dirty="0"/>
          </a:p>
          <a:p>
            <a:pPr marL="174625" indent="-174625"/>
            <a:r>
              <a:rPr lang="en-CA" sz="2400" dirty="0"/>
              <a:t>Reporting with credibility and an appropriate tone is essential if you are to be taken seriously as a </a:t>
            </a:r>
            <a:r>
              <a:rPr lang="en-CA" sz="2400" dirty="0" smtClean="0"/>
              <a:t>tester</a:t>
            </a:r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47074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Exercise</a:t>
            </a:r>
            <a:endParaRPr lang="en-GB" sz="3200" dirty="0"/>
          </a:p>
        </p:txBody>
      </p:sp>
      <p:pic>
        <p:nvPicPr>
          <p:cNvPr id="6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/>
              <a:t>Form </a:t>
            </a:r>
            <a:r>
              <a:rPr lang="en-CA" sz="2400" dirty="0" smtClean="0"/>
              <a:t>pairs</a:t>
            </a:r>
            <a:endParaRPr lang="en-CA" sz="2400" dirty="0"/>
          </a:p>
          <a:p>
            <a:pPr marL="174625" indent="-174625"/>
            <a:r>
              <a:rPr lang="en-CA" sz="2400" dirty="0"/>
              <a:t>In your pairs, review the sample defect report </a:t>
            </a:r>
            <a:r>
              <a:rPr lang="en-CA" sz="2400" dirty="0" smtClean="0"/>
              <a:t>provided</a:t>
            </a:r>
            <a:endParaRPr lang="en-CA" sz="2400" dirty="0"/>
          </a:p>
          <a:p>
            <a:pPr marL="174625" indent="-174625"/>
            <a:r>
              <a:rPr lang="en-CA" sz="2400" dirty="0"/>
              <a:t>Identify:</a:t>
            </a:r>
          </a:p>
          <a:p>
            <a:pPr marL="574675" lvl="1" indent="-174625"/>
            <a:r>
              <a:rPr lang="en-CA" sz="2000" dirty="0"/>
              <a:t>Any areas the report could be improved:</a:t>
            </a:r>
          </a:p>
          <a:p>
            <a:pPr marL="574675" lvl="1" indent="-174625"/>
            <a:r>
              <a:rPr lang="en-CA" sz="2000" dirty="0"/>
              <a:t>How would you structure the report differently?</a:t>
            </a:r>
          </a:p>
          <a:p>
            <a:pPr marL="574675" lvl="1" indent="-174625"/>
            <a:r>
              <a:rPr lang="en-CA" sz="2000" dirty="0"/>
              <a:t>What changes would you make to tone?</a:t>
            </a:r>
          </a:p>
          <a:p>
            <a:pPr marL="574675" lvl="1" indent="-174625"/>
            <a:r>
              <a:rPr lang="en-CA" sz="2000" dirty="0"/>
              <a:t>What additional information would you add?</a:t>
            </a:r>
          </a:p>
          <a:p>
            <a:pPr marL="574675" lvl="1" indent="-174625"/>
            <a:r>
              <a:rPr lang="en-CA" sz="2000" dirty="0"/>
              <a:t>What information would you choose to omit?</a:t>
            </a:r>
          </a:p>
          <a:p>
            <a:pPr marL="174625" indent="-174625"/>
            <a:r>
              <a:rPr lang="en-CA" sz="2400" dirty="0"/>
              <a:t>What follow up testing might help improve the report? </a:t>
            </a:r>
          </a:p>
          <a:p>
            <a:pPr marL="574675" lvl="1" indent="-174625"/>
            <a:r>
              <a:rPr lang="en-CA" sz="2000" dirty="0"/>
              <a:t>Include suggestions as to conditions to </a:t>
            </a:r>
            <a:r>
              <a:rPr lang="en-CA" sz="2000" dirty="0" smtClean="0"/>
              <a:t>test</a:t>
            </a:r>
            <a:endParaRPr lang="en-CA" sz="2000" dirty="0"/>
          </a:p>
          <a:p>
            <a:pPr marL="174625" indent="-174625"/>
            <a:r>
              <a:rPr lang="en-CA" sz="2400" dirty="0"/>
              <a:t>Present your thoughts to the </a:t>
            </a:r>
            <a:r>
              <a:rPr lang="en-CA" sz="2400" dirty="0" smtClean="0"/>
              <a:t>group</a:t>
            </a:r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54806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Further Information</a:t>
            </a:r>
            <a:endParaRPr lang="en-GB" sz="3200" dirty="0"/>
          </a:p>
        </p:txBody>
      </p:sp>
      <p:pic>
        <p:nvPicPr>
          <p:cNvPr id="6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C:\Users\iain.mccowatt\AppData\Local\Microsoft\Windows\Temporary Internet Files\Content.IE5\VT1Q22EB\MC9004417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64" y="4792840"/>
            <a:ext cx="2092544" cy="20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Much of the content of this lecture has been inspired or derived from </a:t>
            </a:r>
            <a:r>
              <a:rPr lang="en-CA" sz="2400" dirty="0"/>
              <a:t>t</a:t>
            </a:r>
            <a:r>
              <a:rPr lang="en-CA" sz="2400" dirty="0" smtClean="0"/>
              <a:t>he Black Box Software Testing (BBST) series of courses by </a:t>
            </a:r>
            <a:r>
              <a:rPr lang="en-CA" sz="2400" dirty="0" err="1" smtClean="0"/>
              <a:t>Kaner</a:t>
            </a:r>
            <a:r>
              <a:rPr lang="en-CA" sz="2400" dirty="0"/>
              <a:t>, Bach and others</a:t>
            </a:r>
            <a:r>
              <a:rPr lang="en-CA" sz="2400" dirty="0" smtClean="0"/>
              <a:t>:</a:t>
            </a:r>
          </a:p>
          <a:p>
            <a:pPr marL="174625" indent="-174625"/>
            <a:r>
              <a:rPr lang="en-CA" sz="2400" dirty="0" smtClean="0"/>
              <a:t>Additional information, such as video lectures, exercises and readings are available from:</a:t>
            </a:r>
          </a:p>
          <a:p>
            <a:pPr marL="574675" lvl="1" indent="-174625"/>
            <a:r>
              <a:rPr lang="en-CA" sz="2000" dirty="0" smtClean="0">
                <a:hlinkClick r:id="rId4"/>
              </a:rPr>
              <a:t>http</a:t>
            </a:r>
            <a:r>
              <a:rPr lang="en-CA" sz="2000" dirty="0">
                <a:hlinkClick r:id="rId4"/>
              </a:rPr>
              <a:t>://</a:t>
            </a:r>
            <a:r>
              <a:rPr lang="en-CA" sz="2000" dirty="0" err="1">
                <a:hlinkClick r:id="rId4"/>
              </a:rPr>
              <a:t>www.testingeducation.org</a:t>
            </a:r>
            <a:r>
              <a:rPr lang="en-CA" sz="2000" dirty="0">
                <a:hlinkClick r:id="rId4"/>
              </a:rPr>
              <a:t>/BBST/</a:t>
            </a:r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55259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/>
              <a:t>Gerald Weinberg: “value to some person”</a:t>
            </a:r>
          </a:p>
          <a:p>
            <a:pPr marL="174625" indent="-174625"/>
            <a:endParaRPr lang="en-CA" sz="2400" dirty="0"/>
          </a:p>
          <a:p>
            <a:pPr marL="174625" indent="-174625"/>
            <a:r>
              <a:rPr lang="en-CA" sz="2400" dirty="0"/>
              <a:t>Quality is subjective:</a:t>
            </a:r>
          </a:p>
          <a:p>
            <a:pPr marL="574675" lvl="1" indent="-174625"/>
            <a:r>
              <a:rPr lang="en-CA" sz="2000" dirty="0"/>
              <a:t>It only exists in relation to peoples perceptions</a:t>
            </a:r>
          </a:p>
          <a:p>
            <a:pPr marL="574675" lvl="1" indent="-174625"/>
            <a:r>
              <a:rPr lang="en-CA" sz="2000" dirty="0"/>
              <a:t>Those perceptions may vary</a:t>
            </a:r>
          </a:p>
          <a:p>
            <a:pPr marL="574675" lvl="1" indent="-174625"/>
            <a:r>
              <a:rPr lang="en-CA" sz="2000" dirty="0"/>
              <a:t>Often it relates to the fulfillment of some (persons) need, or the value (to someone) attained through providing a solution to a problem</a:t>
            </a:r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Reminder: Quality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0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/>
              <a:t>Bolton &amp; Bach: “something that bugs somebody who matters”</a:t>
            </a:r>
          </a:p>
          <a:p>
            <a:pPr marL="174625" indent="-174625"/>
            <a:r>
              <a:rPr lang="en-CA" sz="2400" dirty="0" err="1"/>
              <a:t>Kaner</a:t>
            </a:r>
            <a:r>
              <a:rPr lang="en-CA" sz="2400" dirty="0"/>
              <a:t> &amp; Bach: “anything that causes an unnecessary or unreasonable reduction of the quality of a software product”</a:t>
            </a:r>
          </a:p>
          <a:p>
            <a:pPr marL="174625" indent="-174625"/>
            <a:endParaRPr lang="en-CA" sz="2400" dirty="0"/>
          </a:p>
          <a:p>
            <a:pPr marL="174625" indent="-174625"/>
            <a:r>
              <a:rPr lang="en-CA" sz="2400" dirty="0"/>
              <a:t>A bug is a relationship between a person and a software product:</a:t>
            </a:r>
            <a:endParaRPr lang="en-CA" sz="2000" dirty="0"/>
          </a:p>
          <a:p>
            <a:pPr marL="574675" lvl="1" indent="-174625"/>
            <a:r>
              <a:rPr lang="en-CA" sz="2000" dirty="0"/>
              <a:t>If it reduces value to someone then it is a bug</a:t>
            </a:r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Reminder: Bugs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24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A Bug Model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635896" y="2252663"/>
            <a:ext cx="172819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381733" y="3140968"/>
            <a:ext cx="172819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53941" y="4077072"/>
            <a:ext cx="172819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Failure</a:t>
            </a:r>
          </a:p>
          <a:p>
            <a:pPr algn="ctr"/>
            <a:r>
              <a:rPr lang="en-US" dirty="0" smtClean="0"/>
              <a:t>(Symptoms)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671381" y="4077072"/>
            <a:ext cx="172819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Conditions</a:t>
            </a:r>
            <a:endParaRPr lang="en-US" dirty="0"/>
          </a:p>
        </p:txBody>
      </p:sp>
      <p:cxnSp>
        <p:nvCxnSpPr>
          <p:cNvPr id="12" name="Elbow Connector 11"/>
          <p:cNvCxnSpPr>
            <a:stCxn id="7" idx="3"/>
            <a:endCxn id="8" idx="0"/>
          </p:cNvCxnSpPr>
          <p:nvPr/>
        </p:nvCxnSpPr>
        <p:spPr>
          <a:xfrm>
            <a:off x="5364088" y="2576699"/>
            <a:ext cx="881741" cy="56426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3"/>
            <a:endCxn id="9" idx="0"/>
          </p:cNvCxnSpPr>
          <p:nvPr/>
        </p:nvCxnSpPr>
        <p:spPr>
          <a:xfrm>
            <a:off x="7109925" y="3465004"/>
            <a:ext cx="1008112" cy="61206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3"/>
            <a:endCxn id="8" idx="2"/>
          </p:cNvCxnSpPr>
          <p:nvPr/>
        </p:nvCxnSpPr>
        <p:spPr>
          <a:xfrm flipV="1">
            <a:off x="5399573" y="3789040"/>
            <a:ext cx="846256" cy="61206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39552" y="2205038"/>
            <a:ext cx="2829198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1800" dirty="0" smtClean="0"/>
              <a:t>Someone makes a mistake</a:t>
            </a:r>
          </a:p>
          <a:p>
            <a:pPr marL="174625" indent="-174625"/>
            <a:endParaRPr lang="en-CA" sz="1800" dirty="0" smtClean="0"/>
          </a:p>
          <a:p>
            <a:pPr marL="174625" indent="-174625"/>
            <a:r>
              <a:rPr lang="en-CA" sz="1800" dirty="0" smtClean="0"/>
              <a:t>This manifests as a bug in the software</a:t>
            </a:r>
          </a:p>
          <a:p>
            <a:pPr marL="174625" indent="-174625"/>
            <a:endParaRPr lang="en-CA" sz="1800" dirty="0"/>
          </a:p>
          <a:p>
            <a:pPr marL="174625" indent="-174625"/>
            <a:r>
              <a:rPr lang="en-CA" sz="1800" dirty="0" smtClean="0"/>
              <a:t>When the software is executed – with the right set of conditions – a failure occurs</a:t>
            </a:r>
          </a:p>
          <a:p>
            <a:pPr marL="174625" indent="-174625"/>
            <a:endParaRPr lang="en-CA" sz="1800" dirty="0"/>
          </a:p>
          <a:p>
            <a:pPr marL="174625" indent="-174625"/>
            <a:r>
              <a:rPr lang="en-CA" sz="1800" dirty="0" smtClean="0"/>
              <a:t>Different conditions may result in the same, a different, or no failure </a:t>
            </a:r>
            <a:endParaRPr lang="en-CA" sz="1800" dirty="0"/>
          </a:p>
          <a:p>
            <a:pPr marL="174625" indent="-174625"/>
            <a:endParaRPr lang="en-CA" sz="1600" dirty="0"/>
          </a:p>
          <a:p>
            <a:pPr marL="174625" indent="-174625"/>
            <a:endParaRPr lang="en-CA" sz="1600" dirty="0" smtClean="0"/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707904" y="5805264"/>
            <a:ext cx="525658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b="1" dirty="0"/>
              <a:t>T</a:t>
            </a:r>
            <a:r>
              <a:rPr lang="en-CA" sz="1800" b="1" dirty="0" smtClean="0"/>
              <a:t>esters observe failures NOT errors or bugs </a:t>
            </a:r>
          </a:p>
          <a:p>
            <a:pPr marL="174625" indent="-174625"/>
            <a:endParaRPr lang="en-CA" sz="1600" b="1" dirty="0" smtClean="0"/>
          </a:p>
          <a:p>
            <a:pPr marL="174625" indent="-174625"/>
            <a:endParaRPr lang="en-CA" sz="1600" b="1" dirty="0" smtClean="0"/>
          </a:p>
          <a:p>
            <a:pPr marL="0" indent="0">
              <a:buFont typeface="Arial" pitchFamily="34" charset="0"/>
              <a:buNone/>
            </a:pPr>
            <a:endParaRPr lang="en-US" sz="1600" b="1" dirty="0" smtClean="0"/>
          </a:p>
          <a:p>
            <a:pPr lvl="1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259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/>
              <a:t>Testers observe failures NOT errors or bugs </a:t>
            </a:r>
          </a:p>
          <a:p>
            <a:pPr marL="574675" lvl="1" indent="-174625"/>
            <a:r>
              <a:rPr lang="en-CA" sz="2000" dirty="0" smtClean="0"/>
              <a:t>The </a:t>
            </a:r>
            <a:r>
              <a:rPr lang="en-CA" sz="2000" dirty="0"/>
              <a:t>precise conditions that cause the failure to occur when the </a:t>
            </a:r>
            <a:r>
              <a:rPr lang="en-CA" sz="2000" dirty="0" smtClean="0"/>
              <a:t>bug is </a:t>
            </a:r>
            <a:r>
              <a:rPr lang="en-CA" sz="2000" dirty="0"/>
              <a:t>executed may not be immediately apparent from the steps that we have </a:t>
            </a:r>
            <a:r>
              <a:rPr lang="en-CA" sz="2000" dirty="0" smtClean="0"/>
              <a:t>executed</a:t>
            </a:r>
            <a:endParaRPr lang="en-CA" sz="2000" dirty="0"/>
          </a:p>
          <a:p>
            <a:pPr marL="574675" lvl="1" indent="-174625"/>
            <a:r>
              <a:rPr lang="en-CA" sz="2000" dirty="0"/>
              <a:t>Under certain conditions the </a:t>
            </a:r>
            <a:r>
              <a:rPr lang="en-CA" sz="2000" dirty="0" smtClean="0"/>
              <a:t>bug may </a:t>
            </a:r>
            <a:r>
              <a:rPr lang="en-CA" sz="2000" dirty="0"/>
              <a:t>not give rise to a failure at </a:t>
            </a:r>
            <a:r>
              <a:rPr lang="en-CA" sz="2000" dirty="0" smtClean="0"/>
              <a:t>all</a:t>
            </a:r>
            <a:endParaRPr lang="en-CA" sz="2000" dirty="0"/>
          </a:p>
          <a:p>
            <a:pPr marL="574675" lvl="1" indent="-174625"/>
            <a:r>
              <a:rPr lang="en-CA" sz="2000" dirty="0"/>
              <a:t>The same </a:t>
            </a:r>
            <a:r>
              <a:rPr lang="en-CA" sz="2000" dirty="0" smtClean="0"/>
              <a:t>bug may </a:t>
            </a:r>
            <a:r>
              <a:rPr lang="en-CA" sz="2000" dirty="0"/>
              <a:t>give rise to a variety of different failures, under different </a:t>
            </a:r>
            <a:r>
              <a:rPr lang="en-CA" sz="2000" dirty="0" smtClean="0"/>
              <a:t>conditions</a:t>
            </a:r>
            <a:endParaRPr lang="en-CA" sz="2000" dirty="0"/>
          </a:p>
          <a:p>
            <a:pPr marL="574675" lvl="1" indent="-174625"/>
            <a:r>
              <a:rPr lang="en-CA" sz="2000" dirty="0"/>
              <a:t>The failure we observe may </a:t>
            </a:r>
            <a:r>
              <a:rPr lang="en-CA" sz="2000" dirty="0" smtClean="0"/>
              <a:t>not be </a:t>
            </a:r>
            <a:r>
              <a:rPr lang="en-CA" sz="2000" dirty="0"/>
              <a:t>the most significant failure that might </a:t>
            </a:r>
            <a:r>
              <a:rPr lang="en-CA" sz="2000" dirty="0" smtClean="0"/>
              <a:t>occur</a:t>
            </a:r>
            <a:endParaRPr lang="en-CA" sz="2000" dirty="0"/>
          </a:p>
          <a:p>
            <a:pPr marL="574675" lvl="1" indent="-174625"/>
            <a:r>
              <a:rPr lang="en-CA" sz="2000" dirty="0"/>
              <a:t>The conditions under which we observed a failure may not be the most likely set of conditions to arise in a </a:t>
            </a:r>
            <a:r>
              <a:rPr lang="en-CA" sz="2000" dirty="0" smtClean="0"/>
              <a:t>real life situation</a:t>
            </a:r>
          </a:p>
          <a:p>
            <a:pPr marL="174625" indent="-174625"/>
            <a:r>
              <a:rPr lang="en-CA" sz="2400" b="1" dirty="0"/>
              <a:t>We must perform follow up tests to sort this </a:t>
            </a:r>
            <a:r>
              <a:rPr lang="en-CA" sz="2400" b="1" dirty="0" smtClean="0"/>
              <a:t>out</a:t>
            </a:r>
            <a:endParaRPr lang="en-CA" sz="2400" b="1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3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b="1" dirty="0"/>
              <a:t>Testers observe failures NOT errors or bugs </a:t>
            </a:r>
          </a:p>
          <a:p>
            <a:pPr marL="574675" lvl="1" indent="-174625"/>
            <a:r>
              <a:rPr lang="en-CA" sz="2000" b="1" dirty="0"/>
              <a:t>The precise conditions that cause the failure to occur when the bug is executed may not be immediately apparent from the steps that we have </a:t>
            </a:r>
            <a:r>
              <a:rPr lang="en-CA" sz="2000" b="1" dirty="0" smtClean="0"/>
              <a:t>executed</a:t>
            </a:r>
            <a:endParaRPr lang="en-CA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Reproduction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8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 smtClean="0"/>
              <a:t>One </a:t>
            </a:r>
            <a:r>
              <a:rPr lang="en-CA" sz="2400" dirty="0"/>
              <a:t>of the most common reasons for the rejection of a </a:t>
            </a:r>
            <a:r>
              <a:rPr lang="en-CA" sz="2400" dirty="0" smtClean="0"/>
              <a:t>bug report </a:t>
            </a:r>
            <a:r>
              <a:rPr lang="en-CA" sz="2400" dirty="0"/>
              <a:t>is “cannot reproduce”.</a:t>
            </a:r>
          </a:p>
          <a:p>
            <a:pPr marL="174625" indent="-174625"/>
            <a:r>
              <a:rPr lang="en-CA" sz="2400" dirty="0"/>
              <a:t>The conditions that led to the failure may have little to do with conditions set by the test itself, e.g.:</a:t>
            </a:r>
          </a:p>
          <a:p>
            <a:pPr marL="574675" lvl="1" indent="-174625"/>
            <a:r>
              <a:rPr lang="en-CA" sz="2000" dirty="0"/>
              <a:t>Something left over from a previous test</a:t>
            </a:r>
          </a:p>
          <a:p>
            <a:pPr marL="574675" lvl="1" indent="-174625"/>
            <a:r>
              <a:rPr lang="en-CA" sz="2000" dirty="0"/>
              <a:t>Configuration or data</a:t>
            </a:r>
          </a:p>
          <a:p>
            <a:pPr marL="574675" lvl="1" indent="-174625"/>
            <a:r>
              <a:rPr lang="en-CA" sz="2000" dirty="0"/>
              <a:t>Something that happened in the background.</a:t>
            </a:r>
          </a:p>
          <a:p>
            <a:pPr marL="174625" indent="-174625"/>
            <a:r>
              <a:rPr lang="en-CA" sz="2400" dirty="0"/>
              <a:t>The test that led to the failure being observed may contain a lot of “noise” – steps and conditions that are irrelevant to the failure</a:t>
            </a:r>
            <a:r>
              <a:rPr lang="en-CA" sz="2400" dirty="0" smtClean="0"/>
              <a:t>.</a:t>
            </a:r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Reproduction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0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400" dirty="0" smtClean="0"/>
              <a:t>We </a:t>
            </a:r>
            <a:r>
              <a:rPr lang="en-CA" sz="2400" dirty="0"/>
              <a:t>perform follow up tests to:</a:t>
            </a:r>
          </a:p>
          <a:p>
            <a:pPr marL="574675" lvl="1" indent="-174625"/>
            <a:r>
              <a:rPr lang="en-CA" sz="2000" dirty="0"/>
              <a:t>Ensure we can reproduce the failure</a:t>
            </a:r>
          </a:p>
          <a:p>
            <a:pPr marL="574675" lvl="1" indent="-174625"/>
            <a:r>
              <a:rPr lang="en-CA" sz="2000" dirty="0"/>
              <a:t>Identify any critical conditions not inherent in the test that exposed the failure</a:t>
            </a:r>
          </a:p>
          <a:p>
            <a:pPr marL="574675" lvl="1" indent="-174625"/>
            <a:r>
              <a:rPr lang="en-CA" sz="2000" dirty="0"/>
              <a:t>Identify the minimum set of </a:t>
            </a:r>
            <a:r>
              <a:rPr lang="en-CA" sz="2000" dirty="0" smtClean="0"/>
              <a:t>steps, minimum conditions </a:t>
            </a:r>
            <a:r>
              <a:rPr lang="en-CA" sz="2000" dirty="0"/>
              <a:t>that will </a:t>
            </a:r>
            <a:r>
              <a:rPr lang="en-CA" sz="2000" dirty="0" smtClean="0"/>
              <a:t>cause the failure</a:t>
            </a:r>
            <a:endParaRPr lang="en-CA" sz="20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Follow </a:t>
            </a:r>
            <a:r>
              <a:rPr lang="en-US" sz="3200" dirty="0"/>
              <a:t>U</a:t>
            </a:r>
            <a:r>
              <a:rPr lang="en-US" sz="3200" dirty="0" smtClean="0"/>
              <a:t>p Testing: Reproduction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6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1879</Words>
  <Application>Microsoft Macintosh PowerPoint</Application>
  <PresentationFormat>On-screen Show (4:3)</PresentationFormat>
  <Paragraphs>274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Software Testing: Bug Reporting</vt:lpstr>
      <vt:lpstr>Introduction</vt:lpstr>
      <vt:lpstr>Reminder: Quality</vt:lpstr>
      <vt:lpstr>Reminder: Bugs</vt:lpstr>
      <vt:lpstr>A Bug Model</vt:lpstr>
      <vt:lpstr>Follow Up Testing</vt:lpstr>
      <vt:lpstr>Follow Up Testing: Reproduction</vt:lpstr>
      <vt:lpstr>Follow Up Testing: Reproduction</vt:lpstr>
      <vt:lpstr>Follow Up Testing: Reproduction</vt:lpstr>
      <vt:lpstr>Follow Up Testing: Reproduction - Example</vt:lpstr>
      <vt:lpstr>Follow Up Testing: Isolation</vt:lpstr>
      <vt:lpstr>Follow Up Testing: Isolation</vt:lpstr>
      <vt:lpstr>Follow Up Testing: Isolation - Example</vt:lpstr>
      <vt:lpstr>Follow Up Testing: Maximization</vt:lpstr>
      <vt:lpstr>Follow Up Testing: Maximization</vt:lpstr>
      <vt:lpstr>Follow Up Testing: Maximization - Example</vt:lpstr>
      <vt:lpstr>Follow Up Testing: Generalization</vt:lpstr>
      <vt:lpstr>Follow Up Testing: Generalization</vt:lpstr>
      <vt:lpstr>Follow Up Testing: Generalization - Example</vt:lpstr>
      <vt:lpstr>Follow Up Testing: Tips</vt:lpstr>
      <vt:lpstr>Reporting with Influence: Credibility</vt:lpstr>
      <vt:lpstr>Reporting with Influence: Tone</vt:lpstr>
      <vt:lpstr>Reporting with Influence: Tone</vt:lpstr>
      <vt:lpstr>Summary</vt:lpstr>
      <vt:lpstr>Exercise</vt:lpstr>
      <vt:lpstr>Further Information</vt:lpstr>
    </vt:vector>
  </TitlesOfParts>
  <Company>CGI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Regression</dc:title>
  <dc:creator>Iain McCowatt</dc:creator>
  <cp:lastModifiedBy>Iain McCowatt</cp:lastModifiedBy>
  <cp:revision>63</cp:revision>
  <dcterms:created xsi:type="dcterms:W3CDTF">2011-12-20T00:12:33Z</dcterms:created>
  <dcterms:modified xsi:type="dcterms:W3CDTF">2013-02-27T23:12:39Z</dcterms:modified>
</cp:coreProperties>
</file>