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63"/>
  </p:notesMasterIdLst>
  <p:sldIdLst>
    <p:sldId id="371" r:id="rId2"/>
    <p:sldId id="372" r:id="rId3"/>
    <p:sldId id="406" r:id="rId4"/>
    <p:sldId id="373" r:id="rId5"/>
    <p:sldId id="374" r:id="rId6"/>
    <p:sldId id="434" r:id="rId7"/>
    <p:sldId id="435" r:id="rId8"/>
    <p:sldId id="375" r:id="rId9"/>
    <p:sldId id="376" r:id="rId10"/>
    <p:sldId id="405" r:id="rId11"/>
    <p:sldId id="407" r:id="rId12"/>
    <p:sldId id="378" r:id="rId13"/>
    <p:sldId id="377" r:id="rId14"/>
    <p:sldId id="403" r:id="rId15"/>
    <p:sldId id="379" r:id="rId16"/>
    <p:sldId id="380" r:id="rId17"/>
    <p:sldId id="261" r:id="rId18"/>
    <p:sldId id="381" r:id="rId19"/>
    <p:sldId id="343" r:id="rId20"/>
    <p:sldId id="297" r:id="rId21"/>
    <p:sldId id="299" r:id="rId22"/>
    <p:sldId id="347" r:id="rId23"/>
    <p:sldId id="348" r:id="rId24"/>
    <p:sldId id="382" r:id="rId25"/>
    <p:sldId id="349" r:id="rId26"/>
    <p:sldId id="350" r:id="rId27"/>
    <p:sldId id="351" r:id="rId28"/>
    <p:sldId id="383" r:id="rId29"/>
    <p:sldId id="384" r:id="rId30"/>
    <p:sldId id="352" r:id="rId31"/>
    <p:sldId id="385" r:id="rId32"/>
    <p:sldId id="386" r:id="rId33"/>
    <p:sldId id="387" r:id="rId34"/>
    <p:sldId id="304" r:id="rId35"/>
    <p:sldId id="355" r:id="rId36"/>
    <p:sldId id="356" r:id="rId37"/>
    <p:sldId id="357" r:id="rId38"/>
    <p:sldId id="388" r:id="rId39"/>
    <p:sldId id="389" r:id="rId40"/>
    <p:sldId id="359" r:id="rId41"/>
    <p:sldId id="360" r:id="rId42"/>
    <p:sldId id="390" r:id="rId43"/>
    <p:sldId id="391" r:id="rId44"/>
    <p:sldId id="363" r:id="rId45"/>
    <p:sldId id="364" r:id="rId46"/>
    <p:sldId id="392" r:id="rId47"/>
    <p:sldId id="368" r:id="rId48"/>
    <p:sldId id="369" r:id="rId49"/>
    <p:sldId id="370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1" r:id="rId59"/>
    <p:sldId id="402" r:id="rId60"/>
    <p:sldId id="404" r:id="rId61"/>
    <p:sldId id="436" r:id="rId6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97" d="100"/>
          <a:sy n="97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5CDB5A-7629-4DF0-898B-20D73EEC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13B55-2315-43B3-9E56-620DCCDB3726}" type="slidenum">
              <a:rPr lang="en-US"/>
              <a:pPr/>
              <a:t>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1DD9-DE36-45A4-9D7B-FF75D334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DD53-4966-448A-BCFA-CBF4F9B79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DAC-FB41-4BE3-8117-CA664C61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B58B52-0177-497F-BAD0-B8E2FE40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CE1F-E06A-4858-AD3E-F72D3684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F03A-C518-47CC-A138-979670EA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7060-9EC4-4CBA-8B25-AA2E1F01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67CE-32BE-40CC-A933-63DF5B155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3D88-1F11-4270-ACF6-D004DAD2F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2789-BDEE-4BA2-A92B-534ADDE5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66BF-2589-4715-A201-7E5DF152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C38DB-D66E-4D1A-9696-A910C3C6C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5E644B-72D2-4D11-AF56-D19C6EDEB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  <p:sldLayoutId id="2147483685" r:id="rId10"/>
    <p:sldLayoutId id="2147483686" r:id="rId11"/>
    <p:sldLayoutId id="2147483688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agan_inspectio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Software Processes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Project management</a:t>
            </a:r>
          </a:p>
          <a:p>
            <a:pPr marR="0"/>
            <a:r>
              <a:rPr lang="en-US" dirty="0" smtClean="0"/>
              <a:t>Inspection</a:t>
            </a:r>
          </a:p>
          <a:p>
            <a:pPr marR="0"/>
            <a:r>
              <a:rPr lang="en-US" dirty="0" smtClean="0"/>
              <a:t>Configuration management</a:t>
            </a:r>
          </a:p>
          <a:p>
            <a:pPr marR="0"/>
            <a:r>
              <a:rPr lang="en-US" dirty="0" smtClean="0"/>
              <a:t>Change management</a:t>
            </a:r>
          </a:p>
          <a:p>
            <a:pPr marR="0"/>
            <a:r>
              <a:rPr lang="en-US" dirty="0" smtClean="0"/>
              <a:t>Process management</a:t>
            </a:r>
          </a:p>
          <a:p>
            <a:pPr marR="0"/>
            <a:endParaRPr lang="en-US" dirty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9F80A-AABC-4C43-AF91-382DAA68ABE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5778" name="Picture 2" descr="Design Software Project Management | Project Software Designing Enviorn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6515097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47458" name="Picture 2" descr="http://i.d.com.com/i/dl/media/dlimage/11/32/58/113258_lar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Done before project begins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Key tasks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Cost and schedule estimation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Staffing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Monitoring and risk mgmt plans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Quality assurance plans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Will discuss planning in detail later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0BDDF-C13E-4828-8DE6-9A78E58A398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Monitoring and control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Lasts for the duration of the project and covers the development process</a:t>
            </a:r>
          </a:p>
          <a:p>
            <a:pPr lvl="1"/>
            <a:r>
              <a:rPr lang="en-US" dirty="0" smtClean="0"/>
              <a:t>Monitors all key parameters like cost, schedule, risks</a:t>
            </a:r>
          </a:p>
          <a:p>
            <a:pPr lvl="1"/>
            <a:r>
              <a:rPr lang="en-US" dirty="0" smtClean="0"/>
              <a:t>Takes corrective actions when needed</a:t>
            </a:r>
          </a:p>
          <a:p>
            <a:pPr lvl="1"/>
            <a:r>
              <a:rPr lang="en-US" dirty="0" smtClean="0"/>
              <a:t>Needs information on the dev process – provided by metrics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69C68-5028-4576-838D-BE38229E560D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Communication Facilitation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648200"/>
          </a:xfrm>
        </p:spPr>
        <p:txBody>
          <a:bodyPr/>
          <a:lstStyle/>
          <a:p>
            <a:r>
              <a:rPr lang="en-US" dirty="0" smtClean="0"/>
              <a:t>Realistically no plan covers everything!</a:t>
            </a:r>
          </a:p>
          <a:p>
            <a:r>
              <a:rPr lang="en-US" dirty="0" smtClean="0"/>
              <a:t>Additional decisions are made during development</a:t>
            </a:r>
          </a:p>
          <a:p>
            <a:r>
              <a:rPr lang="en-US" dirty="0" smtClean="0"/>
              <a:t>Documents should be updated and communicated</a:t>
            </a:r>
          </a:p>
          <a:p>
            <a:r>
              <a:rPr lang="en-US" dirty="0" smtClean="0"/>
              <a:t>Typical environment</a:t>
            </a:r>
          </a:p>
          <a:p>
            <a:pPr lvl="1"/>
            <a:r>
              <a:rPr lang="en-US" dirty="0" smtClean="0"/>
              <a:t>Multiple teams</a:t>
            </a:r>
          </a:p>
          <a:p>
            <a:pPr lvl="1"/>
            <a:r>
              <a:rPr lang="en-US" dirty="0" smtClean="0"/>
              <a:t>Multiple user groups</a:t>
            </a:r>
          </a:p>
          <a:p>
            <a:pPr lvl="1"/>
            <a:r>
              <a:rPr lang="en-US" dirty="0" smtClean="0"/>
              <a:t>Multiple disciplines</a:t>
            </a:r>
          </a:p>
          <a:p>
            <a:pPr lvl="1"/>
            <a:r>
              <a:rPr lang="en-US" dirty="0" smtClean="0"/>
              <a:t>Multiple locations</a:t>
            </a:r>
          </a:p>
          <a:p>
            <a:r>
              <a:rPr lang="en-US" dirty="0" smtClean="0"/>
              <a:t>In many setting PM is center of communication hub</a:t>
            </a:r>
          </a:p>
          <a:p>
            <a:r>
              <a:rPr lang="en-US" dirty="0" smtClean="0"/>
              <a:t>Will discuss in more detail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F5663-D855-4F09-A38C-3AF3C314C1A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Postmortem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Postmortem analysis is performed when the development process is over</a:t>
            </a:r>
          </a:p>
          <a:p>
            <a:r>
              <a:rPr lang="en-US" smtClean="0"/>
              <a:t>Basic purpose: </a:t>
            </a:r>
          </a:p>
          <a:p>
            <a:pPr lvl="1"/>
            <a:r>
              <a:rPr lang="en-US" smtClean="0"/>
              <a:t>to analyze the performance of the process, and identify lessons learned </a:t>
            </a:r>
          </a:p>
          <a:p>
            <a:pPr lvl="1"/>
            <a:r>
              <a:rPr lang="en-US" smtClean="0"/>
              <a:t>Improve predictability and repeatability </a:t>
            </a:r>
          </a:p>
          <a:p>
            <a:pPr lvl="1"/>
            <a:r>
              <a:rPr lang="en-US" smtClean="0"/>
              <a:t>Central to a “Learning Organization” or culture</a:t>
            </a:r>
          </a:p>
          <a:p>
            <a:r>
              <a:rPr lang="en-US" smtClean="0"/>
              <a:t>Also called termination analysis</a:t>
            </a:r>
          </a:p>
          <a:p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3FF09-ABE1-4B65-9B82-9806665DAB98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Relationship with Dev Process</a:t>
            </a:r>
          </a:p>
        </p:txBody>
      </p:sp>
      <p:pic>
        <p:nvPicPr>
          <p:cNvPr id="15363" name="Picture 5" descr="Fig2-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752600"/>
            <a:ext cx="7391400" cy="4267200"/>
          </a:xfr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F053A-F033-4781-94B1-10B40ABA3948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Inspection Process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B470-BDBD-4CD7-82B4-4B8D5AD1BB9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goal of inspection process is to detect defects in work products</a:t>
            </a:r>
          </a:p>
          <a:p>
            <a:r>
              <a:rPr lang="en-US" smtClean="0"/>
              <a:t>First proposed by Fagan in 70s</a:t>
            </a:r>
          </a:p>
          <a:p>
            <a:r>
              <a:rPr lang="en-US" smtClean="0"/>
              <a:t>Earlier used for code, now used for all types of work products</a:t>
            </a:r>
          </a:p>
          <a:p>
            <a:r>
              <a:rPr lang="en-US" smtClean="0"/>
              <a:t>Is recognized as an industry best practice</a:t>
            </a:r>
          </a:p>
          <a:p>
            <a:r>
              <a:rPr lang="en-US" smtClean="0"/>
              <a:t>Data suggests that it improves both Q&amp;P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D9A80-AACA-4793-B18B-445BB3125D5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048000" y="5867400"/>
            <a:ext cx="586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http://en.wikipedia.org/wiki/Fagan_inspection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/>
              <a:t>“A defect is an instance in which a requirement is not satisfied.”</a:t>
            </a:r>
            <a:r>
              <a:rPr lang="en-US" smtClean="0"/>
              <a:t> [Fagan, 1986] </a:t>
            </a:r>
          </a:p>
          <a:p>
            <a:pPr>
              <a:lnSpc>
                <a:spcPct val="90000"/>
              </a:lnSpc>
            </a:pPr>
            <a:r>
              <a:rPr lang="en-US" smtClean="0"/>
              <a:t>Defects injected in sw at any stage</a:t>
            </a:r>
          </a:p>
          <a:p>
            <a:pPr>
              <a:lnSpc>
                <a:spcPct val="90000"/>
              </a:lnSpc>
            </a:pPr>
            <a:r>
              <a:rPr lang="en-US" smtClean="0"/>
              <a:t>Hence must remove them at every stage</a:t>
            </a:r>
          </a:p>
          <a:p>
            <a:pPr>
              <a:lnSpc>
                <a:spcPct val="90000"/>
              </a:lnSpc>
            </a:pPr>
            <a:r>
              <a:rPr lang="en-US" smtClean="0"/>
              <a:t>Inspections can be done on any document including design docs and plans</a:t>
            </a:r>
          </a:p>
          <a:p>
            <a:pPr>
              <a:lnSpc>
                <a:spcPct val="90000"/>
              </a:lnSpc>
            </a:pPr>
            <a:r>
              <a:rPr lang="en-US" smtClean="0"/>
              <a:t>Is a good method for early phases like requirements and design</a:t>
            </a:r>
          </a:p>
          <a:p>
            <a:pPr>
              <a:lnSpc>
                <a:spcPct val="90000"/>
              </a:lnSpc>
            </a:pPr>
            <a:r>
              <a:rPr lang="en-US" smtClean="0"/>
              <a:t>Also useful for plans (PM plans, CM plans, testing plans,…)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4FD6A-6A08-43E5-93ED-E4EAC3A3EC5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Processes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Development Process is the central process around which others revolve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Methods for other processes often influenced by the dev process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We have looked at various models for dev process</a:t>
            </a:r>
          </a:p>
          <a:p>
            <a:pPr lvl="1"/>
            <a:r>
              <a:rPr lang="en-US" smtClean="0"/>
              <a:t>a “real” process likely derived from a model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7B9DF-EAE4-4367-A427-8FCF7544B77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Characteristics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458200" cy="4171950"/>
          </a:xfrm>
        </p:spPr>
        <p:txBody>
          <a:bodyPr/>
          <a:lstStyle/>
          <a:p>
            <a:r>
              <a:rPr lang="en-AU" smtClean="0"/>
              <a:t>Conducted by group of technical people for technical people (i.e. review done by peers)</a:t>
            </a:r>
          </a:p>
          <a:p>
            <a:r>
              <a:rPr lang="en-AU" smtClean="0"/>
              <a:t>Is a structured process with defined roles for the participants</a:t>
            </a:r>
          </a:p>
          <a:p>
            <a:r>
              <a:rPr lang="en-AU" smtClean="0"/>
              <a:t>The focus is on identifying problems, not resolving them</a:t>
            </a:r>
          </a:p>
          <a:p>
            <a:r>
              <a:rPr lang="en-AU" smtClean="0"/>
              <a:t>Review data is recorded and used for monitoring the effectiveness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DB871-BED3-485B-9CB3-E3797AA6B28C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in Typical Review Process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762000" y="2667000"/>
          <a:ext cx="7689850" cy="2674938"/>
        </p:xfrm>
        <a:graphic>
          <a:graphicData uri="http://schemas.openxmlformats.org/presentationml/2006/ole">
            <p:oleObj spid="_x0000_s1026" r:id="rId4" imgW="5654160" imgH="1967400" progId="">
              <p:embed/>
            </p:oleObj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53CB3-FDC5-46CD-B67C-294BF521D6E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the group review team – three to five people group is best</a:t>
            </a:r>
          </a:p>
          <a:p>
            <a:r>
              <a:rPr lang="en-US" smtClean="0"/>
              <a:t>Identify the moderator – has the main responsibility for the inspection</a:t>
            </a:r>
          </a:p>
          <a:p>
            <a:r>
              <a:rPr lang="en-US" smtClean="0"/>
              <a:t>Prepare package for distribution – work product for review plus supporting docs</a:t>
            </a:r>
          </a:p>
          <a:p>
            <a:r>
              <a:rPr lang="en-US" smtClean="0"/>
              <a:t>Package should be complete for review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9DCD0-8148-449D-BC97-4D7A5EA2C01B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and Self-Review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brief meeting – deliver package, explain  purpose of the review, intro,…</a:t>
            </a:r>
          </a:p>
          <a:p>
            <a:r>
              <a:rPr lang="en-US" sz="2800" smtClean="0"/>
              <a:t>All team members then individually review the work product</a:t>
            </a:r>
          </a:p>
          <a:p>
            <a:pPr lvl="1"/>
            <a:r>
              <a:rPr lang="en-US" smtClean="0"/>
              <a:t>Lists the issues/problems they find in the self-preparation log</a:t>
            </a:r>
          </a:p>
          <a:p>
            <a:pPr lvl="1"/>
            <a:r>
              <a:rPr lang="en-US" smtClean="0"/>
              <a:t>Checklists, guidelines are used</a:t>
            </a:r>
          </a:p>
          <a:p>
            <a:r>
              <a:rPr lang="en-US" sz="2800" smtClean="0"/>
              <a:t>Ideally, should be done in one sitting and issues recorded in a log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0DCF7-FD78-4C18-BF2D-B4A9239E3A38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Self-Review Log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/>
              <a:t>Project name: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Work product name and ID: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Reviewer Name: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Effort spent (hours):</a:t>
            </a:r>
          </a:p>
          <a:p>
            <a:pPr lvl="1">
              <a:buFont typeface="Monotype Sorts" pitchFamily="2" charset="2"/>
              <a:buNone/>
            </a:pPr>
            <a:r>
              <a:rPr lang="en-US" i="1" dirty="0" smtClean="0"/>
              <a:t>Defect list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/>
              <a:t>					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01241-C468-41C3-9230-60950A829D4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4343400"/>
          <a:ext cx="7010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95400"/>
                <a:gridCol w="3352800"/>
                <a:gridCol w="17526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Criticality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Review Meeting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Purpose – define the final defect list</a:t>
            </a:r>
          </a:p>
          <a:p>
            <a:pPr>
              <a:lnSpc>
                <a:spcPct val="90000"/>
              </a:lnSpc>
            </a:pPr>
            <a:r>
              <a:rPr lang="en-US" smtClean="0"/>
              <a:t>Entry criteria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each member has done a proper self-review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logs are reviewed</a:t>
            </a:r>
          </a:p>
          <a:p>
            <a:pPr>
              <a:lnSpc>
                <a:spcPct val="90000"/>
              </a:lnSpc>
            </a:pPr>
            <a:r>
              <a:rPr lang="en-US" smtClean="0"/>
              <a:t>Group review meeting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reviewer goes over the product line by line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At any line, all issues are raised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Discussion follows to identify if a defect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Decision recorded (by the scribe)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D879E-AA5E-4044-81FE-9F708DEE593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Review Meeting…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of the meeting</a:t>
            </a:r>
          </a:p>
          <a:p>
            <a:pPr lvl="1"/>
            <a:r>
              <a:rPr lang="en-US" smtClean="0"/>
              <a:t>Scribe presents the list of defects/issues</a:t>
            </a:r>
          </a:p>
          <a:p>
            <a:pPr lvl="1"/>
            <a:r>
              <a:rPr lang="en-US" smtClean="0"/>
              <a:t>If few defects, the work product is accepted; else it might be asked for another review</a:t>
            </a:r>
          </a:p>
          <a:p>
            <a:pPr lvl="1"/>
            <a:r>
              <a:rPr lang="en-US" smtClean="0"/>
              <a:t>Group does not propose solutions</a:t>
            </a:r>
          </a:p>
          <a:p>
            <a:pPr lvl="2"/>
            <a:r>
              <a:rPr lang="en-US" smtClean="0"/>
              <a:t>though some suggestions may be recorded</a:t>
            </a:r>
          </a:p>
          <a:p>
            <a:pPr lvl="1"/>
            <a:r>
              <a:rPr lang="en-US" smtClean="0"/>
              <a:t>A summary of the inspections is prepared </a:t>
            </a:r>
          </a:p>
          <a:p>
            <a:pPr lvl="2"/>
            <a:r>
              <a:rPr lang="en-US" smtClean="0"/>
              <a:t>useful for evaluating effectiveness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4B681-6E94-410D-B795-C3072C0C717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Review Meeting…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Moderator is in-charge of the meeting and plays a central role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Ensures that focus is on defect detection and solutions are not discussed/proposed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Work product is reviewed, not the author of the work product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Amicable/orderly execution of the meeting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Uses summary report to analyze the overall effectiveness of the review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8137E-CFB9-41CE-91BF-11940FAA4CB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Report Example</a:t>
            </a:r>
          </a:p>
        </p:txBody>
      </p:sp>
      <p:graphicFrame>
        <p:nvGraphicFramePr>
          <p:cNvPr id="150540" name="Group 12"/>
          <p:cNvGraphicFramePr>
            <a:graphicFrameLocks noGrp="1"/>
          </p:cNvGraphicFramePr>
          <p:nvPr>
            <p:ph type="tbl" idx="1"/>
          </p:nvPr>
        </p:nvGraphicFramePr>
        <p:xfrm>
          <a:off x="838200" y="1981200"/>
          <a:ext cx="7772400" cy="420846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20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 Product Type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Size of work product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Review team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Effort (person hours)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Preparation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Group meeting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L="86896" marR="868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XXXX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 plan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 pages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P1, P2, P3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(total)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AF140-9018-4BA6-93FF-377EF9A20EF1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Contd.</a:t>
            </a:r>
          </a:p>
        </p:txBody>
      </p:sp>
      <p:graphicFrame>
        <p:nvGraphicFramePr>
          <p:cNvPr id="152588" name="Group 12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7195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17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No of critical defects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No of major defects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No of minor defects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Review status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Reco for next phase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Comments</a:t>
                      </a:r>
                    </a:p>
                  </a:txBody>
                  <a:tcPr marL="86896" marR="868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Accepted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Nice plan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B23E5-713B-431D-B2BA-3A454C237C48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Processes In the context of Dev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45410" name="Picture 2" descr="http://www.ibm.com/developerworks/rational/library/content/RationalEdge/may04/4721_figur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15992"/>
            <a:ext cx="7391400" cy="494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Rework and Follow Up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Defects in the defects list are fixed later by the author</a:t>
            </a:r>
          </a:p>
          <a:p>
            <a:r>
              <a:rPr lang="en-US" smtClean="0"/>
              <a:t>Once fixed, author gets it OKed by the moderator, or goes for another review</a:t>
            </a:r>
          </a:p>
          <a:p>
            <a:r>
              <a:rPr lang="en-US" smtClean="0"/>
              <a:t>Once all defects/issues are satisfactorily addressed, review is completed and collected data is submitted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A0E27-057A-417F-A4AA-C2F067D358BD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 and Responsibilities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roles</a:t>
            </a:r>
          </a:p>
          <a:p>
            <a:pPr lvl="1"/>
            <a:r>
              <a:rPr lang="en-US" smtClean="0"/>
              <a:t>Moderator – overall responsibility</a:t>
            </a:r>
          </a:p>
          <a:p>
            <a:pPr lvl="1"/>
            <a:r>
              <a:rPr lang="en-US" smtClean="0"/>
              <a:t>Author –Listen, inform, avoid defensiveness</a:t>
            </a:r>
          </a:p>
          <a:p>
            <a:pPr lvl="1"/>
            <a:r>
              <a:rPr lang="en-US" smtClean="0"/>
              <a:t>Reviewer(s) – to identify defects</a:t>
            </a:r>
          </a:p>
          <a:p>
            <a:pPr lvl="1"/>
            <a:r>
              <a:rPr lang="en-US" smtClean="0"/>
              <a:t>Reader – not there in some processes, reads line by line to keep focus</a:t>
            </a:r>
          </a:p>
          <a:p>
            <a:pPr lvl="1"/>
            <a:r>
              <a:rPr lang="en-US" smtClean="0"/>
              <a:t>Scribe – records the issues raised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5CB1B-959E-4D7F-88EA-090D60F366F6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1143000"/>
          </a:xfrm>
        </p:spPr>
        <p:txBody>
          <a:bodyPr/>
          <a:lstStyle/>
          <a:p>
            <a:r>
              <a:rPr lang="en-US" sz="3600" smtClean="0"/>
              <a:t>Guidelines for Work Products</a:t>
            </a:r>
          </a:p>
        </p:txBody>
      </p:sp>
      <p:graphicFrame>
        <p:nvGraphicFramePr>
          <p:cNvPr id="156756" name="Group 84"/>
          <p:cNvGraphicFramePr>
            <a:graphicFrameLocks noGrp="1"/>
          </p:cNvGraphicFramePr>
          <p:nvPr>
            <p:ph type="tbl" idx="1"/>
          </p:nvPr>
        </p:nvGraphicFramePr>
        <p:xfrm>
          <a:off x="457200" y="1885950"/>
          <a:ext cx="8382000" cy="4214178"/>
        </p:xfrm>
        <a:graphic>
          <a:graphicData uri="http://schemas.openxmlformats.org/drawingml/2006/table">
            <a:tbl>
              <a:tblPr/>
              <a:tblGrid>
                <a:gridCol w="1828800"/>
                <a:gridCol w="4724400"/>
                <a:gridCol w="1828800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 Product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Inspection focus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Participants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 Spec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Meet customer needs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Are implementable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Omissions, inconsistencies, ambiguities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Customer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Tester, Dev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Analyst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 implements req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 is implementable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Ommissions, quality of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 author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Developer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99DE-D51E-44A4-BB79-D7E8D0C756B5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Guidelines for Work Products</a:t>
            </a:r>
          </a:p>
        </p:txBody>
      </p:sp>
      <p:graphicFrame>
        <p:nvGraphicFramePr>
          <p:cNvPr id="158749" name="Group 29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316730"/>
        </p:xfrm>
        <a:graphic>
          <a:graphicData uri="http://schemas.openxmlformats.org/drawingml/2006/table">
            <a:tbl>
              <a:tblPr/>
              <a:tblGrid>
                <a:gridCol w="1303446"/>
                <a:gridCol w="4706888"/>
                <a:gridCol w="1762066"/>
              </a:tblGrid>
              <a:tr h="139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Code</a:t>
                      </a:r>
                    </a:p>
                  </a:txBody>
                  <a:tcPr marL="86896" marR="868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Code implements design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Code is complete and correct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Defects in code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quality issues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Developer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 cases</a:t>
                      </a:r>
                    </a:p>
                  </a:txBody>
                  <a:tcPr marL="86896" marR="868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 of test cases test all SRS conditions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 cases are executable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Are perf and load tests there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 author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 mgr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</a:t>
                      </a: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Mgmt Plan</a:t>
                      </a:r>
                    </a:p>
                  </a:txBody>
                  <a:tcPr marL="86896" marR="868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 is complete and specifies all components of the plan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 implementable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Omissions and ambiguities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mgr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Another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mgr</a:t>
                      </a:r>
                    </a:p>
                  </a:txBody>
                  <a:tcPr marL="86896" marR="868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77954-1902-405E-AA9B-40C56DB03E51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Purpose of reviews: to detect defects</a:t>
            </a:r>
          </a:p>
          <a:p>
            <a:r>
              <a:rPr lang="en-US" smtClean="0"/>
              <a:t>Structured reviews are very effective - can detect most of the injected defects</a:t>
            </a:r>
          </a:p>
          <a:p>
            <a:r>
              <a:rPr lang="en-US" smtClean="0"/>
              <a:t>For effective review, process has to be properly defined and followed</a:t>
            </a:r>
          </a:p>
          <a:p>
            <a:r>
              <a:rPr lang="en-US" smtClean="0"/>
              <a:t>Data must be collected and analyzed</a:t>
            </a:r>
          </a:p>
          <a:p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5A98C-1299-459C-91C5-091A75742B7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/>
              <a:t>Configuration Management Process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8A01B-6703-4FE5-BBE5-866C556035A5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software project produces many items - programs, documents, data, manuals, …</a:t>
            </a:r>
          </a:p>
          <a:p>
            <a:r>
              <a:rPr lang="en-US" dirty="0" smtClean="0"/>
              <a:t>All of these can be changed easily – need to keep track state of items</a:t>
            </a:r>
          </a:p>
          <a:p>
            <a:r>
              <a:rPr lang="en-US" dirty="0" smtClean="0"/>
              <a:t>Software Configuration Management (SCM)</a:t>
            </a:r>
          </a:p>
          <a:p>
            <a:pPr lvl="1"/>
            <a:r>
              <a:rPr lang="en-US" dirty="0" smtClean="0"/>
              <a:t>Systematically control the changes</a:t>
            </a:r>
          </a:p>
          <a:p>
            <a:pPr lvl="1"/>
            <a:r>
              <a:rPr lang="en-US" dirty="0" smtClean="0"/>
              <a:t>Focus on changes during normal evolution (</a:t>
            </a:r>
            <a:r>
              <a:rPr lang="en-US" dirty="0" err="1" smtClean="0"/>
              <a:t>req</a:t>
            </a:r>
            <a:r>
              <a:rPr lang="en-US" dirty="0" smtClean="0"/>
              <a:t> changes will be handled separately)</a:t>
            </a:r>
          </a:p>
          <a:p>
            <a:r>
              <a:rPr lang="en-US" dirty="0" smtClean="0"/>
              <a:t>CM requires discipline as well as tools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73599-A992-4C9A-B65D-993FC7B16E64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SCM often independent of dev process</a:t>
            </a:r>
          </a:p>
          <a:p>
            <a:pPr lvl="1"/>
            <a:r>
              <a:rPr lang="en-US" smtClean="0"/>
              <a:t>Dev process looks at macro picture, but not on changes to individual items/files</a:t>
            </a:r>
          </a:p>
          <a:p>
            <a:r>
              <a:rPr lang="en-US" smtClean="0"/>
              <a:t>As items are produced during dev they are brought under SCM</a:t>
            </a:r>
          </a:p>
          <a:p>
            <a:r>
              <a:rPr lang="en-US" smtClean="0"/>
              <a:t>SCM controls only the products of the development process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969C9-E56F-446B-9F0F-CF2D2201EB4B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3600" smtClean="0"/>
              <a:t>SCM Process and Dev process</a:t>
            </a:r>
          </a:p>
        </p:txBody>
      </p:sp>
      <p:pic>
        <p:nvPicPr>
          <p:cNvPr id="36867" name="Picture 5" descr="Fig2-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2057400"/>
            <a:ext cx="7010400" cy="4267200"/>
          </a:xfr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85037-EBAA-48A8-AFA9-8C2B3AD74E28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CM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CM needed to deliver product to the client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files should comprise the product?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versions of these files?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How to combine these to make the product?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Just for this, versioning is needed, and state of different items has to be tracked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There are other functions of CM also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0DAE6-2670-4E7D-9AC6-5B7F363D7852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Processes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management process</a:t>
            </a:r>
          </a:p>
          <a:p>
            <a:r>
              <a:rPr lang="en-US" smtClean="0"/>
              <a:t>Inspection process</a:t>
            </a:r>
          </a:p>
          <a:p>
            <a:r>
              <a:rPr lang="en-US" smtClean="0"/>
              <a:t>Configuration management process</a:t>
            </a:r>
          </a:p>
          <a:p>
            <a:r>
              <a:rPr lang="en-US" smtClean="0"/>
              <a:t>Change management process</a:t>
            </a:r>
          </a:p>
          <a:p>
            <a:r>
              <a:rPr lang="en-US" smtClean="0"/>
              <a:t>Process management process</a:t>
            </a:r>
          </a:p>
          <a:p>
            <a:endParaRPr lang="en-US" smtClean="0"/>
          </a:p>
          <a:p>
            <a:r>
              <a:rPr lang="en-US" smtClean="0"/>
              <a:t>Will briefly look at these now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CEAD2-4108-4F2C-B117-89A73D484A9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Functionality Needed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Capture current state of programs</a:t>
            </a:r>
          </a:p>
          <a:p>
            <a:r>
              <a:rPr lang="en-US" smtClean="0"/>
              <a:t>Capture latest version of a program</a:t>
            </a:r>
          </a:p>
          <a:p>
            <a:r>
              <a:rPr lang="en-US" smtClean="0"/>
              <a:t>Undo a change and revert back to a specified version</a:t>
            </a:r>
          </a:p>
          <a:p>
            <a:r>
              <a:rPr lang="en-US" smtClean="0"/>
              <a:t>Prevent unauthorized changes</a:t>
            </a:r>
          </a:p>
          <a:p>
            <a:r>
              <a:rPr lang="en-US" smtClean="0"/>
              <a:t>Gather all sources, documents, and other information for the current system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C040A-93F7-413F-A61B-33FD7C0F4779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 Mechanisms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identification and </a:t>
            </a:r>
            <a:r>
              <a:rPr lang="en-US" dirty="0" err="1" smtClean="0"/>
              <a:t>baselining</a:t>
            </a:r>
            <a:endParaRPr lang="en-US" dirty="0" smtClean="0"/>
          </a:p>
          <a:p>
            <a:r>
              <a:rPr lang="en-US" dirty="0" smtClean="0"/>
              <a:t>Version control</a:t>
            </a:r>
          </a:p>
          <a:p>
            <a:r>
              <a:rPr lang="en-US" dirty="0" smtClean="0"/>
              <a:t>Access control</a:t>
            </a:r>
          </a:p>
          <a:p>
            <a:endParaRPr lang="en-US" dirty="0" smtClean="0"/>
          </a:p>
          <a:p>
            <a:r>
              <a:rPr lang="en-US" dirty="0" smtClean="0"/>
              <a:t>These are the main mechanisms, there are others like </a:t>
            </a:r>
          </a:p>
          <a:p>
            <a:pPr lvl="1"/>
            <a:r>
              <a:rPr lang="en-US" dirty="0" smtClean="0"/>
              <a:t>naming conventions, </a:t>
            </a:r>
          </a:p>
          <a:p>
            <a:pPr lvl="1"/>
            <a:r>
              <a:rPr lang="en-US" dirty="0" smtClean="0"/>
              <a:t>directory structure,…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8116-A4DE-4657-9C49-CDB4AE0B6649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Configuration Items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Sw consists of many items/artifacts</a:t>
            </a:r>
          </a:p>
          <a:p>
            <a:pPr>
              <a:lnSpc>
                <a:spcPct val="90000"/>
              </a:lnSpc>
            </a:pPr>
            <a:r>
              <a:rPr lang="en-US" smtClean="0"/>
              <a:t>In CM some identified items are placed under CM control</a:t>
            </a:r>
          </a:p>
          <a:p>
            <a:pPr>
              <a:lnSpc>
                <a:spcPct val="90000"/>
              </a:lnSpc>
            </a:pPr>
            <a:r>
              <a:rPr lang="en-US" smtClean="0"/>
              <a:t>Changes to these are then tracked</a:t>
            </a:r>
          </a:p>
          <a:p>
            <a:pPr>
              <a:lnSpc>
                <a:spcPct val="90000"/>
              </a:lnSpc>
            </a:pPr>
            <a:r>
              <a:rPr lang="en-US" smtClean="0"/>
              <a:t>Periodically, system is built using these items and baselines are established</a:t>
            </a:r>
          </a:p>
          <a:p>
            <a:pPr>
              <a:lnSpc>
                <a:spcPct val="90000"/>
              </a:lnSpc>
            </a:pPr>
            <a:r>
              <a:rPr lang="en-US" smtClean="0"/>
              <a:t>Baseline – logical state of the system and all its items; is a reference point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0EB83-E40D-4D37-8DF0-06FEE04479D1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Version and access control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Key issues in CM</a:t>
            </a:r>
          </a:p>
          <a:p>
            <a:pPr>
              <a:lnSpc>
                <a:spcPct val="90000"/>
              </a:lnSpc>
            </a:pPr>
            <a:r>
              <a:rPr lang="en-US" smtClean="0"/>
              <a:t>Done primarily on source code through source code control systems, which also provide access control</a:t>
            </a:r>
          </a:p>
          <a:p>
            <a:pPr>
              <a:lnSpc>
                <a:spcPct val="90000"/>
              </a:lnSpc>
            </a:pPr>
            <a:r>
              <a:rPr lang="en-US" smtClean="0"/>
              <a:t>Allows older versions to be preserved and hence can undo changes</a:t>
            </a:r>
          </a:p>
          <a:p>
            <a:pPr>
              <a:lnSpc>
                <a:spcPct val="90000"/>
              </a:lnSpc>
            </a:pPr>
            <a:r>
              <a:rPr lang="en-US" smtClean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CVS – Original open source system (1986)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Subversion – Open source CVS replacement (1999)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Microsoft Visual SourceSafe (VSS) – targeted for smaller dev projects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IBM Rational ClearCase – Industrial strength solution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10F6C-B728-46B6-93B4-C45E9DFD21D3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800" smtClean="0"/>
              <a:t>Version and Access Control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When programmer developing code – is in private area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When code is made available to others, it goes in an access-controlled library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For making changes to an item in library, it has to be checked out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Changes made by checking-in the item – versioning is automatically done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Final system is built from the library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6546-2C73-4845-ADC2-60B997D6F6F0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Version/Access Control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Generally both version and access control done through CM tools</a:t>
            </a:r>
          </a:p>
          <a:p>
            <a:pPr>
              <a:lnSpc>
                <a:spcPct val="90000"/>
              </a:lnSpc>
            </a:pPr>
            <a:r>
              <a:rPr lang="en-US" smtClean="0"/>
              <a:t>Tools limit access to specified people - formal check in, check out procedures</a:t>
            </a:r>
          </a:p>
          <a:p>
            <a:pPr>
              <a:lnSpc>
                <a:spcPct val="90000"/>
              </a:lnSpc>
            </a:pPr>
            <a:r>
              <a:rPr lang="en-US" smtClean="0"/>
              <a:t>Automatic versioning done when a changed file is checked-in</a:t>
            </a:r>
          </a:p>
          <a:p>
            <a:pPr>
              <a:lnSpc>
                <a:spcPct val="90000"/>
              </a:lnSpc>
            </a:pPr>
            <a:r>
              <a:rPr lang="en-US" smtClean="0"/>
              <a:t>Check-in, check-out control may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be restricted to a few people in a project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Require successful compile/build cycle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18237-0292-4C0F-9507-8328AB42FE38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 Process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Defines the activities for controlling changes</a:t>
            </a:r>
          </a:p>
          <a:p>
            <a:r>
              <a:rPr lang="en-US" smtClean="0"/>
              <a:t>Main phases</a:t>
            </a:r>
          </a:p>
          <a:p>
            <a:pPr lvl="1"/>
            <a:r>
              <a:rPr lang="en-US" smtClean="0"/>
              <a:t>CM Planning</a:t>
            </a:r>
          </a:p>
          <a:p>
            <a:pPr lvl="1"/>
            <a:r>
              <a:rPr lang="en-US" smtClean="0"/>
              <a:t>Executing the CM process</a:t>
            </a:r>
          </a:p>
          <a:p>
            <a:pPr lvl="1"/>
            <a:r>
              <a:rPr lang="en-US" smtClean="0"/>
              <a:t>CM audits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79E33-2BC3-4393-B5E8-4D8E62486F87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CM Planning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r>
              <a:rPr lang="en-US" smtClean="0"/>
              <a:t>Identify items to be placed under CM</a:t>
            </a:r>
          </a:p>
          <a:p>
            <a:r>
              <a:rPr lang="en-US" smtClean="0"/>
              <a:t>Define library structure for CM</a:t>
            </a:r>
          </a:p>
          <a:p>
            <a:r>
              <a:rPr lang="en-US" smtClean="0"/>
              <a:t>Define change control procedures</a:t>
            </a:r>
          </a:p>
          <a:p>
            <a:r>
              <a:rPr lang="en-US" smtClean="0"/>
              <a:t>Define access control, baselining, reconciliation, procedures</a:t>
            </a:r>
          </a:p>
          <a:p>
            <a:r>
              <a:rPr lang="en-US" smtClean="0"/>
              <a:t>Define release procedure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23A9A-C18C-467E-859E-50D60E340492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 Audit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During project execution CM procedures have to be followed (e.g. moving items between directories, naming, following change procedures, …)</a:t>
            </a:r>
          </a:p>
          <a:p>
            <a:r>
              <a:rPr lang="en-US" smtClean="0"/>
              <a:t>Process audit has to be done</a:t>
            </a:r>
          </a:p>
          <a:p>
            <a:r>
              <a:rPr lang="en-US" smtClean="0"/>
              <a:t>CM audit can also check if items are where they should be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842D5-678D-4616-A796-92015A308B63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– CM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686800" cy="4171950"/>
          </a:xfrm>
        </p:spPr>
        <p:txBody>
          <a:bodyPr/>
          <a:lstStyle/>
          <a:p>
            <a:r>
              <a:rPr lang="en-US" smtClean="0"/>
              <a:t>CM is about managing the different items in the product, and changes in them</a:t>
            </a:r>
          </a:p>
          <a:p>
            <a:r>
              <a:rPr lang="en-US" smtClean="0"/>
              <a:t>Developing a CM plan at the start is the key to successful to CM</a:t>
            </a:r>
          </a:p>
          <a:p>
            <a:r>
              <a:rPr lang="en-US" smtClean="0"/>
              <a:t>CM procedures have to be followed; audits have to be performed</a:t>
            </a:r>
          </a:p>
          <a:p>
            <a:r>
              <a:rPr lang="en-US" smtClean="0"/>
              <a:t>Requires discipline and tools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10B16-9171-43AE-B525-35CEC442574B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/>
              <a:t>Project Management Process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6F9BF-FCD8-43E9-AA9F-ACCDB95A860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/>
              <a:t>Requirements Change Management Process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63E4F-DFD6-4DB4-A49F-E118ED33A248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Requirements change at any time during the development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Changes impact the work products and the various configuration items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Uncontrolled changes can have a huge adverse impact on project in cost/sched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Changes have to be allowed, but in a controlled manner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E2334-2679-459A-98F2-B769F4A1F28E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Change Mgmt Process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 the changes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Perform impact analysis on the work products and items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Estimate impact on effort and schedule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Review impact with stakeholders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Rework the work products/items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0A934-B684-4214-ADF1-0FC63671EED0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Change often triggered by </a:t>
            </a:r>
            <a:r>
              <a:rPr lang="en-US" i="1" smtClean="0"/>
              <a:t>change request</a:t>
            </a:r>
          </a:p>
          <a:p>
            <a:pPr>
              <a:lnSpc>
                <a:spcPct val="90000"/>
              </a:lnSpc>
            </a:pPr>
            <a:r>
              <a:rPr lang="en-US" smtClean="0"/>
              <a:t>Change req log keeps a record of requests</a:t>
            </a:r>
          </a:p>
          <a:p>
            <a:pPr>
              <a:lnSpc>
                <a:spcPct val="90000"/>
              </a:lnSpc>
            </a:pPr>
            <a:r>
              <a:rPr lang="en-US" smtClean="0"/>
              <a:t>Impact analysis for a change request involves identifying the changes needed to diff items, and the nature of change</a:t>
            </a:r>
          </a:p>
          <a:p>
            <a:pPr>
              <a:lnSpc>
                <a:spcPct val="90000"/>
              </a:lnSpc>
            </a:pPr>
            <a:r>
              <a:rPr lang="en-US" smtClean="0"/>
              <a:t>The impact of changes on the project is reviewed to decide whether to go ahead</a:t>
            </a:r>
          </a:p>
          <a:p>
            <a:pPr>
              <a:lnSpc>
                <a:spcPct val="90000"/>
              </a:lnSpc>
            </a:pPr>
            <a:r>
              <a:rPr lang="en-US" smtClean="0"/>
              <a:t>Cumulative changes also often tracked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C890E-0BEC-430F-BD27-04259DA2790B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/>
              <a:t>Process Management Process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1983E-F11A-4BC4-9356-37E5C81C148A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process is not a static entity – it has to change to improve to improve the Q&amp;P</a:t>
            </a:r>
          </a:p>
          <a:p>
            <a:r>
              <a:rPr lang="en-US" smtClean="0"/>
              <a:t>Focus of process management is to evaluate and improve the process</a:t>
            </a:r>
          </a:p>
          <a:p>
            <a:r>
              <a:rPr lang="en-US" smtClean="0"/>
              <a:t>Is different from project management which focuses on a project</a:t>
            </a:r>
          </a:p>
          <a:p>
            <a:r>
              <a:rPr lang="en-US" smtClean="0"/>
              <a:t>Process management is an advanced topic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391B5-F17E-4CA2-A8F8-BE7792EC138C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Software Process Improvement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improve the process, an org must understand the current process</a:t>
            </a:r>
          </a:p>
          <a:p>
            <a:pPr lvl="1"/>
            <a:r>
              <a:rPr lang="en-US" smtClean="0"/>
              <a:t>Requires process be properly documented</a:t>
            </a:r>
          </a:p>
          <a:p>
            <a:pPr lvl="1"/>
            <a:r>
              <a:rPr lang="en-US" smtClean="0"/>
              <a:t>Properly executed on projects</a:t>
            </a:r>
          </a:p>
          <a:p>
            <a:pPr lvl="1"/>
            <a:r>
              <a:rPr lang="en-US" smtClean="0"/>
              <a:t>Data is collected from projects to understand the performance of process on projects</a:t>
            </a:r>
          </a:p>
          <a:p>
            <a:r>
              <a:rPr lang="en-US" smtClean="0"/>
              <a:t>Changes to process are best made in small increments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6ED32-68D9-40DA-A51B-8050D3331F8E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Software Process Improvement Frameworks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changes should be made to the process and when</a:t>
            </a:r>
          </a:p>
          <a:p>
            <a:r>
              <a:rPr lang="en-US" smtClean="0"/>
              <a:t>Frameworks suggest ways of how process improvement can proceed</a:t>
            </a:r>
          </a:p>
          <a:p>
            <a:r>
              <a:rPr lang="en-US" smtClean="0"/>
              <a:t>Capability Maturity Model (CMM) is one of the most common frameworks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17E92-B4F0-406F-A8F3-D4B671104615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CMM has five maturity levels for a software process (level 1 is ad-hoc)</a:t>
            </a:r>
          </a:p>
          <a:p>
            <a:r>
              <a:rPr lang="en-US" smtClean="0"/>
              <a:t>In a level, process has some capabilities and lays the foundation for next level</a:t>
            </a:r>
          </a:p>
          <a:p>
            <a:r>
              <a:rPr lang="en-US" smtClean="0"/>
              <a:t>For moving from one level to another, CMM specifies areas to focus on</a:t>
            </a:r>
          </a:p>
          <a:p>
            <a:r>
              <a:rPr lang="en-US" smtClean="0"/>
              <a:t>Is used heavily by sw industry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893E2-4ABE-4CE3-B782-5D1C0A5BEAEB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CMM</a:t>
            </a:r>
          </a:p>
        </p:txBody>
      </p:sp>
      <p:pic>
        <p:nvPicPr>
          <p:cNvPr id="58371" name="Picture 5" descr="Fig2-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676400"/>
            <a:ext cx="6400800" cy="4724400"/>
          </a:xfr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2887B-F7E8-48A3-99B8-69D26892A80C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5334000"/>
            <a:ext cx="3962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0070C0"/>
                </a:solidFill>
                <a:latin typeface="+mj-lt"/>
              </a:rPr>
              <a:t>Note: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70C0"/>
                </a:solidFill>
                <a:latin typeface="+mj-lt"/>
              </a:rPr>
              <a:t> Student projects: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CMM level 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70C0"/>
                </a:solidFill>
                <a:latin typeface="+mj-lt"/>
              </a:rPr>
              <a:t> SW </a:t>
            </a:r>
            <a:r>
              <a:rPr lang="en-US" sz="1800" b="1" dirty="0" err="1">
                <a:solidFill>
                  <a:srgbClr val="0070C0"/>
                </a:solidFill>
                <a:latin typeface="+mj-lt"/>
              </a:rPr>
              <a:t>Engg</a:t>
            </a:r>
            <a:r>
              <a:rPr lang="en-US" sz="1800" b="1" dirty="0">
                <a:solidFill>
                  <a:srgbClr val="0070C0"/>
                </a:solidFill>
                <a:latin typeface="+mj-lt"/>
              </a:rPr>
              <a:t>. Course Project: </a:t>
            </a:r>
            <a:r>
              <a:rPr lang="en-US" sz="1800" dirty="0">
                <a:solidFill>
                  <a:srgbClr val="0070C0"/>
                </a:solidFill>
                <a:latin typeface="+mj-lt"/>
              </a:rPr>
              <a:t>CMM level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dirty="0" smtClean="0"/>
              <a:t>The Typical PMs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responsibility for the successful planning, execution, monitoring, control and closure of a project.</a:t>
            </a:r>
          </a:p>
          <a:p>
            <a:r>
              <a:rPr lang="en-US" dirty="0" smtClean="0"/>
              <a:t>Primary point of contact with project sponsors</a:t>
            </a:r>
          </a:p>
          <a:p>
            <a:r>
              <a:rPr lang="en-US" dirty="0" smtClean="0"/>
              <a:t>Key tasks</a:t>
            </a:r>
          </a:p>
          <a:p>
            <a:pPr lvl="1"/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Meets</a:t>
            </a:r>
          </a:p>
          <a:p>
            <a:pPr lvl="1"/>
            <a:r>
              <a:rPr lang="en-US" dirty="0" smtClean="0"/>
              <a:t>Communicates</a:t>
            </a:r>
          </a:p>
          <a:p>
            <a:r>
              <a:rPr lang="en-US" dirty="0" smtClean="0"/>
              <a:t>Project Management == Leadership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Course Project Notes</a:t>
            </a:r>
          </a:p>
        </p:txBody>
      </p:sp>
      <p:sp>
        <p:nvSpPr>
          <p:cNvPr id="59395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mtClean="0"/>
              <a:t>Decide on roles and responsibilities</a:t>
            </a:r>
          </a:p>
          <a:p>
            <a:r>
              <a:rPr lang="en-US" smtClean="0"/>
              <a:t>Possible Roles</a:t>
            </a:r>
          </a:p>
          <a:p>
            <a:pPr lvl="1"/>
            <a:r>
              <a:rPr lang="en-US" smtClean="0"/>
              <a:t>Project management &amp; Change management process</a:t>
            </a:r>
          </a:p>
          <a:p>
            <a:pPr lvl="2"/>
            <a:r>
              <a:rPr lang="en-US" smtClean="0"/>
              <a:t>Web site, Charter &amp; Feasibility Doc, SRS &amp; Project Plan, Meeting minutes</a:t>
            </a:r>
          </a:p>
          <a:p>
            <a:pPr lvl="1"/>
            <a:r>
              <a:rPr lang="en-US" smtClean="0"/>
              <a:t>Design &amp; Dev Lead</a:t>
            </a:r>
          </a:p>
          <a:p>
            <a:pPr lvl="2"/>
            <a:r>
              <a:rPr lang="en-US" smtClean="0"/>
              <a:t>Design Docs</a:t>
            </a:r>
          </a:p>
          <a:p>
            <a:pPr lvl="1"/>
            <a:r>
              <a:rPr lang="en-US" smtClean="0"/>
              <a:t>Inspection Lead</a:t>
            </a:r>
          </a:p>
          <a:p>
            <a:pPr lvl="2"/>
            <a:r>
              <a:rPr lang="en-US" smtClean="0"/>
              <a:t>reviews of other group’s work products</a:t>
            </a:r>
          </a:p>
          <a:p>
            <a:pPr lvl="1"/>
            <a:r>
              <a:rPr lang="en-US" smtClean="0"/>
              <a:t>Configuration Management Lead</a:t>
            </a:r>
          </a:p>
          <a:p>
            <a:pPr lvl="2"/>
            <a:r>
              <a:rPr lang="en-US" smtClean="0"/>
              <a:t>Setup and management of version control and build system</a:t>
            </a:r>
          </a:p>
          <a:p>
            <a:pPr lvl="1"/>
            <a:r>
              <a:rPr lang="en-US" smtClean="0"/>
              <a:t>Quality Assurance &amp; Testing Lead</a:t>
            </a:r>
          </a:p>
          <a:p>
            <a:pPr lvl="2"/>
            <a:r>
              <a:rPr lang="en-US" smtClean="0"/>
              <a:t>Test Docs, User manuals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Software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E981-BE4B-4D18-9AB2-29DD469D2EB9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Course Project Notes</a:t>
            </a:r>
          </a:p>
        </p:txBody>
      </p:sp>
      <p:sp>
        <p:nvSpPr>
          <p:cNvPr id="59395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b="1" dirty="0" smtClean="0"/>
              <a:t>Project Charter and Feasibility Doc</a:t>
            </a:r>
          </a:p>
          <a:p>
            <a:r>
              <a:rPr lang="en-US" sz="1800" dirty="0" smtClean="0"/>
              <a:t>Authorizes the project, describes the Why, What, How, Who and When.  </a:t>
            </a:r>
          </a:p>
          <a:p>
            <a:pPr lvl="1"/>
            <a:r>
              <a:rPr lang="en-US" sz="1400" dirty="0" smtClean="0"/>
              <a:t>The customer,</a:t>
            </a:r>
          </a:p>
          <a:p>
            <a:pPr lvl="1"/>
            <a:r>
              <a:rPr lang="en-US" sz="1400" dirty="0" smtClean="0"/>
              <a:t>A problem statement (the business problem to be solved?),</a:t>
            </a:r>
          </a:p>
          <a:p>
            <a:pPr lvl="1"/>
            <a:r>
              <a:rPr lang="en-US" sz="1400" dirty="0" smtClean="0"/>
              <a:t>Project Description (the approach to be taken?),</a:t>
            </a:r>
          </a:p>
          <a:p>
            <a:pPr lvl="1"/>
            <a:r>
              <a:rPr lang="en-US" sz="1400" dirty="0" smtClean="0"/>
              <a:t>Goals, Objectives, and Design principles (How do you know if you are successful? What do you value?)</a:t>
            </a:r>
          </a:p>
          <a:p>
            <a:pPr lvl="1"/>
            <a:r>
              <a:rPr lang="en-US" sz="1400" dirty="0" smtClean="0"/>
              <a:t>The project scope (What is specifically included and excluded),</a:t>
            </a:r>
          </a:p>
          <a:p>
            <a:pPr lvl="1"/>
            <a:r>
              <a:rPr lang="en-US" sz="1400" dirty="0" smtClean="0"/>
              <a:t>Critical success factors (What is key to success, what are the </a:t>
            </a:r>
            <a:r>
              <a:rPr lang="en-US" sz="1400" b="1" dirty="0" smtClean="0"/>
              <a:t>key risks</a:t>
            </a:r>
            <a:r>
              <a:rPr lang="en-US" sz="1400" dirty="0" smtClean="0"/>
              <a:t>, and mitigation plans),</a:t>
            </a:r>
          </a:p>
          <a:p>
            <a:pPr lvl="1"/>
            <a:r>
              <a:rPr lang="en-US" sz="1400" dirty="0" smtClean="0"/>
              <a:t>Any assumptions and/or constraints</a:t>
            </a:r>
          </a:p>
          <a:p>
            <a:pPr lvl="1"/>
            <a:r>
              <a:rPr lang="en-US" sz="1400" dirty="0" smtClean="0"/>
              <a:t>Project organization, </a:t>
            </a:r>
          </a:p>
          <a:p>
            <a:pPr lvl="1"/>
            <a:r>
              <a:rPr lang="en-US" sz="1400" dirty="0" smtClean="0"/>
              <a:t>Major milestones, and</a:t>
            </a:r>
          </a:p>
          <a:p>
            <a:pPr lvl="1"/>
            <a:r>
              <a:rPr lang="en-US" sz="1400" dirty="0" smtClean="0"/>
              <a:t>Roles and responsibilities.</a:t>
            </a:r>
            <a:endParaRPr lang="en-US" sz="1800" dirty="0" smtClean="0"/>
          </a:p>
          <a:p>
            <a:r>
              <a:rPr lang="en-US" sz="1800" dirty="0" smtClean="0"/>
              <a:t>Anchors a project helping the team avoid mid project drift. </a:t>
            </a:r>
          </a:p>
          <a:p>
            <a:r>
              <a:rPr lang="en-US" sz="1800" dirty="0" smtClean="0"/>
              <a:t>Every project needs a charter! If the sponsor doesn't provide it, the development team should create one and get it approved! </a:t>
            </a:r>
          </a:p>
          <a:p>
            <a:r>
              <a:rPr lang="en-US" sz="1800" dirty="0" smtClean="0"/>
              <a:t>See the Templates Directory for a number of Project Charter Templates.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Software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1E981-BE4B-4D18-9AB2-29DD469D2EB9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 smtClean="0"/>
              <a:t>10 Qualities of a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Inspires a Shared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Good Communicator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Integrity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Enthusiasm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Empathy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Competence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Ability to Delegate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Cool Under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Team-Building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Problem Solving Skills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65890" name="Picture 2" descr="Hand writing management qual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3200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PM do?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Development process divides development into phases and activities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execute it efficiently, must allocate resources, manage them, monitor progress, take corrective actions,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These are all part of the PM process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Hence, PM process is an essential part of executing a project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06F3A-DAE8-451B-8D46-5EB9245A2340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PM Process Phases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three broad phases</a:t>
            </a:r>
          </a:p>
          <a:p>
            <a:pPr lvl="1"/>
            <a:r>
              <a:rPr lang="en-US" smtClean="0"/>
              <a:t>Before: Planning</a:t>
            </a:r>
          </a:p>
          <a:p>
            <a:pPr lvl="1"/>
            <a:r>
              <a:rPr lang="en-US" smtClean="0"/>
              <a:t>During</a:t>
            </a:r>
          </a:p>
          <a:p>
            <a:pPr lvl="2"/>
            <a:r>
              <a:rPr lang="en-US" smtClean="0"/>
              <a:t>Monitoring and control</a:t>
            </a:r>
          </a:p>
          <a:p>
            <a:pPr lvl="2"/>
            <a:r>
              <a:rPr lang="en-US" smtClean="0"/>
              <a:t>Communication facilitation</a:t>
            </a:r>
          </a:p>
          <a:p>
            <a:pPr lvl="1"/>
            <a:r>
              <a:rPr lang="en-US" smtClean="0"/>
              <a:t>After: Postmortem analysis</a:t>
            </a:r>
          </a:p>
          <a:p>
            <a:r>
              <a:rPr lang="en-US" smtClean="0"/>
              <a:t>Planning is a key activity that produces a plan, which forms the basis of monitoring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358F0-379C-4477-B169-2BE90623A2E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ftEng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SoftEngTheme</Template>
  <TotalTime>1094</TotalTime>
  <Words>2365</Words>
  <Application>Microsoft Office PowerPoint</Application>
  <PresentationFormat>On-screen Show (4:3)</PresentationFormat>
  <Paragraphs>585</Paragraphs>
  <Slides>61</Slides>
  <Notes>61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SoftEngTheme</vt:lpstr>
      <vt:lpstr>Other Software Processes</vt:lpstr>
      <vt:lpstr>Other Processes</vt:lpstr>
      <vt:lpstr>Other Processes In the context of Dev Processes</vt:lpstr>
      <vt:lpstr>Other Processes</vt:lpstr>
      <vt:lpstr>Project Management Process</vt:lpstr>
      <vt:lpstr>The Typical PMs Role</vt:lpstr>
      <vt:lpstr>10 Qualities of a PM</vt:lpstr>
      <vt:lpstr>What does a PM do?</vt:lpstr>
      <vt:lpstr>PM Process Phases</vt:lpstr>
      <vt:lpstr>Project Management Concerns</vt:lpstr>
      <vt:lpstr>Project Management Tools</vt:lpstr>
      <vt:lpstr>Planning</vt:lpstr>
      <vt:lpstr>Monitoring and control</vt:lpstr>
      <vt:lpstr>Communication Facilitation</vt:lpstr>
      <vt:lpstr>Postmortem Analysis</vt:lpstr>
      <vt:lpstr>Relationship with Dev Process</vt:lpstr>
      <vt:lpstr>The Inspection Process</vt:lpstr>
      <vt:lpstr>Background</vt:lpstr>
      <vt:lpstr>Background</vt:lpstr>
      <vt:lpstr>Some Characteristics</vt:lpstr>
      <vt:lpstr>Steps in Typical Review Process</vt:lpstr>
      <vt:lpstr>Planning</vt:lpstr>
      <vt:lpstr>Overview and Self-Review</vt:lpstr>
      <vt:lpstr>Self-Review Log</vt:lpstr>
      <vt:lpstr>Group Review Meeting</vt:lpstr>
      <vt:lpstr>Group Review Meeting…</vt:lpstr>
      <vt:lpstr>Group Review Meeting…</vt:lpstr>
      <vt:lpstr>Summary Report Example</vt:lpstr>
      <vt:lpstr>Summary Contd.</vt:lpstr>
      <vt:lpstr>Rework and Follow Up</vt:lpstr>
      <vt:lpstr>Roles and Responsibilities</vt:lpstr>
      <vt:lpstr>Guidelines for Work Products</vt:lpstr>
      <vt:lpstr>Guidelines for Work Products</vt:lpstr>
      <vt:lpstr>Summary</vt:lpstr>
      <vt:lpstr>Configuration Management Process</vt:lpstr>
      <vt:lpstr>Background</vt:lpstr>
      <vt:lpstr>Background</vt:lpstr>
      <vt:lpstr>SCM Process and Dev process</vt:lpstr>
      <vt:lpstr>Need for CM</vt:lpstr>
      <vt:lpstr>Functionality Needed</vt:lpstr>
      <vt:lpstr>CM Mechanisms</vt:lpstr>
      <vt:lpstr>Configuration Items</vt:lpstr>
      <vt:lpstr>Version and access control</vt:lpstr>
      <vt:lpstr>Version and Access Control</vt:lpstr>
      <vt:lpstr>Version/Access Control</vt:lpstr>
      <vt:lpstr>CM Process</vt:lpstr>
      <vt:lpstr>CM Planning</vt:lpstr>
      <vt:lpstr>CM Audit</vt:lpstr>
      <vt:lpstr>Summary – CM</vt:lpstr>
      <vt:lpstr>Requirements Change Management Process</vt:lpstr>
      <vt:lpstr>Background</vt:lpstr>
      <vt:lpstr>A Change Mgmt Process</vt:lpstr>
      <vt:lpstr>Changes</vt:lpstr>
      <vt:lpstr>Process Management Process</vt:lpstr>
      <vt:lpstr>Background</vt:lpstr>
      <vt:lpstr>Software Process Improvement</vt:lpstr>
      <vt:lpstr>Software Process Improvement Frameworks</vt:lpstr>
      <vt:lpstr>CMM</vt:lpstr>
      <vt:lpstr>CMM</vt:lpstr>
      <vt:lpstr>Course Project Notes</vt:lpstr>
      <vt:lpstr>Course Project Notes</vt:lpstr>
    </vt:vector>
  </TitlesOfParts>
  <Company>CSE,IIT 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- Monitoring and Control</dc:title>
  <dc:creator>Andrew Rau-Chaplin</dc:creator>
  <cp:lastModifiedBy>Max</cp:lastModifiedBy>
  <cp:revision>44</cp:revision>
  <dcterms:created xsi:type="dcterms:W3CDTF">2002-04-02T09:46:24Z</dcterms:created>
  <dcterms:modified xsi:type="dcterms:W3CDTF">2013-01-19T12:40:20Z</dcterms:modified>
</cp:coreProperties>
</file>